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2" r:id="rId7"/>
    <p:sldId id="279" r:id="rId8"/>
    <p:sldId id="258" r:id="rId9"/>
    <p:sldId id="261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9D601-D294-7751-BCDA-AE4A02E1D1A7}" v="18" dt="2023-04-21T13:33:39.684"/>
    <p1510:client id="{9090C093-7E76-4083-9CBE-5CE13EF7A3ED}" v="6" dt="2023-03-24T12:59:49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2875" autoAdjust="0"/>
  </p:normalViewPr>
  <p:slideViewPr>
    <p:cSldViewPr snapToGrid="0">
      <p:cViewPr varScale="1">
        <p:scale>
          <a:sx n="100" d="100"/>
          <a:sy n="100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3/05/2023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CE824-6173-3349-98C0-21BD1BD9A54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140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Samengevat: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74274-9092-4722-AB4E-ECF847022D5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633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1122363"/>
            <a:ext cx="8533312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0"/>
            <a:ext cx="8533312" cy="8857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9448390" y="-1194684"/>
            <a:ext cx="532464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10312306" y="-869001"/>
            <a:ext cx="532464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11183424" y="-478376"/>
            <a:ext cx="532464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7074630" y="4413924"/>
            <a:ext cx="532464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07526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1" y="2176001"/>
            <a:ext cx="5257800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407988"/>
            <a:ext cx="5657850" cy="4762500"/>
          </a:xfrm>
        </p:spPr>
        <p:txBody>
          <a:bodyPr/>
          <a:lstStyle/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07526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pPr lvl="0"/>
            <a:endParaRPr lang="nl-BE"/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1" y="2176001"/>
            <a:ext cx="5257800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21542"/>
            <a:ext cx="5670397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2190017"/>
            <a:ext cx="5670396" cy="2994025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5688330" cy="6858000"/>
          </a:xfrm>
        </p:spPr>
        <p:txBody>
          <a:bodyPr/>
          <a:lstStyle/>
          <a:p>
            <a:pPr lvl="0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0F9FFE-32AA-80D2-177D-8C7426E12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503" y="5918463"/>
            <a:ext cx="1334894" cy="5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1542"/>
            <a:ext cx="11191875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190017"/>
            <a:ext cx="5514975" cy="2994025"/>
          </a:xfrm>
          <a:noFill/>
        </p:spPr>
        <p:txBody>
          <a:bodyPr/>
          <a:lstStyle>
            <a:lvl1pPr marL="514350" indent="-514350">
              <a:buFont typeface="+mj-lt"/>
              <a:buAutoNum type="alphaUcPeriod"/>
              <a:defRPr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lphaUcPeriod"/>
              <a:tabLst/>
              <a:defRPr/>
            </a:pPr>
            <a:r>
              <a:rPr lang="nl-NL"/>
              <a:t>Klikken om de tekststijl van het model te bewerken</a:t>
            </a:r>
          </a:p>
          <a:p>
            <a:pPr lvl="0"/>
            <a:endParaRPr lang="nl-NL"/>
          </a:p>
          <a:p>
            <a:pPr lvl="0"/>
            <a:endParaRPr lang="nl-NL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100" y="2189163"/>
            <a:ext cx="5251298" cy="2994025"/>
          </a:xfrm>
        </p:spPr>
        <p:txBody>
          <a:bodyPr/>
          <a:lstStyle/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1542"/>
            <a:ext cx="11191875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100" y="2179637"/>
            <a:ext cx="5267325" cy="2994025"/>
          </a:xfrm>
          <a:noFill/>
        </p:spPr>
        <p:txBody>
          <a:bodyPr/>
          <a:lstStyle>
            <a:lvl1pPr marL="514350" indent="-514350">
              <a:buFont typeface="+mj-lt"/>
              <a:buAutoNum type="alphaUcPeriod"/>
              <a:defRPr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lphaUcPeriod"/>
              <a:tabLst/>
              <a:defRPr/>
            </a:pPr>
            <a:r>
              <a:rPr lang="nl-NL"/>
              <a:t>Klikken om de tekststijl van het model te bewerken</a:t>
            </a:r>
          </a:p>
          <a:p>
            <a:pPr lvl="0"/>
            <a:endParaRPr lang="nl-NL"/>
          </a:p>
          <a:p>
            <a:pPr lvl="0"/>
            <a:endParaRPr lang="nl-NL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5999" y="2179638"/>
            <a:ext cx="5514975" cy="2994025"/>
          </a:xfrm>
        </p:spPr>
        <p:txBody>
          <a:bodyPr/>
          <a:lstStyle/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1542"/>
            <a:ext cx="11347297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303830"/>
            <a:ext cx="3162300" cy="1205764"/>
          </a:xfrm>
          <a:noFill/>
        </p:spPr>
        <p:txBody>
          <a:bodyPr/>
          <a:lstStyle>
            <a:lvl1pPr marL="0" indent="0">
              <a:buFont typeface="+mj-lt"/>
              <a:buNone/>
              <a:defRPr sz="240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0"/>
            <a:endParaRPr lang="nl-NL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595" y="2661415"/>
            <a:ext cx="3162299" cy="1272268"/>
          </a:xfrm>
        </p:spPr>
        <p:txBody>
          <a:bodyPr/>
          <a:lstStyle/>
          <a:p>
            <a:pPr lvl="0"/>
            <a:endParaRPr lang="nl-BE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6274" y="2632840"/>
            <a:ext cx="3162299" cy="1272268"/>
          </a:xfrm>
        </p:spPr>
        <p:txBody>
          <a:bodyPr/>
          <a:lstStyle/>
          <a:p>
            <a:pPr lvl="0"/>
            <a:endParaRPr lang="nl-BE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43924" y="2618553"/>
            <a:ext cx="3162299" cy="1272268"/>
          </a:xfrm>
        </p:spPr>
        <p:txBody>
          <a:bodyPr/>
          <a:lstStyle/>
          <a:p>
            <a:pPr lvl="0"/>
            <a:endParaRPr lang="nl-BE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2779" y="4265730"/>
            <a:ext cx="3162300" cy="1205764"/>
          </a:xfrm>
          <a:noFill/>
        </p:spPr>
        <p:txBody>
          <a:bodyPr/>
          <a:lstStyle>
            <a:lvl1pPr marL="0" indent="0">
              <a:buFont typeface="+mj-lt"/>
              <a:buNone/>
              <a:defRPr sz="240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0"/>
            <a:endParaRPr lang="nl-NL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50429" y="4246680"/>
            <a:ext cx="3162300" cy="1205764"/>
          </a:xfrm>
          <a:noFill/>
        </p:spPr>
        <p:txBody>
          <a:bodyPr/>
          <a:lstStyle>
            <a:lvl1pPr marL="0" indent="0">
              <a:buFont typeface="+mj-lt"/>
              <a:buNone/>
              <a:defRPr sz="240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0"/>
            <a:endParaRPr lang="nl-NL"/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595" y="1981364"/>
            <a:ext cx="3162300" cy="304636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6274" y="1962314"/>
            <a:ext cx="3162300" cy="304636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3924" y="1952789"/>
            <a:ext cx="3162300" cy="304636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292" y="446048"/>
            <a:ext cx="6958161" cy="4277205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“Klik om stijl te bewerken”</a:t>
            </a:r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9441189" y="-1314607"/>
            <a:ext cx="532464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10312306" y="-869001"/>
            <a:ext cx="532464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11183424" y="-478376"/>
            <a:ext cx="532464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7067429" y="4294001"/>
            <a:ext cx="532464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08C9E3-174F-E612-E1A5-C9D369B9C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9525" y="1661320"/>
            <a:ext cx="1322798" cy="923330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6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/>
              <a:t>stijl</a:t>
            </a:r>
          </a:p>
        </p:txBody>
      </p:sp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7941" y="470276"/>
            <a:ext cx="8268455" cy="4636984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“Klik om stijl te bewerken”</a:t>
            </a:r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F36EDBA-9FA8-0E2C-7E52-3E4D708720B2}"/>
              </a:ext>
            </a:extLst>
          </p:cNvPr>
          <p:cNvSpPr/>
          <p:nvPr userDrawn="1"/>
        </p:nvSpPr>
        <p:spPr>
          <a:xfrm>
            <a:off x="2619828" y="470276"/>
            <a:ext cx="438640" cy="5986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2CACB71-D369-B16F-36DC-6D1551D8F53E}"/>
              </a:ext>
            </a:extLst>
          </p:cNvPr>
          <p:cNvSpPr/>
          <p:nvPr userDrawn="1"/>
        </p:nvSpPr>
        <p:spPr>
          <a:xfrm>
            <a:off x="1734457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26F292F-4792-B475-4113-F225CB47ADBC}"/>
              </a:ext>
            </a:extLst>
          </p:cNvPr>
          <p:cNvSpPr/>
          <p:nvPr userDrawn="1"/>
        </p:nvSpPr>
        <p:spPr>
          <a:xfrm>
            <a:off x="856343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0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B4C62C-5AAD-1941-44D4-B3C205771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7605" y="5562388"/>
            <a:ext cx="2018791" cy="885795"/>
          </a:xfrm>
          <a:prstGeom prst="rect">
            <a:avLst/>
          </a:prstGeom>
        </p:spPr>
      </p:pic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1125" y="1865438"/>
            <a:ext cx="1322798" cy="923330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6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/>
              <a:t>stijl</a:t>
            </a:r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050" y="442626"/>
            <a:ext cx="8285439" cy="4296642"/>
          </a:xfrm>
          <a:noFill/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“Klik om stijl te bewerken”</a:t>
            </a:r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08F715-915C-3BC6-15FB-AEBAE2D90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5685FE3-FDDA-1DDC-CC3F-4A45C1212AF4}"/>
              </a:ext>
            </a:extLst>
          </p:cNvPr>
          <p:cNvSpPr/>
          <p:nvPr userDrawn="1"/>
        </p:nvSpPr>
        <p:spPr>
          <a:xfrm>
            <a:off x="113436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36AFC6E-713C-5131-E112-140846B0D71A}"/>
              </a:ext>
            </a:extLst>
          </p:cNvPr>
          <p:cNvSpPr/>
          <p:nvPr userDrawn="1"/>
        </p:nvSpPr>
        <p:spPr>
          <a:xfrm>
            <a:off x="10496803" y="51476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F5E0581-3434-4B64-027A-C60C4B31CC0C}"/>
              </a:ext>
            </a:extLst>
          </p:cNvPr>
          <p:cNvSpPr/>
          <p:nvPr userDrawn="1"/>
        </p:nvSpPr>
        <p:spPr>
          <a:xfrm>
            <a:off x="9646567" y="6010046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EC1D3E0-D88A-BAC9-1F48-F11EC745E692}"/>
              </a:ext>
            </a:extLst>
          </p:cNvPr>
          <p:cNvSpPr/>
          <p:nvPr userDrawn="1"/>
        </p:nvSpPr>
        <p:spPr>
          <a:xfrm>
            <a:off x="8796476" y="5146573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94F594B-87C3-0F58-BC83-9B3EFFDE05C7}"/>
              </a:ext>
            </a:extLst>
          </p:cNvPr>
          <p:cNvSpPr/>
          <p:nvPr userDrawn="1"/>
        </p:nvSpPr>
        <p:spPr>
          <a:xfrm>
            <a:off x="79478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B30C789-E42A-B149-C1D7-8DC9A9771737}"/>
              </a:ext>
            </a:extLst>
          </p:cNvPr>
          <p:cNvSpPr/>
          <p:nvPr userDrawn="1"/>
        </p:nvSpPr>
        <p:spPr>
          <a:xfrm>
            <a:off x="11342714" y="4288838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3AEFCC0-C8A1-C713-C873-B4A7296F9542}"/>
              </a:ext>
            </a:extLst>
          </p:cNvPr>
          <p:cNvSpPr/>
          <p:nvPr userDrawn="1"/>
        </p:nvSpPr>
        <p:spPr>
          <a:xfrm>
            <a:off x="9646567" y="4283184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4173A99-743A-D661-EB2C-06A8794D9892}"/>
              </a:ext>
            </a:extLst>
          </p:cNvPr>
          <p:cNvSpPr/>
          <p:nvPr userDrawn="1"/>
        </p:nvSpPr>
        <p:spPr>
          <a:xfrm>
            <a:off x="10495896" y="342761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E16FBDA-6CAC-7262-A783-C8A15F95C9B9}"/>
              </a:ext>
            </a:extLst>
          </p:cNvPr>
          <p:cNvSpPr/>
          <p:nvPr userDrawn="1"/>
        </p:nvSpPr>
        <p:spPr>
          <a:xfrm>
            <a:off x="11345889" y="2566385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9857" y="1667617"/>
            <a:ext cx="1322798" cy="923330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/>
              <a:t>stijl</a:t>
            </a: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863600"/>
            <a:ext cx="8240766" cy="212187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0"/>
            <a:ext cx="8240766" cy="171352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36D5F8-AC27-D828-148A-00382786E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11753360" y="863599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10867989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9989875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9133532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403" y="435389"/>
            <a:ext cx="6943725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439738"/>
            <a:ext cx="3514725" cy="4762500"/>
          </a:xfrm>
        </p:spPr>
        <p:txBody>
          <a:bodyPr/>
          <a:lstStyle/>
          <a:p>
            <a:pPr lvl="0"/>
            <a:endParaRPr lang="nl-BE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404" y="1319626"/>
            <a:ext cx="6916988" cy="86248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8770" y="2604715"/>
            <a:ext cx="3318956" cy="37306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8769" y="3466073"/>
            <a:ext cx="3318955" cy="38099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err="1"/>
              <a:t>voornaam.naam@vsv.be</a:t>
            </a:r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B7FF2C5-C167-02EE-0CDA-2D13DC12EC15}"/>
              </a:ext>
            </a:extLst>
          </p:cNvPr>
          <p:cNvSpPr/>
          <p:nvPr userDrawn="1"/>
        </p:nvSpPr>
        <p:spPr>
          <a:xfrm>
            <a:off x="11357753" y="5995756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298B141-97FC-42C7-A74B-80A1483A8054}"/>
              </a:ext>
            </a:extLst>
          </p:cNvPr>
          <p:cNvSpPr/>
          <p:nvPr userDrawn="1"/>
        </p:nvSpPr>
        <p:spPr>
          <a:xfrm>
            <a:off x="10510127" y="5136972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9C21889-2B13-B7BC-142A-ED37813F0220}"/>
              </a:ext>
            </a:extLst>
          </p:cNvPr>
          <p:cNvSpPr/>
          <p:nvPr userDrawn="1"/>
        </p:nvSpPr>
        <p:spPr>
          <a:xfrm>
            <a:off x="9653837" y="5995518"/>
            <a:ext cx="855914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FE4DE44-D15D-0102-2945-1D5BF95DDC7F}"/>
              </a:ext>
            </a:extLst>
          </p:cNvPr>
          <p:cNvSpPr/>
          <p:nvPr userDrawn="1"/>
        </p:nvSpPr>
        <p:spPr>
          <a:xfrm>
            <a:off x="8807682" y="5142079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018D764-9B14-63D9-7C6A-400BE2EA32B4}"/>
              </a:ext>
            </a:extLst>
          </p:cNvPr>
          <p:cNvSpPr/>
          <p:nvPr userDrawn="1"/>
        </p:nvSpPr>
        <p:spPr>
          <a:xfrm>
            <a:off x="7959680" y="6004561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E2F7367-4837-48F3-1BC9-2AFCE30995B4}"/>
              </a:ext>
            </a:extLst>
          </p:cNvPr>
          <p:cNvSpPr/>
          <p:nvPr userDrawn="1"/>
        </p:nvSpPr>
        <p:spPr>
          <a:xfrm>
            <a:off x="11355071" y="4269345"/>
            <a:ext cx="854705" cy="868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C9E43D4-AD15-4650-7BC2-503896BB2D55}"/>
              </a:ext>
            </a:extLst>
          </p:cNvPr>
          <p:cNvSpPr/>
          <p:nvPr userDrawn="1"/>
        </p:nvSpPr>
        <p:spPr>
          <a:xfrm>
            <a:off x="9660277" y="4275049"/>
            <a:ext cx="849851" cy="863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0D3BF39-36F6-B880-00DF-961B431BA9A4}"/>
              </a:ext>
            </a:extLst>
          </p:cNvPr>
          <p:cNvSpPr/>
          <p:nvPr userDrawn="1"/>
        </p:nvSpPr>
        <p:spPr>
          <a:xfrm>
            <a:off x="10507903" y="3413126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C0E70F7-4E3D-4D1B-2017-7D62D98FFBCE}"/>
              </a:ext>
            </a:extLst>
          </p:cNvPr>
          <p:cNvSpPr/>
          <p:nvPr userDrawn="1"/>
        </p:nvSpPr>
        <p:spPr>
          <a:xfrm>
            <a:off x="11357371" y="2551900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219C69-D118-C60F-1520-1545ECBCA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2404" y="2575025"/>
            <a:ext cx="446086" cy="4460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6C2A314-B02B-1B2F-5C24-33EFEED3FC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404" y="3429571"/>
            <a:ext cx="446086" cy="44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67A2CE1-5875-74A8-B964-65B7AA84D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OTER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017241"/>
            <a:ext cx="12202925" cy="840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647699"/>
            <a:ext cx="10261600" cy="914402"/>
          </a:xfrm>
        </p:spPr>
        <p:txBody>
          <a:bodyPr anchor="t">
            <a:noAutofit/>
          </a:bodyPr>
          <a:lstStyle>
            <a:lvl1pPr algn="l">
              <a:lnSpc>
                <a:spcPts val="3520"/>
              </a:lnSpc>
              <a:defRPr sz="4100" b="1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739901"/>
            <a:ext cx="10261600" cy="4114800"/>
          </a:xfrm>
        </p:spPr>
        <p:txBody>
          <a:bodyPr/>
          <a:lstStyle>
            <a:lvl1pPr marL="0">
              <a:spcBef>
                <a:spcPts val="0"/>
              </a:spcBef>
              <a:buFont typeface="Arial"/>
              <a:buChar char="•"/>
              <a:defRPr b="0">
                <a:solidFill>
                  <a:schemeClr val="bg2"/>
                </a:solidFill>
              </a:defRPr>
            </a:lvl1pPr>
            <a:lvl2pPr marL="720000">
              <a:spcBef>
                <a:spcPts val="0"/>
              </a:spcBef>
              <a:buFont typeface="Arial"/>
              <a:buChar char="•"/>
              <a:defRPr b="0" i="1">
                <a:solidFill>
                  <a:schemeClr val="accent4"/>
                </a:solidFill>
              </a:defRPr>
            </a:lvl2pPr>
            <a:lvl3pPr marL="1440000">
              <a:spcBef>
                <a:spcPts val="0"/>
              </a:spcBef>
              <a:buFont typeface="Arial"/>
              <a:buChar char="•"/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4915-F0CD-984C-AA2C-237F741832E2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9200" y="635635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9468" y="6356355"/>
            <a:ext cx="1134533" cy="365125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 flipH="1">
            <a:off x="-1756834" y="3251201"/>
            <a:ext cx="5207003" cy="5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76" y="6207704"/>
            <a:ext cx="2060064" cy="5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98359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1" y="1122363"/>
            <a:ext cx="10364525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0"/>
            <a:ext cx="8713194" cy="13978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7D350D94-19B8-7863-39E0-F9FAA2522BDD}"/>
              </a:ext>
            </a:extLst>
          </p:cNvPr>
          <p:cNvSpPr/>
          <p:nvPr userDrawn="1"/>
        </p:nvSpPr>
        <p:spPr>
          <a:xfrm>
            <a:off x="113436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F1B5E66-D9FA-1A96-126D-6D7012B942F4}"/>
              </a:ext>
            </a:extLst>
          </p:cNvPr>
          <p:cNvSpPr/>
          <p:nvPr userDrawn="1"/>
        </p:nvSpPr>
        <p:spPr>
          <a:xfrm>
            <a:off x="10496803" y="51476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A76C91A-ED63-A8FA-165C-1DC74E74BAB9}"/>
              </a:ext>
            </a:extLst>
          </p:cNvPr>
          <p:cNvSpPr/>
          <p:nvPr userDrawn="1"/>
        </p:nvSpPr>
        <p:spPr>
          <a:xfrm>
            <a:off x="9646567" y="6010046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7F20343-AF20-08ED-0F6A-78D40E0B3F85}"/>
              </a:ext>
            </a:extLst>
          </p:cNvPr>
          <p:cNvSpPr/>
          <p:nvPr userDrawn="1"/>
        </p:nvSpPr>
        <p:spPr>
          <a:xfrm>
            <a:off x="8796476" y="5146573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3165640-F889-146B-FF47-1F510EA47BCC}"/>
              </a:ext>
            </a:extLst>
          </p:cNvPr>
          <p:cNvSpPr/>
          <p:nvPr userDrawn="1"/>
        </p:nvSpPr>
        <p:spPr>
          <a:xfrm>
            <a:off x="79478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E7E7B68-E564-4985-9E74-0A5D09538F4E}"/>
              </a:ext>
            </a:extLst>
          </p:cNvPr>
          <p:cNvSpPr/>
          <p:nvPr userDrawn="1"/>
        </p:nvSpPr>
        <p:spPr>
          <a:xfrm>
            <a:off x="11342714" y="4288838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39D0E68-CBF3-DDC1-B223-C926B2E00DB4}"/>
              </a:ext>
            </a:extLst>
          </p:cNvPr>
          <p:cNvSpPr/>
          <p:nvPr userDrawn="1"/>
        </p:nvSpPr>
        <p:spPr>
          <a:xfrm>
            <a:off x="9646567" y="4283184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AD31B36-3E76-F241-6A7B-2CB97B509E83}"/>
              </a:ext>
            </a:extLst>
          </p:cNvPr>
          <p:cNvSpPr/>
          <p:nvPr userDrawn="1"/>
        </p:nvSpPr>
        <p:spPr>
          <a:xfrm>
            <a:off x="10495896" y="342761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7DF7E06D-0987-4C84-AD1C-D40757239FDA}"/>
              </a:ext>
            </a:extLst>
          </p:cNvPr>
          <p:cNvSpPr/>
          <p:nvPr userDrawn="1"/>
        </p:nvSpPr>
        <p:spPr>
          <a:xfrm>
            <a:off x="11345889" y="2566385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1122363"/>
            <a:ext cx="9598234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1"/>
            <a:ext cx="9598234" cy="14877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10470995" y="2133600"/>
            <a:ext cx="1721005" cy="4756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97C6684-84D5-6603-20CE-1172614CE90D}"/>
              </a:ext>
            </a:extLst>
          </p:cNvPr>
          <p:cNvSpPr/>
          <p:nvPr userDrawn="1"/>
        </p:nvSpPr>
        <p:spPr>
          <a:xfrm rot="16200000">
            <a:off x="8937866" y="3648965"/>
            <a:ext cx="1721005" cy="4787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1" y="1122363"/>
            <a:ext cx="11300069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1" y="3429001"/>
            <a:ext cx="11300069" cy="4435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0" y="4312917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7428FE6-1AF2-13E3-DF61-4B9FBDB039B6}"/>
              </a:ext>
            </a:extLst>
          </p:cNvPr>
          <p:cNvSpPr/>
          <p:nvPr userDrawn="1"/>
        </p:nvSpPr>
        <p:spPr>
          <a:xfrm>
            <a:off x="2174488" y="4301766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777FB96-78D5-147F-F5E3-356A9AEDD1C3}"/>
              </a:ext>
            </a:extLst>
          </p:cNvPr>
          <p:cNvSpPr/>
          <p:nvPr userDrawn="1"/>
        </p:nvSpPr>
        <p:spPr>
          <a:xfrm>
            <a:off x="4337824" y="4312917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C83B3B1-FEB9-778D-7A6E-DA7D5875AA23}"/>
              </a:ext>
            </a:extLst>
          </p:cNvPr>
          <p:cNvSpPr/>
          <p:nvPr userDrawn="1"/>
        </p:nvSpPr>
        <p:spPr>
          <a:xfrm>
            <a:off x="6523463" y="4312917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7ED52BE-D50E-D3AA-6320-BA5CB3C5CC9E}"/>
              </a:ext>
            </a:extLst>
          </p:cNvPr>
          <p:cNvSpPr/>
          <p:nvPr userDrawn="1"/>
        </p:nvSpPr>
        <p:spPr>
          <a:xfrm>
            <a:off x="8697951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82310A6-A629-1D63-AE08-C41625C4F44F}"/>
              </a:ext>
            </a:extLst>
          </p:cNvPr>
          <p:cNvSpPr/>
          <p:nvPr userDrawn="1"/>
        </p:nvSpPr>
        <p:spPr>
          <a:xfrm>
            <a:off x="10894741" y="4312917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3" y="365125"/>
            <a:ext cx="11340747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tekst 10">
            <a:extLst>
              <a:ext uri="{FF2B5EF4-FFF2-40B4-BE49-F238E27FC236}">
                <a16:creationId xmlns:a16="http://schemas.microsoft.com/office/drawing/2014/main" id="{3D4B757A-7DC6-04B2-B020-6E8C08DB0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1131521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365125"/>
            <a:ext cx="1131521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4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21542"/>
            <a:ext cx="5219701" cy="126914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4150" y="422275"/>
            <a:ext cx="5219700" cy="1350963"/>
          </a:xfrm>
        </p:spPr>
        <p:txBody>
          <a:bodyPr anchor="ctr"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4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365125"/>
            <a:ext cx="1131521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33600"/>
            <a:ext cx="5657850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0813" y="2133600"/>
            <a:ext cx="5253037" cy="2994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39" y="365125"/>
            <a:ext cx="11314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639" y="2133600"/>
            <a:ext cx="11314721" cy="300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3C09791-3395-027F-1669-5CBCB03493D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38639" y="5907371"/>
            <a:ext cx="1334405" cy="5855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9580978" y="6215876"/>
            <a:ext cx="217238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12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0" r:id="rId21"/>
    <p:sldLayoutId id="2147483686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ssets.vlaanderen.be/image/upload/v1668591249/Semestri%C3%ABle_voortgangsrapportering_september_2022_-_Verkeersveiligheidsplan_Vlaanderen_2021-2025_kz9atj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vlaanderen.be/image/upload/v1668591249/Semestri%C3%ABle_voortgangsrapportering_september_2022_-_Verkeersveiligheidsplan_Vlaanderen_2021-2025_kz9atj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2319391"/>
            <a:ext cx="9245512" cy="1863114"/>
          </a:xfrm>
        </p:spPr>
        <p:txBody>
          <a:bodyPr>
            <a:normAutofit fontScale="90000"/>
          </a:bodyPr>
          <a:lstStyle/>
          <a:p>
            <a:r>
              <a:rPr lang="nl-NL" dirty="0"/>
              <a:t>BIJDRAGE REALISATIE VERKEERSVEILIGHEIDSPLAN VLAANDEREN 2021-2025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A22873-2CCF-5CAF-EC4E-31CDA04E2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4538609"/>
            <a:ext cx="8533312" cy="8857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/>
              <a:t>Vlaams Forum Verkeersveiligheid</a:t>
            </a:r>
          </a:p>
        </p:txBody>
      </p:sp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B4719-A9E7-229A-3E02-77537671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Evaluation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DE1874-0C18-5A60-A5B1-2F33BC953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11315210" cy="38886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1"/>
            </a:pPr>
            <a:r>
              <a:rPr lang="nl-NL" dirty="0"/>
              <a:t>Veranker de </a:t>
            </a:r>
            <a:r>
              <a:rPr lang="nl-NL" b="1" dirty="0"/>
              <a:t>evaluatie </a:t>
            </a:r>
            <a:r>
              <a:rPr lang="nl-NL" dirty="0"/>
              <a:t>van mobiliteits- en verkeersveiligheidsprojecten in het beleid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nl-NL" dirty="0"/>
              <a:t>Schat </a:t>
            </a:r>
            <a:r>
              <a:rPr lang="nl-NL" b="1" i="1" dirty="0"/>
              <a:t>ex ante </a:t>
            </a:r>
            <a:r>
              <a:rPr lang="nl-NL" dirty="0"/>
              <a:t>de </a:t>
            </a:r>
            <a:r>
              <a:rPr lang="nl-NL" b="1" dirty="0"/>
              <a:t>effectiviteit </a:t>
            </a:r>
            <a:r>
              <a:rPr lang="nl-NL" dirty="0"/>
              <a:t>van maatregelen in en zet – op basis van de expertise en goede voorbeelden - in op de meest effectieve en stuur zo nodig bij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nl-NL" dirty="0"/>
              <a:t>Zet in op </a:t>
            </a:r>
            <a:r>
              <a:rPr lang="nl-NL" b="1" dirty="0"/>
              <a:t>voor- en na – onderzoek </a:t>
            </a:r>
            <a:r>
              <a:rPr lang="nl-NL" dirty="0"/>
              <a:t>van projecten, programma’s,… Breng </a:t>
            </a:r>
            <a:r>
              <a:rPr lang="nl-NL" b="1" dirty="0"/>
              <a:t>succes- en faalfactoren </a:t>
            </a:r>
            <a:r>
              <a:rPr lang="nl-NL" dirty="0"/>
              <a:t>in kaart en stuur zo nodig bij.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nl-NL" dirty="0"/>
              <a:t>Heb ook oog voor </a:t>
            </a:r>
            <a:r>
              <a:rPr lang="nl-NL" b="1" dirty="0"/>
              <a:t>procesevaluatie</a:t>
            </a:r>
            <a:r>
              <a:rPr lang="nl-NL" dirty="0"/>
              <a:t>: aanpak, tempo van, draagvlak creatie verkeersveiligheidsmaatregelen 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nl-NL" dirty="0"/>
              <a:t>Ontwikkel en hanteer een indicator die </a:t>
            </a:r>
            <a:r>
              <a:rPr lang="nl-NL" b="1" dirty="0"/>
              <a:t>snelheidsregimes </a:t>
            </a:r>
            <a:r>
              <a:rPr lang="nl-NL" dirty="0" err="1"/>
              <a:t>matcht</a:t>
            </a:r>
            <a:r>
              <a:rPr lang="nl-NL" dirty="0"/>
              <a:t> met de kwaliteit van de aanwezige fiets- en voetgangersvoorzieningen langs die wegen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560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3C590-1FB3-881E-A644-5CED347A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242607-F4CF-D8ED-B7BC-F428691F0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11315210" cy="35867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BE" dirty="0">
                <a:solidFill>
                  <a:schemeClr val="tx2"/>
                </a:solidFill>
              </a:rPr>
              <a:t>Vaststelling: ondanks het –op zich sterke- verkeersveiligheidsplan haalt Vlaanderen de eigen verkeersveiligheidsdoelstellingen niet</a:t>
            </a:r>
          </a:p>
          <a:p>
            <a:r>
              <a:rPr lang="nl-BE" dirty="0">
                <a:solidFill>
                  <a:schemeClr val="tx2"/>
                </a:solidFill>
              </a:rPr>
              <a:t>Commissie voor Mobiliteit en Openbare Werken</a:t>
            </a:r>
          </a:p>
          <a:p>
            <a:pPr marL="719455" lvl="1"/>
            <a:r>
              <a:rPr lang="nl-BE" dirty="0">
                <a:solidFill>
                  <a:schemeClr val="tx2"/>
                </a:solidFill>
              </a:rPr>
              <a:t>22/12/2022</a:t>
            </a:r>
            <a:endParaRPr lang="nl-BE" dirty="0">
              <a:solidFill>
                <a:schemeClr val="tx2"/>
              </a:solidFill>
              <a:cs typeface="Calibri"/>
            </a:endParaRPr>
          </a:p>
          <a:p>
            <a:pPr marL="719455" lvl="1"/>
            <a:r>
              <a:rPr lang="nl-NL" dirty="0">
                <a:solidFill>
                  <a:schemeClr val="tx2"/>
                </a:solidFill>
              </a:rPr>
              <a:t>Gedachtewisseling over het Verkeersveiligheidsplan Vlaanderen 2021-2025</a:t>
            </a:r>
          </a:p>
          <a:p>
            <a:pPr marL="262255"/>
            <a:r>
              <a:rPr lang="nl-NL" dirty="0">
                <a:solidFill>
                  <a:schemeClr val="tx2"/>
                </a:solidFill>
                <a:cs typeface="Calibri"/>
              </a:rPr>
              <a:t>Semestriële voortgangsrapportering</a:t>
            </a:r>
          </a:p>
          <a:p>
            <a:pPr marL="719455" lvl="1"/>
            <a:r>
              <a:rPr lang="nl-NL" dirty="0">
                <a:solidFill>
                  <a:schemeClr val="tx2"/>
                </a:solidFill>
                <a:cs typeface="Calibri"/>
              </a:rPr>
              <a:t>5 van de 6 indicatoren staan op rood</a:t>
            </a:r>
          </a:p>
          <a:p>
            <a:r>
              <a:rPr lang="nl-NL" dirty="0">
                <a:solidFill>
                  <a:schemeClr val="tx2"/>
                </a:solidFill>
              </a:rPr>
              <a:t>Vraag van minister Peeters naar nieuwe voorstellen</a:t>
            </a:r>
          </a:p>
          <a:p>
            <a:pPr marL="719455" lvl="1"/>
            <a:r>
              <a:rPr lang="nl-NL" dirty="0">
                <a:solidFill>
                  <a:schemeClr val="tx2"/>
                </a:solidFill>
              </a:rPr>
              <a:t>Welke extra maatregelen kunnen we nemen?</a:t>
            </a:r>
            <a:endParaRPr lang="nl-NL" dirty="0">
              <a:solidFill>
                <a:schemeClr val="tx2"/>
              </a:solidFill>
              <a:cs typeface="Calibri"/>
            </a:endParaRPr>
          </a:p>
          <a:p>
            <a:pPr marL="1439545" lvl="2"/>
            <a:r>
              <a:rPr lang="nl-NL" dirty="0">
                <a:solidFill>
                  <a:schemeClr val="tx2"/>
                </a:solidFill>
              </a:rPr>
              <a:t>Op korte termijn</a:t>
            </a:r>
            <a:endParaRPr lang="nl-NL" dirty="0">
              <a:solidFill>
                <a:schemeClr val="tx2"/>
              </a:solidFill>
              <a:cs typeface="Calibri"/>
            </a:endParaRPr>
          </a:p>
          <a:p>
            <a:pPr marL="1439545" lvl="2"/>
            <a:r>
              <a:rPr lang="nl-NL" dirty="0">
                <a:solidFill>
                  <a:schemeClr val="tx2"/>
                </a:solidFill>
              </a:rPr>
              <a:t>Mét impact op verkeersveiligheid</a:t>
            </a:r>
          </a:p>
          <a:p>
            <a:pPr marL="296545" indent="0">
              <a:buNone/>
            </a:pPr>
            <a:endParaRPr lang="nl-NL" dirty="0">
              <a:solidFill>
                <a:schemeClr val="tx2"/>
              </a:solidFill>
            </a:endParaRPr>
          </a:p>
          <a:p>
            <a:pPr marL="1210945" lvl="2" indent="0">
              <a:buNone/>
            </a:pP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0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8">
            <a:extLst>
              <a:ext uri="{FF2B5EF4-FFF2-40B4-BE49-F238E27FC236}">
                <a16:creationId xmlns:a16="http://schemas.microsoft.com/office/drawing/2014/main" id="{353AB56B-D4F1-F945-D312-A0BD69BC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22" y="143839"/>
            <a:ext cx="7677151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E5445C6-6694-C616-6D23-BB0989D48448}"/>
              </a:ext>
            </a:extLst>
          </p:cNvPr>
          <p:cNvSpPr txBox="1"/>
          <p:nvPr/>
        </p:nvSpPr>
        <p:spPr>
          <a:xfrm>
            <a:off x="2826437" y="6087118"/>
            <a:ext cx="663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Bron: </a:t>
            </a:r>
            <a:r>
              <a:rPr lang="nl-BE" dirty="0">
                <a:hlinkClick r:id="rId4"/>
              </a:rPr>
              <a:t>Semestriële voortgangsrapportering </a:t>
            </a:r>
            <a:r>
              <a:rPr lang="nl-BE" dirty="0"/>
              <a:t>(MOW, 2022)</a:t>
            </a:r>
          </a:p>
        </p:txBody>
      </p:sp>
    </p:spTree>
    <p:extLst>
      <p:ext uri="{BB962C8B-B14F-4D97-AF65-F5344CB8AC3E}">
        <p14:creationId xmlns:p14="http://schemas.microsoft.com/office/powerpoint/2010/main" val="122228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9">
            <a:extLst>
              <a:ext uri="{FF2B5EF4-FFF2-40B4-BE49-F238E27FC236}">
                <a16:creationId xmlns:a16="http://schemas.microsoft.com/office/drawing/2014/main" id="{479629F8-2680-1738-0826-1281817A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263204"/>
            <a:ext cx="74612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B87C123-3493-2896-2C42-E972C9CEB3CA}"/>
              </a:ext>
            </a:extLst>
          </p:cNvPr>
          <p:cNvSpPr txBox="1"/>
          <p:nvPr/>
        </p:nvSpPr>
        <p:spPr>
          <a:xfrm>
            <a:off x="3188502" y="6213154"/>
            <a:ext cx="663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Bron: </a:t>
            </a:r>
            <a:r>
              <a:rPr lang="nl-BE" dirty="0">
                <a:hlinkClick r:id="rId3"/>
              </a:rPr>
              <a:t>Semestriële voortgangsrapportering </a:t>
            </a:r>
            <a:r>
              <a:rPr lang="nl-BE" dirty="0"/>
              <a:t>(MOW, 2022)</a:t>
            </a:r>
          </a:p>
        </p:txBody>
      </p:sp>
    </p:spTree>
    <p:extLst>
      <p:ext uri="{BB962C8B-B14F-4D97-AF65-F5344CB8AC3E}">
        <p14:creationId xmlns:p14="http://schemas.microsoft.com/office/powerpoint/2010/main" val="241807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CB0FD-2C0A-0C88-FC58-6615A24F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CBF77F-5EA8-C259-43F6-B34D62464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1796889"/>
            <a:ext cx="11315210" cy="37819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dirty="0"/>
              <a:t>Verkeersveiligheid: 5 E’s – Safe System Approach</a:t>
            </a:r>
          </a:p>
          <a:p>
            <a:pPr marL="719455" lvl="1"/>
            <a:r>
              <a:rPr lang="nl-NL" dirty="0"/>
              <a:t>Engagement</a:t>
            </a:r>
            <a:endParaRPr lang="nl-NL" dirty="0">
              <a:cs typeface="Calibri"/>
            </a:endParaRPr>
          </a:p>
          <a:p>
            <a:pPr marL="719455" lvl="1"/>
            <a:r>
              <a:rPr lang="nl-NL" dirty="0"/>
              <a:t>Engineering</a:t>
            </a:r>
            <a:endParaRPr lang="nl-NL" dirty="0">
              <a:cs typeface="Calibri"/>
            </a:endParaRPr>
          </a:p>
          <a:p>
            <a:pPr marL="719455" lvl="1"/>
            <a:r>
              <a:rPr lang="nl-BE" dirty="0" err="1"/>
              <a:t>Education</a:t>
            </a:r>
            <a:endParaRPr lang="nl-BE" dirty="0">
              <a:cs typeface="Calibri"/>
            </a:endParaRPr>
          </a:p>
          <a:p>
            <a:pPr marL="719455" lvl="1"/>
            <a:r>
              <a:rPr lang="nl-BE" dirty="0" err="1"/>
              <a:t>Enforcement</a:t>
            </a:r>
            <a:endParaRPr lang="nl-BE" dirty="0">
              <a:cs typeface="Calibri"/>
            </a:endParaRPr>
          </a:p>
          <a:p>
            <a:pPr marL="719455" lvl="1"/>
            <a:r>
              <a:rPr lang="nl-BE" dirty="0"/>
              <a:t>Evaluation</a:t>
            </a:r>
            <a:endParaRPr lang="nl-BE" dirty="0">
              <a:cs typeface="Calibri"/>
            </a:endParaRPr>
          </a:p>
          <a:p>
            <a:r>
              <a:rPr lang="nl-BE" dirty="0"/>
              <a:t>Constructieve suggesties van het Vlaams Forum Verkeersveiligheid</a:t>
            </a:r>
          </a:p>
          <a:p>
            <a:r>
              <a:rPr lang="nl-BE" dirty="0"/>
              <a:t>Resultaat: aanbevelingsnota</a:t>
            </a:r>
          </a:p>
          <a:p>
            <a:r>
              <a:rPr lang="nl-BE" dirty="0">
                <a:cs typeface="Calibri"/>
              </a:rPr>
              <a:t>Geen ‘</a:t>
            </a:r>
            <a:r>
              <a:rPr lang="nl-BE" dirty="0" err="1">
                <a:cs typeface="Calibri"/>
              </a:rPr>
              <a:t>silver</a:t>
            </a:r>
            <a:r>
              <a:rPr lang="nl-BE" dirty="0">
                <a:cs typeface="Calibri"/>
              </a:rPr>
              <a:t> </a:t>
            </a:r>
            <a:r>
              <a:rPr lang="nl-BE" dirty="0" err="1">
                <a:cs typeface="Calibri"/>
              </a:rPr>
              <a:t>bullet</a:t>
            </a:r>
            <a:r>
              <a:rPr lang="nl-BE" dirty="0">
                <a:cs typeface="Calibri"/>
              </a:rPr>
              <a:t>’: soms ook herbevestiging van bestaande, cruciale voorstellen.</a:t>
            </a:r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07906419-2477-D763-02AE-A02F87388613}"/>
              </a:ext>
            </a:extLst>
          </p:cNvPr>
          <p:cNvSpPr/>
          <p:nvPr/>
        </p:nvSpPr>
        <p:spPr>
          <a:xfrm>
            <a:off x="3749343" y="2299078"/>
            <a:ext cx="159798" cy="17489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EA8562D-0EB5-ADFC-6CD4-04550733205D}"/>
              </a:ext>
            </a:extLst>
          </p:cNvPr>
          <p:cNvSpPr txBox="1"/>
          <p:nvPr/>
        </p:nvSpPr>
        <p:spPr>
          <a:xfrm>
            <a:off x="4425168" y="2905780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i="1" dirty="0">
                <a:solidFill>
                  <a:schemeClr val="tx2"/>
                </a:solidFill>
              </a:rPr>
              <a:t>Onderling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sz="2800" i="1" dirty="0">
                <a:solidFill>
                  <a:schemeClr val="tx2"/>
                </a:solidFill>
              </a:rPr>
              <a:t>verweven</a:t>
            </a:r>
          </a:p>
        </p:txBody>
      </p:sp>
    </p:spTree>
    <p:extLst>
      <p:ext uri="{BB962C8B-B14F-4D97-AF65-F5344CB8AC3E}">
        <p14:creationId xmlns:p14="http://schemas.microsoft.com/office/powerpoint/2010/main" val="243971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510DC-68CB-14EE-0CA8-917D47C9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Engagement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22FBC6-F703-759F-2719-0F191D69C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97347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b="1" dirty="0"/>
              <a:t>Bottom-up </a:t>
            </a:r>
            <a:r>
              <a:rPr lang="nl-BE" dirty="0"/>
              <a:t>en breed </a:t>
            </a:r>
            <a:r>
              <a:rPr lang="nl-BE" b="1" dirty="0"/>
              <a:t>gedragen</a:t>
            </a:r>
            <a:r>
              <a:rPr lang="nl-BE" dirty="0"/>
              <a:t>: integreer de kennis en expertise </a:t>
            </a:r>
            <a:br>
              <a:rPr lang="nl-BE" dirty="0"/>
            </a:br>
            <a:r>
              <a:rPr lang="nl-BE" dirty="0"/>
              <a:t>van zo veel mogelijk sectoren en actoren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Vertaal de Vlaamse doelstellingen in</a:t>
            </a:r>
            <a:r>
              <a:rPr lang="nl-NL" b="1" dirty="0"/>
              <a:t> lokale verkeersveiligheids-doelstellingen: </a:t>
            </a:r>
            <a:r>
              <a:rPr lang="nl-NL" dirty="0"/>
              <a:t>cijfermatig onderbouwde noodzakelijke bijdrage van élke gemeente om de Vlaamse doelstellingen te halen</a:t>
            </a:r>
            <a:endParaRPr lang="nl-NL" b="1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Hanteer resp. deel en stimuleer het gebruik van goede </a:t>
            </a:r>
            <a:r>
              <a:rPr lang="nl-NL" b="1" dirty="0"/>
              <a:t>afwegingskaders</a:t>
            </a:r>
            <a:r>
              <a:rPr lang="nl-NL" dirty="0"/>
              <a:t> door lokale besturen (bijv. 30km/u standaard)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‘Eis’ extra </a:t>
            </a:r>
            <a:r>
              <a:rPr lang="nl-NL" b="1" dirty="0"/>
              <a:t>inspanningen van sectoren </a:t>
            </a:r>
            <a:r>
              <a:rPr lang="nl-NL" dirty="0"/>
              <a:t>met extra verkeersveiligheidsuitdagingen: koeriers, pakjesbezorgers, …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Draag bij tot een </a:t>
            </a:r>
            <a:r>
              <a:rPr lang="nl-NL" b="1" dirty="0"/>
              <a:t>aangescherpte veiligheidscultuur </a:t>
            </a:r>
            <a:r>
              <a:rPr lang="nl-NL" dirty="0"/>
              <a:t>bij alle werkgevers voor de </a:t>
            </a:r>
            <a:r>
              <a:rPr lang="nl-NL" b="1" dirty="0"/>
              <a:t>verplaatsingen van, naar en voor het werk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70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01987-9395-1C83-D06F-A6E96A2E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Engineering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6BF9EE-B1CF-6694-828D-96B2B749E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9263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nl-BE" b="1" dirty="0"/>
              <a:t>Verlaag de snelheidslimieten </a:t>
            </a:r>
            <a:r>
              <a:rPr lang="nl-BE" dirty="0"/>
              <a:t>op autosnelwegen (100km/u), gewestwegen (50km/u) en binnen de bebouwde kom (30 km/u)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BE" dirty="0"/>
              <a:t>Voer </a:t>
            </a:r>
            <a:r>
              <a:rPr lang="nl-BE" b="1" dirty="0"/>
              <a:t>prioritair 30 km/u </a:t>
            </a:r>
            <a:r>
              <a:rPr lang="nl-BE" dirty="0"/>
              <a:t>in als standaardlimiet in de </a:t>
            </a:r>
            <a:r>
              <a:rPr lang="nl-BE" b="1" dirty="0"/>
              <a:t>bebouwde kom</a:t>
            </a:r>
            <a:r>
              <a:rPr lang="nl-BE" dirty="0"/>
              <a:t>: 50 km/u wordt de te motiveren uitzondering (gescheiden fietspaden, conflictvrije kruispunten)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dirty="0"/>
              <a:t>Geef </a:t>
            </a:r>
            <a:r>
              <a:rPr lang="nl-NL" b="1" dirty="0"/>
              <a:t>prioriteit</a:t>
            </a:r>
            <a:r>
              <a:rPr lang="nl-NL" dirty="0"/>
              <a:t> aan de </a:t>
            </a:r>
            <a:r>
              <a:rPr lang="nl-NL" b="1" dirty="0"/>
              <a:t>veiligheid van fietsers en voetgangers </a:t>
            </a:r>
            <a:r>
              <a:rPr lang="nl-NL" dirty="0"/>
              <a:t>bij het structureel </a:t>
            </a:r>
            <a:r>
              <a:rPr lang="nl-NL" b="1" dirty="0"/>
              <a:t>onderhoud </a:t>
            </a:r>
            <a:r>
              <a:rPr lang="nl-NL" dirty="0"/>
              <a:t>van weginfrastructuur</a:t>
            </a:r>
            <a:endParaRPr lang="nl-BE" dirty="0"/>
          </a:p>
          <a:p>
            <a:pPr marL="514350" indent="-514350">
              <a:buFont typeface="+mj-lt"/>
              <a:buAutoNum type="arabicPeriod" startAt="6"/>
            </a:pPr>
            <a:r>
              <a:rPr lang="nl-NL" dirty="0"/>
              <a:t>Implementeer consistent </a:t>
            </a:r>
            <a:r>
              <a:rPr lang="nl-NL" b="1" dirty="0"/>
              <a:t>conflictvrije regelingen </a:t>
            </a:r>
            <a:r>
              <a:rPr lang="nl-NL" dirty="0"/>
              <a:t>over het hele wegennet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dirty="0"/>
              <a:t>Focus bij voorrang op de verkeersveiligheid van en voor de </a:t>
            </a:r>
            <a:r>
              <a:rPr lang="nl-NL" b="1" dirty="0"/>
              <a:t>voetganger</a:t>
            </a:r>
            <a:r>
              <a:rPr lang="nl-NL" dirty="0">
                <a:sym typeface="Wingdings" panose="05000000000000000000" pitchFamily="2" charset="2"/>
              </a:rPr>
              <a:t> actualiseer het vademecum voetgangers van 2002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73261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982AE-725E-EC87-EB39-9C8160B7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Education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CF328F-21F7-BE19-594D-01D5601E3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11315210" cy="3711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nl-NL" sz="2600" dirty="0"/>
              <a:t>Sensibiliseer/kijk scherper toe op </a:t>
            </a:r>
            <a:r>
              <a:rPr lang="nl-NL" sz="2600" b="1" dirty="0"/>
              <a:t>medische rijgeschiktheid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nl-NL" sz="2600" dirty="0"/>
              <a:t>Maak </a:t>
            </a:r>
            <a:r>
              <a:rPr lang="nl-NL" sz="2600" b="1" dirty="0"/>
              <a:t>leermaatregelen</a:t>
            </a:r>
            <a:r>
              <a:rPr lang="nl-NL" sz="2600" dirty="0"/>
              <a:t> voor verkeersovertreders de standaard voor heel Vlaanderen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nl-NL" sz="2600" dirty="0"/>
              <a:t>Voer de aanbevelingen van de Universiteit Hasselt i.v.m. de </a:t>
            </a:r>
            <a:r>
              <a:rPr lang="nl-NL" sz="2600" b="1" dirty="0"/>
              <a:t>rijopleiding</a:t>
            </a:r>
            <a:r>
              <a:rPr lang="nl-NL" sz="2600" dirty="0"/>
              <a:t> uit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nl-NL" sz="2600" dirty="0"/>
              <a:t>Herwerk de nascholingen van chauffeurs met rijbewijs C/D en leg meer het accent op verkeersveiligheid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nl-NL" sz="2600" dirty="0"/>
              <a:t>Voorzie in voldoende middelen voor herhaalde </a:t>
            </a:r>
            <a:r>
              <a:rPr lang="nl-NL" sz="2600" b="1" dirty="0"/>
              <a:t>campagnes m.b.t. de grootste killers</a:t>
            </a:r>
            <a:r>
              <a:rPr lang="nl-NL" sz="2600" dirty="0"/>
              <a:t> in het verkeer</a:t>
            </a:r>
            <a:endParaRPr lang="nl-BE" sz="2600" dirty="0"/>
          </a:p>
        </p:txBody>
      </p:sp>
    </p:spTree>
    <p:extLst>
      <p:ext uri="{BB962C8B-B14F-4D97-AF65-F5344CB8AC3E}">
        <p14:creationId xmlns:p14="http://schemas.microsoft.com/office/powerpoint/2010/main" val="21118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9BA44-BC01-05DC-5AA8-B8FFD10B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Enforcement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EAE2C2-7B66-E356-310F-4D401888B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2"/>
            <a:ext cx="11315210" cy="34985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nl-NL" sz="2600" dirty="0"/>
              <a:t>Ondersteun </a:t>
            </a:r>
            <a:r>
              <a:rPr lang="nl-NL" sz="2600" b="1" dirty="0"/>
              <a:t>datagerichte handhaving </a:t>
            </a:r>
            <a:r>
              <a:rPr lang="nl-NL" sz="2600" dirty="0"/>
              <a:t>op basis van analyse en met het oog op efficiëntie en effectiviteit 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nl-NL" sz="2600" dirty="0"/>
              <a:t>Maak werk van een </a:t>
            </a:r>
            <a:r>
              <a:rPr lang="nl-NL" sz="2600" b="1" dirty="0"/>
              <a:t>ketengerichte aanpak </a:t>
            </a:r>
            <a:r>
              <a:rPr lang="nl-NL" sz="2600" dirty="0"/>
              <a:t>met bestraffing en beloning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nl-NL" sz="2600" dirty="0"/>
              <a:t>Zet meer in op </a:t>
            </a:r>
            <a:r>
              <a:rPr lang="nl-NL" sz="2600" b="1" dirty="0"/>
              <a:t>innovatie</a:t>
            </a:r>
            <a:r>
              <a:rPr lang="nl-NL" sz="2600" dirty="0"/>
              <a:t> om </a:t>
            </a:r>
            <a:r>
              <a:rPr lang="nl-NL" sz="2600" b="1" dirty="0"/>
              <a:t>handhaving te automatiseren </a:t>
            </a:r>
            <a:r>
              <a:rPr lang="nl-NL" sz="2600" dirty="0"/>
              <a:t>en procedures en processen te versnellen &amp; vereenvoudigen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nl-NL" sz="2600" dirty="0"/>
              <a:t>Zet lokaal in op </a:t>
            </a:r>
            <a:r>
              <a:rPr lang="nl-NL" sz="2600" b="1" dirty="0"/>
              <a:t>brede analyses na ongevallen en aanrijdingen</a:t>
            </a:r>
            <a:r>
              <a:rPr lang="nl-NL" sz="2600" dirty="0"/>
              <a:t> en deel de resultaten zo breed mogelijk</a:t>
            </a:r>
            <a:endParaRPr lang="nl-NL" sz="2600" b="1" dirty="0"/>
          </a:p>
          <a:p>
            <a:pPr marL="514350" indent="-514350">
              <a:buFont typeface="+mj-lt"/>
              <a:buAutoNum type="arabicPeriod" startAt="16"/>
            </a:pPr>
            <a:r>
              <a:rPr lang="nl-NL" sz="2600" dirty="0"/>
              <a:t>Onderzoek </a:t>
            </a:r>
            <a:r>
              <a:rPr lang="nl-NL" sz="2600" b="1" dirty="0"/>
              <a:t>handhavingsinstrumenten</a:t>
            </a:r>
            <a:r>
              <a:rPr lang="nl-NL" sz="2600" dirty="0"/>
              <a:t> op hun </a:t>
            </a:r>
            <a:r>
              <a:rPr lang="nl-NL" sz="2600" b="1" dirty="0"/>
              <a:t>impact</a:t>
            </a:r>
            <a:endParaRPr lang="nl-BE" sz="2600" b="1" dirty="0"/>
          </a:p>
        </p:txBody>
      </p:sp>
    </p:spTree>
    <p:extLst>
      <p:ext uri="{BB962C8B-B14F-4D97-AF65-F5344CB8AC3E}">
        <p14:creationId xmlns:p14="http://schemas.microsoft.com/office/powerpoint/2010/main" val="2372947992"/>
      </p:ext>
    </p:extLst>
  </p:cSld>
  <p:clrMapOvr>
    <a:masterClrMapping/>
  </p:clrMapOvr>
</p:sld>
</file>

<file path=ppt/theme/theme1.xml><?xml version="1.0" encoding="utf-8"?>
<a:theme xmlns:a="http://schemas.openxmlformats.org/drawingml/2006/main" name="VSV Thema">
  <a:themeElements>
    <a:clrScheme name="Aangepast 1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EA592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3b1ab8-dd23-4fa6-bdc3-356eb7c55d1c">
      <Terms xmlns="http://schemas.microsoft.com/office/infopath/2007/PartnerControls"/>
    </lcf76f155ced4ddcb4097134ff3c332f>
    <TaxCatchAll xmlns="44143a4e-9fe9-4680-a59b-8ab9d3686f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3709FCCDEF645BCF7F8996D8F6762" ma:contentTypeVersion="13" ma:contentTypeDescription="Een nieuw document maken." ma:contentTypeScope="" ma:versionID="edae63671e39467fffa34ec242f1a570">
  <xsd:schema xmlns:xsd="http://www.w3.org/2001/XMLSchema" xmlns:xs="http://www.w3.org/2001/XMLSchema" xmlns:p="http://schemas.microsoft.com/office/2006/metadata/properties" xmlns:ns2="423b1ab8-dd23-4fa6-bdc3-356eb7c55d1c" xmlns:ns3="c4d1c1e1-3bf3-4871-bb31-133d0a8a997a" xmlns:ns4="44143a4e-9fe9-4680-a59b-8ab9d3686f45" targetNamespace="http://schemas.microsoft.com/office/2006/metadata/properties" ma:root="true" ma:fieldsID="a23b1726add25053c445edde48607406" ns2:_="" ns3:_="" ns4:_="">
    <xsd:import namespace="423b1ab8-dd23-4fa6-bdc3-356eb7c55d1c"/>
    <xsd:import namespace="c4d1c1e1-3bf3-4871-bb31-133d0a8a997a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b1ab8-dd23-4fa6-bdc3-356eb7c55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1c1e1-3bf3-4871-bb31-133d0a8a9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3527a0a-5446-49fa-8d02-4ad05a049569}" ma:internalName="TaxCatchAll" ma:showField="CatchAllData" ma:web="c4d1c1e1-3bf3-4871-bb31-133d0a8a9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9EE208-4D40-4628-B00B-5021DCD0ABA4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4143a4e-9fe9-4680-a59b-8ab9d3686f45"/>
    <ds:schemaRef ds:uri="423b1ab8-dd23-4fa6-bdc3-356eb7c55d1c"/>
    <ds:schemaRef ds:uri="http://purl.org/dc/dcmitype/"/>
    <ds:schemaRef ds:uri="c4d1c1e1-3bf3-4871-bb31-133d0a8a997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5CF787-2B80-424E-B9C6-C8D643A01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3b1ab8-dd23-4fa6-bdc3-356eb7c55d1c"/>
    <ds:schemaRef ds:uri="c4d1c1e1-3bf3-4871-bb31-133d0a8a997a"/>
    <ds:schemaRef ds:uri="44143a4e-9fe9-4680-a59b-8ab9d3686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D071DE-8EE3-49AB-9AF8-748AC84DD6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561</Words>
  <Application>Microsoft Office PowerPoint</Application>
  <PresentationFormat>Breedbeeld</PresentationFormat>
  <Paragraphs>59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VSV Thema</vt:lpstr>
      <vt:lpstr>BIJDRAGE REALISATIE VERKEERSVEILIGHEIDSPLAN VLAANDEREN 2021-2025</vt:lpstr>
      <vt:lpstr>Aanleiding</vt:lpstr>
      <vt:lpstr>PowerPoint-presentatie</vt:lpstr>
      <vt:lpstr>PowerPoint-presentatie</vt:lpstr>
      <vt:lpstr>Inleiding</vt:lpstr>
      <vt:lpstr>Engagement</vt:lpstr>
      <vt:lpstr>Engineering</vt:lpstr>
      <vt:lpstr>Education</vt:lpstr>
      <vt:lpstr>Enforcement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Geert Rits</cp:lastModifiedBy>
  <cp:revision>33</cp:revision>
  <dcterms:created xsi:type="dcterms:W3CDTF">2023-02-28T08:28:21Z</dcterms:created>
  <dcterms:modified xsi:type="dcterms:W3CDTF">2023-05-03T08:58:19Z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0x0101008023709FCCDEF645BCF7F8996D8F6762</vt:lpwstr>
  </property>
  <property fmtid="{D5CDD505-2E9C-101B-9397-08002B2CF9AE}" pid="3" name="MediaServiceImageTags">
    <vt:lpwstr/>
  </property>
</Properties>
</file>