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  <p:sldMasterId id="2147483879" r:id="rId2"/>
  </p:sldMasterIdLst>
  <p:notesMasterIdLst>
    <p:notesMasterId r:id="rId24"/>
  </p:notesMasterIdLst>
  <p:sldIdLst>
    <p:sldId id="364" r:id="rId3"/>
    <p:sldId id="266" r:id="rId4"/>
    <p:sldId id="373" r:id="rId5"/>
    <p:sldId id="366" r:id="rId6"/>
    <p:sldId id="372" r:id="rId7"/>
    <p:sldId id="365" r:id="rId8"/>
    <p:sldId id="367" r:id="rId9"/>
    <p:sldId id="325" r:id="rId10"/>
    <p:sldId id="348" r:id="rId11"/>
    <p:sldId id="341" r:id="rId12"/>
    <p:sldId id="332" r:id="rId13"/>
    <p:sldId id="322" r:id="rId14"/>
    <p:sldId id="344" r:id="rId15"/>
    <p:sldId id="335" r:id="rId16"/>
    <p:sldId id="368" r:id="rId17"/>
    <p:sldId id="369" r:id="rId18"/>
    <p:sldId id="370" r:id="rId19"/>
    <p:sldId id="336" r:id="rId20"/>
    <p:sldId id="345" r:id="rId21"/>
    <p:sldId id="371" r:id="rId22"/>
    <p:sldId id="362" r:id="rId23"/>
  </p:sldIdLst>
  <p:sldSz cx="9144000" cy="6858000" type="screen4x3"/>
  <p:notesSz cx="6794500" cy="99314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tijl, licht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2796" autoAdjust="0"/>
  </p:normalViewPr>
  <p:slideViewPr>
    <p:cSldViewPr>
      <p:cViewPr>
        <p:scale>
          <a:sx n="100" d="100"/>
          <a:sy n="100" d="100"/>
        </p:scale>
        <p:origin x="-1854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0485C8-AA42-4ABE-9E1D-6CA1C4AD7972}" type="doc">
      <dgm:prSet loTypeId="urn:microsoft.com/office/officeart/2005/8/layout/target1" loCatId="relationship" qsTypeId="urn:microsoft.com/office/officeart/2005/8/quickstyle/simple1" qsCatId="simple" csTypeId="urn:microsoft.com/office/officeart/2005/8/colors/colorful1#1" csCatId="colorful" phldr="1"/>
      <dgm:spPr/>
    </dgm:pt>
    <dgm:pt modelId="{C7E8A60D-76F8-4CBC-9598-092C0618BD02}">
      <dgm:prSet phldrT="[Tekst]"/>
      <dgm:spPr>
        <a:xfrm>
          <a:off x="3659903" y="0"/>
          <a:ext cx="1260871" cy="735508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ctr"/>
          <a:r>
            <a:rPr lang="nl-NL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SALK</a:t>
          </a:r>
        </a:p>
      </dgm:t>
    </dgm:pt>
    <dgm:pt modelId="{BC9A6D82-1818-42CF-8838-DEDC2E59E62C}" type="parTrans" cxnId="{A2092389-F008-4277-BAB9-9C2AD3216ECC}">
      <dgm:prSet/>
      <dgm:spPr/>
      <dgm:t>
        <a:bodyPr/>
        <a:lstStyle/>
        <a:p>
          <a:pPr algn="ctr"/>
          <a:endParaRPr lang="nl-NL"/>
        </a:p>
      </dgm:t>
    </dgm:pt>
    <dgm:pt modelId="{CC5B34F8-3546-4A56-8296-F398BFA12FB9}" type="sibTrans" cxnId="{A2092389-F008-4277-BAB9-9C2AD3216ECC}">
      <dgm:prSet/>
      <dgm:spPr/>
      <dgm:t>
        <a:bodyPr/>
        <a:lstStyle/>
        <a:p>
          <a:pPr algn="ctr"/>
          <a:endParaRPr lang="nl-NL"/>
        </a:p>
      </dgm:t>
    </dgm:pt>
    <dgm:pt modelId="{87E1F6C8-E479-4579-B496-31354D65568D}">
      <dgm:prSet phldrT="[Tekst]"/>
      <dgm:spPr>
        <a:xfrm>
          <a:off x="3720391" y="686251"/>
          <a:ext cx="2575633" cy="735508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ctr"/>
          <a:r>
            <a:rPr lang="nl-NL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Provinciaal beleid</a:t>
          </a:r>
        </a:p>
      </dgm:t>
    </dgm:pt>
    <dgm:pt modelId="{C68F99EE-30AE-4B5C-AD40-FBBE56FF0DAB}" type="parTrans" cxnId="{EB22D927-57D2-4052-AB0A-8CC38021E6F4}">
      <dgm:prSet/>
      <dgm:spPr/>
      <dgm:t>
        <a:bodyPr/>
        <a:lstStyle/>
        <a:p>
          <a:pPr algn="ctr"/>
          <a:endParaRPr lang="nl-NL"/>
        </a:p>
      </dgm:t>
    </dgm:pt>
    <dgm:pt modelId="{87D79DD4-5CBB-4EBA-BA30-06182BE95A54}" type="sibTrans" cxnId="{EB22D927-57D2-4052-AB0A-8CC38021E6F4}">
      <dgm:prSet/>
      <dgm:spPr/>
      <dgm:t>
        <a:bodyPr/>
        <a:lstStyle/>
        <a:p>
          <a:pPr algn="ctr"/>
          <a:endParaRPr lang="nl-NL"/>
        </a:p>
      </dgm:t>
    </dgm:pt>
    <dgm:pt modelId="{0834555F-9890-4550-B6AB-AF794E47FAC1}">
      <dgm:prSet phldrT="[Tekst]"/>
      <dgm:spPr>
        <a:xfrm>
          <a:off x="3659903" y="1471017"/>
          <a:ext cx="1260871" cy="735508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ctr"/>
          <a:r>
            <a:rPr lang="nl-NL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Europa</a:t>
          </a:r>
        </a:p>
      </dgm:t>
    </dgm:pt>
    <dgm:pt modelId="{25A2DABB-B8C4-41AD-8026-73051FFB41C7}" type="parTrans" cxnId="{8B627059-54E3-4DAD-B1CB-D4084AE03968}">
      <dgm:prSet/>
      <dgm:spPr/>
      <dgm:t>
        <a:bodyPr/>
        <a:lstStyle/>
        <a:p>
          <a:pPr algn="ctr"/>
          <a:endParaRPr lang="nl-NL"/>
        </a:p>
      </dgm:t>
    </dgm:pt>
    <dgm:pt modelId="{35DEDD9E-AF79-496A-A938-7BC1EB286F39}" type="sibTrans" cxnId="{8B627059-54E3-4DAD-B1CB-D4084AE03968}">
      <dgm:prSet/>
      <dgm:spPr/>
      <dgm:t>
        <a:bodyPr/>
        <a:lstStyle/>
        <a:p>
          <a:pPr algn="ctr"/>
          <a:endParaRPr lang="nl-NL"/>
        </a:p>
      </dgm:t>
    </dgm:pt>
    <dgm:pt modelId="{E40C81A3-4FCE-46F6-8011-420B6F2A0454}" type="pres">
      <dgm:prSet presAssocID="{4D0485C8-AA42-4ABE-9E1D-6CA1C4AD7972}" presName="composite" presStyleCnt="0">
        <dgm:presLayoutVars>
          <dgm:chMax val="5"/>
          <dgm:dir/>
          <dgm:resizeHandles val="exact"/>
        </dgm:presLayoutVars>
      </dgm:prSet>
      <dgm:spPr/>
    </dgm:pt>
    <dgm:pt modelId="{5304C5D4-48CD-4C1C-9741-37B7423EF55B}" type="pres">
      <dgm:prSet presAssocID="{C7E8A60D-76F8-4CBC-9598-092C0618BD02}" presName="circle1" presStyleLbl="lnNode1" presStyleIdx="0" presStyleCnt="3" custLinFactNeighborX="-2442" custLinFactNeighborY="7326"/>
      <dgm:spPr>
        <a:xfrm>
          <a:off x="1714250" y="1886227"/>
          <a:ext cx="504348" cy="504348"/>
        </a:xfrm>
        <a:prstGeom prst="ellipse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EE51C7FA-9600-4892-B9CC-148D5090C32E}" type="pres">
      <dgm:prSet presAssocID="{C7E8A60D-76F8-4CBC-9598-092C0618BD02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EDBE0E5-B113-4A40-9D2A-A428B57D3338}" type="pres">
      <dgm:prSet presAssocID="{C7E8A60D-76F8-4CBC-9598-092C0618BD02}" presName="line1" presStyleLbl="callout" presStyleIdx="0" presStyleCnt="6"/>
      <dgm:spPr>
        <a:xfrm>
          <a:off x="3344685" y="367754"/>
          <a:ext cx="315217" cy="0"/>
        </a:xfrm>
        <a:prstGeom prst="line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C0504D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FC50ECAE-1A5D-4CF1-B33F-40FEED7A887E}" type="pres">
      <dgm:prSet presAssocID="{C7E8A60D-76F8-4CBC-9598-092C0618BD02}" presName="d1" presStyleLbl="callout" presStyleIdx="1" presStyleCnt="6"/>
      <dgm:spPr>
        <a:xfrm rot="5400000">
          <a:off x="1794443" y="552472"/>
          <a:ext cx="1733278" cy="1364683"/>
        </a:xfrm>
        <a:prstGeom prst="line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C0504D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9EF44A81-918B-4C9C-A736-6F2069E2B94D}" type="pres">
      <dgm:prSet presAssocID="{87E1F6C8-E479-4579-B496-31354D65568D}" presName="circle2" presStyleLbl="lnNode1" presStyleIdx="1" presStyleCnt="3"/>
      <dgm:spPr>
        <a:xfrm>
          <a:off x="1222217" y="1344929"/>
          <a:ext cx="1513046" cy="1513046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3B55B361-631C-4EE1-8178-AC8118ED0EA4}" type="pres">
      <dgm:prSet presAssocID="{87E1F6C8-E479-4579-B496-31354D65568D}" presName="text2" presStyleLbl="revTx" presStyleIdx="1" presStyleCnt="3" custScaleX="204274" custLinFactNeighborX="61233" custLinFactNeighborY="-669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B930B92-A3B8-4420-8153-18EAB37B4D7E}" type="pres">
      <dgm:prSet presAssocID="{87E1F6C8-E479-4579-B496-31354D65568D}" presName="line2" presStyleLbl="callout" presStyleIdx="2" presStyleCnt="6"/>
      <dgm:spPr>
        <a:xfrm>
          <a:off x="3344685" y="1103262"/>
          <a:ext cx="315217" cy="0"/>
        </a:xfrm>
        <a:prstGeom prst="line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C0504D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4C022C04-CD33-4B0E-937A-3E21402914E2}" type="pres">
      <dgm:prSet presAssocID="{87E1F6C8-E479-4579-B496-31354D65568D}" presName="d2" presStyleLbl="callout" presStyleIdx="3" presStyleCnt="6"/>
      <dgm:spPr>
        <a:xfrm rot="5400000">
          <a:off x="2166484" y="1276506"/>
          <a:ext cx="1350645" cy="1003233"/>
        </a:xfrm>
        <a:prstGeom prst="line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C0504D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B905D096-6B0F-4741-A382-9BB3BDECC9E1}" type="pres">
      <dgm:prSet presAssocID="{0834555F-9890-4550-B6AB-AF794E47FAC1}" presName="circle3" presStyleLbl="lnNode1" presStyleIdx="2" presStyleCnt="3"/>
      <dgm:spPr>
        <a:xfrm>
          <a:off x="717868" y="840581"/>
          <a:ext cx="2521743" cy="2521743"/>
        </a:xfrm>
        <a:prstGeom prst="ellipse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336C049C-B942-456E-8A26-DE6F829CD79B}" type="pres">
      <dgm:prSet presAssocID="{0834555F-9890-4550-B6AB-AF794E47FAC1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C399284-05F8-4489-A978-D3757BA339AA}" type="pres">
      <dgm:prSet presAssocID="{0834555F-9890-4550-B6AB-AF794E47FAC1}" presName="line3" presStyleLbl="callout" presStyleIdx="4" presStyleCnt="6"/>
      <dgm:spPr>
        <a:xfrm>
          <a:off x="3344685" y="1838771"/>
          <a:ext cx="315217" cy="0"/>
        </a:xfrm>
        <a:prstGeom prst="line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C0504D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66E3E7AD-6DD3-4A8A-9906-3194C467C6D1}" type="pres">
      <dgm:prSet presAssocID="{0834555F-9890-4550-B6AB-AF794E47FAC1}" presName="d3" presStyleLbl="callout" presStyleIdx="5" presStyleCnt="6"/>
      <dgm:spPr>
        <a:xfrm rot="5400000">
          <a:off x="2538988" y="1999952"/>
          <a:ext cx="964987" cy="641783"/>
        </a:xfrm>
        <a:prstGeom prst="line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C0504D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</dgm:ptLst>
  <dgm:cxnLst>
    <dgm:cxn modelId="{8B627059-54E3-4DAD-B1CB-D4084AE03968}" srcId="{4D0485C8-AA42-4ABE-9E1D-6CA1C4AD7972}" destId="{0834555F-9890-4550-B6AB-AF794E47FAC1}" srcOrd="2" destOrd="0" parTransId="{25A2DABB-B8C4-41AD-8026-73051FFB41C7}" sibTransId="{35DEDD9E-AF79-496A-A938-7BC1EB286F39}"/>
    <dgm:cxn modelId="{84DF9C34-AA70-4448-B408-3B43FA851EE3}" type="presOf" srcId="{4D0485C8-AA42-4ABE-9E1D-6CA1C4AD7972}" destId="{E40C81A3-4FCE-46F6-8011-420B6F2A0454}" srcOrd="0" destOrd="0" presId="urn:microsoft.com/office/officeart/2005/8/layout/target1"/>
    <dgm:cxn modelId="{A2092389-F008-4277-BAB9-9C2AD3216ECC}" srcId="{4D0485C8-AA42-4ABE-9E1D-6CA1C4AD7972}" destId="{C7E8A60D-76F8-4CBC-9598-092C0618BD02}" srcOrd="0" destOrd="0" parTransId="{BC9A6D82-1818-42CF-8838-DEDC2E59E62C}" sibTransId="{CC5B34F8-3546-4A56-8296-F398BFA12FB9}"/>
    <dgm:cxn modelId="{EB22D927-57D2-4052-AB0A-8CC38021E6F4}" srcId="{4D0485C8-AA42-4ABE-9E1D-6CA1C4AD7972}" destId="{87E1F6C8-E479-4579-B496-31354D65568D}" srcOrd="1" destOrd="0" parTransId="{C68F99EE-30AE-4B5C-AD40-FBBE56FF0DAB}" sibTransId="{87D79DD4-5CBB-4EBA-BA30-06182BE95A54}"/>
    <dgm:cxn modelId="{4435F7FE-6341-4309-9B4C-07F8E368E8A8}" type="presOf" srcId="{C7E8A60D-76F8-4CBC-9598-092C0618BD02}" destId="{EE51C7FA-9600-4892-B9CC-148D5090C32E}" srcOrd="0" destOrd="0" presId="urn:microsoft.com/office/officeart/2005/8/layout/target1"/>
    <dgm:cxn modelId="{BA41F473-4489-4F9A-A907-643F9D782D4E}" type="presOf" srcId="{87E1F6C8-E479-4579-B496-31354D65568D}" destId="{3B55B361-631C-4EE1-8178-AC8118ED0EA4}" srcOrd="0" destOrd="0" presId="urn:microsoft.com/office/officeart/2005/8/layout/target1"/>
    <dgm:cxn modelId="{602B6CF6-647C-4118-93B7-0A4FE96D37FB}" type="presOf" srcId="{0834555F-9890-4550-B6AB-AF794E47FAC1}" destId="{336C049C-B942-456E-8A26-DE6F829CD79B}" srcOrd="0" destOrd="0" presId="urn:microsoft.com/office/officeart/2005/8/layout/target1"/>
    <dgm:cxn modelId="{776F9949-1FAD-40F9-9886-A2B47FD34291}" type="presParOf" srcId="{E40C81A3-4FCE-46F6-8011-420B6F2A0454}" destId="{5304C5D4-48CD-4C1C-9741-37B7423EF55B}" srcOrd="0" destOrd="0" presId="urn:microsoft.com/office/officeart/2005/8/layout/target1"/>
    <dgm:cxn modelId="{B3051015-A15F-4E82-8A84-491A62DBB123}" type="presParOf" srcId="{E40C81A3-4FCE-46F6-8011-420B6F2A0454}" destId="{EE51C7FA-9600-4892-B9CC-148D5090C32E}" srcOrd="1" destOrd="0" presId="urn:microsoft.com/office/officeart/2005/8/layout/target1"/>
    <dgm:cxn modelId="{E2DEF796-E946-4116-AD46-DCE62FE46AE9}" type="presParOf" srcId="{E40C81A3-4FCE-46F6-8011-420B6F2A0454}" destId="{3EDBE0E5-B113-4A40-9D2A-A428B57D3338}" srcOrd="2" destOrd="0" presId="urn:microsoft.com/office/officeart/2005/8/layout/target1"/>
    <dgm:cxn modelId="{DA9C7304-A610-4636-B9BD-5A3A654EE64A}" type="presParOf" srcId="{E40C81A3-4FCE-46F6-8011-420B6F2A0454}" destId="{FC50ECAE-1A5D-4CF1-B33F-40FEED7A887E}" srcOrd="3" destOrd="0" presId="urn:microsoft.com/office/officeart/2005/8/layout/target1"/>
    <dgm:cxn modelId="{314E9060-77E1-40CA-B1B3-F52E36CABE9A}" type="presParOf" srcId="{E40C81A3-4FCE-46F6-8011-420B6F2A0454}" destId="{9EF44A81-918B-4C9C-A736-6F2069E2B94D}" srcOrd="4" destOrd="0" presId="urn:microsoft.com/office/officeart/2005/8/layout/target1"/>
    <dgm:cxn modelId="{FBB3D385-E524-4FD8-A952-0F7CC4C6810E}" type="presParOf" srcId="{E40C81A3-4FCE-46F6-8011-420B6F2A0454}" destId="{3B55B361-631C-4EE1-8178-AC8118ED0EA4}" srcOrd="5" destOrd="0" presId="urn:microsoft.com/office/officeart/2005/8/layout/target1"/>
    <dgm:cxn modelId="{51DECF76-8FE3-4418-841E-1CC87F60D0F6}" type="presParOf" srcId="{E40C81A3-4FCE-46F6-8011-420B6F2A0454}" destId="{DB930B92-A3B8-4420-8153-18EAB37B4D7E}" srcOrd="6" destOrd="0" presId="urn:microsoft.com/office/officeart/2005/8/layout/target1"/>
    <dgm:cxn modelId="{A582B01E-8DCE-4694-A363-825CB80404AF}" type="presParOf" srcId="{E40C81A3-4FCE-46F6-8011-420B6F2A0454}" destId="{4C022C04-CD33-4B0E-937A-3E21402914E2}" srcOrd="7" destOrd="0" presId="urn:microsoft.com/office/officeart/2005/8/layout/target1"/>
    <dgm:cxn modelId="{D7223E83-7445-430C-9792-8401982546D5}" type="presParOf" srcId="{E40C81A3-4FCE-46F6-8011-420B6F2A0454}" destId="{B905D096-6B0F-4741-A382-9BB3BDECC9E1}" srcOrd="8" destOrd="0" presId="urn:microsoft.com/office/officeart/2005/8/layout/target1"/>
    <dgm:cxn modelId="{9ABC1895-381A-4025-8747-0EAE532A6BE1}" type="presParOf" srcId="{E40C81A3-4FCE-46F6-8011-420B6F2A0454}" destId="{336C049C-B942-456E-8A26-DE6F829CD79B}" srcOrd="9" destOrd="0" presId="urn:microsoft.com/office/officeart/2005/8/layout/target1"/>
    <dgm:cxn modelId="{2CAC0EDF-275A-40D9-A8CD-7D987A3212DC}" type="presParOf" srcId="{E40C81A3-4FCE-46F6-8011-420B6F2A0454}" destId="{5C399284-05F8-4489-A978-D3757BA339AA}" srcOrd="10" destOrd="0" presId="urn:microsoft.com/office/officeart/2005/8/layout/target1"/>
    <dgm:cxn modelId="{C95F142E-5FA3-46B6-8CDF-5629CD547442}" type="presParOf" srcId="{E40C81A3-4FCE-46F6-8011-420B6F2A0454}" destId="{66E3E7AD-6DD3-4A8A-9906-3194C467C6D1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F01887-81A6-4848-89D8-90933467670C}" type="doc">
      <dgm:prSet loTypeId="urn:microsoft.com/office/officeart/2005/8/layout/radial2" loCatId="relationship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nl-BE"/>
        </a:p>
      </dgm:t>
    </dgm:pt>
    <dgm:pt modelId="{4963F126-29BD-4573-9013-B2292EAC1DA8}">
      <dgm:prSet phldrT="[Tekst]" custT="1"/>
      <dgm:spPr>
        <a:xfrm>
          <a:off x="2337458" y="596"/>
          <a:ext cx="1080295" cy="1080295"/>
        </a:xfr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nl-BE" sz="14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SALK</a:t>
          </a:r>
          <a:endParaRPr lang="nl-BE" sz="11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5DF6CFA-8D17-4854-BBBA-04A4C35FFC93}" type="parTrans" cxnId="{AEF565D1-D759-46DE-95AD-118BBA97E2B8}">
      <dgm:prSet/>
      <dgm:spPr>
        <a:xfrm rot="19038631">
          <a:off x="1986377" y="1073251"/>
          <a:ext cx="569669" cy="53701"/>
        </a:xfr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nl-BE"/>
        </a:p>
      </dgm:t>
    </dgm:pt>
    <dgm:pt modelId="{6960D303-0D23-48F8-88A3-698BE4FE1E68}" type="sibTrans" cxnId="{AEF565D1-D759-46DE-95AD-118BBA97E2B8}">
      <dgm:prSet/>
      <dgm:spPr/>
      <dgm:t>
        <a:bodyPr/>
        <a:lstStyle/>
        <a:p>
          <a:endParaRPr lang="nl-BE"/>
        </a:p>
      </dgm:t>
    </dgm:pt>
    <dgm:pt modelId="{81FD39DB-6CF7-4D24-A9D7-23064A7CF85C}">
      <dgm:prSet phldrT="[Tekst]" custT="1"/>
      <dgm:spPr>
        <a:xfrm>
          <a:off x="3525783" y="596"/>
          <a:ext cx="1620443" cy="1080295"/>
        </a:xfrm>
        <a:noFill/>
        <a:ln>
          <a:noFill/>
        </a:ln>
        <a:effectLst/>
      </dgm:spPr>
      <dgm:t>
        <a:bodyPr/>
        <a:lstStyle/>
        <a:p>
          <a:r>
            <a:rPr lang="nl-BE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12,25 miljoen euro EFRO</a:t>
          </a:r>
        </a:p>
      </dgm:t>
    </dgm:pt>
    <dgm:pt modelId="{CD85F8C6-4D3E-4994-808A-72F6587B9744}" type="parTrans" cxnId="{5E5F9FAD-9DBE-43ED-ADDA-CA70AEA63964}">
      <dgm:prSet/>
      <dgm:spPr/>
      <dgm:t>
        <a:bodyPr/>
        <a:lstStyle/>
        <a:p>
          <a:endParaRPr lang="nl-BE"/>
        </a:p>
      </dgm:t>
    </dgm:pt>
    <dgm:pt modelId="{3A0251B0-B443-4CD2-A7DF-012F915888ED}" type="sibTrans" cxnId="{5E5F9FAD-9DBE-43ED-ADDA-CA70AEA63964}">
      <dgm:prSet/>
      <dgm:spPr/>
      <dgm:t>
        <a:bodyPr/>
        <a:lstStyle/>
        <a:p>
          <a:endParaRPr lang="nl-BE"/>
        </a:p>
      </dgm:t>
    </dgm:pt>
    <dgm:pt modelId="{F1AC7D18-7B54-4A14-844B-1ABA7B8DFAF3}">
      <dgm:prSet phldrT="[Tekst]" custT="1"/>
      <dgm:spPr>
        <a:xfrm>
          <a:off x="3525783" y="596"/>
          <a:ext cx="1620443" cy="1080295"/>
        </a:xfrm>
        <a:noFill/>
        <a:ln>
          <a:noFill/>
        </a:ln>
        <a:effectLst/>
      </dgm:spPr>
      <dgm:t>
        <a:bodyPr/>
        <a:lstStyle/>
        <a:p>
          <a:r>
            <a:rPr lang="nl-BE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1 miljoen euro ESF</a:t>
          </a:r>
        </a:p>
      </dgm:t>
    </dgm:pt>
    <dgm:pt modelId="{8A19E53A-6E1E-49DF-A9A6-91B021FB999C}" type="parTrans" cxnId="{E9031944-6114-4CA3-8BAA-CE2952E0B14C}">
      <dgm:prSet/>
      <dgm:spPr/>
      <dgm:t>
        <a:bodyPr/>
        <a:lstStyle/>
        <a:p>
          <a:endParaRPr lang="nl-BE"/>
        </a:p>
      </dgm:t>
    </dgm:pt>
    <dgm:pt modelId="{DDDAC76B-4D90-457F-BC51-D40314999C75}" type="sibTrans" cxnId="{E9031944-6114-4CA3-8BAA-CE2952E0B14C}">
      <dgm:prSet/>
      <dgm:spPr/>
      <dgm:t>
        <a:bodyPr/>
        <a:lstStyle/>
        <a:p>
          <a:endParaRPr lang="nl-BE"/>
        </a:p>
      </dgm:t>
    </dgm:pt>
    <dgm:pt modelId="{19339BBD-E8EC-4119-8E30-14D0327B9B83}">
      <dgm:prSet phldrT="[Tekst]" custT="1"/>
      <dgm:spPr>
        <a:xfrm>
          <a:off x="2694842" y="1334372"/>
          <a:ext cx="1080295" cy="1080295"/>
        </a:xfr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nl-BE" sz="14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Doel-stelling </a:t>
          </a:r>
          <a:r>
            <a:rPr lang="nl-BE" sz="18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</a:t>
          </a:r>
        </a:p>
      </dgm:t>
    </dgm:pt>
    <dgm:pt modelId="{143253E5-180B-4EF0-B425-83B6D12D5992}" type="parTrans" cxnId="{CD485257-F094-420C-B483-925E13D59CEE}">
      <dgm:prSet/>
      <dgm:spPr>
        <a:xfrm>
          <a:off x="2061847" y="1847669"/>
          <a:ext cx="632995" cy="53701"/>
        </a:xfr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nl-BE"/>
        </a:p>
      </dgm:t>
    </dgm:pt>
    <dgm:pt modelId="{6451F814-3E21-486F-A1F1-714D09A95363}" type="sibTrans" cxnId="{CD485257-F094-420C-B483-925E13D59CEE}">
      <dgm:prSet/>
      <dgm:spPr/>
      <dgm:t>
        <a:bodyPr/>
        <a:lstStyle/>
        <a:p>
          <a:endParaRPr lang="nl-BE"/>
        </a:p>
      </dgm:t>
    </dgm:pt>
    <dgm:pt modelId="{00B4566D-B603-4200-BB75-40B3063A927A}">
      <dgm:prSet phldrT="[Tekst]" custT="1"/>
      <dgm:spPr>
        <a:xfrm>
          <a:off x="3883167" y="1334372"/>
          <a:ext cx="1620443" cy="1080295"/>
        </a:xfrm>
        <a:noFill/>
        <a:ln>
          <a:noFill/>
        </a:ln>
        <a:effectLst/>
      </dgm:spPr>
      <dgm:t>
        <a:bodyPr/>
        <a:lstStyle/>
        <a:p>
          <a:r>
            <a:rPr lang="nl-BE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10,5 miljoen euro</a:t>
          </a:r>
        </a:p>
      </dgm:t>
    </dgm:pt>
    <dgm:pt modelId="{72A19BE5-F004-46FF-A055-F43652F85B6B}" type="parTrans" cxnId="{9EC4C646-3D22-4930-BAA0-A37585328460}">
      <dgm:prSet/>
      <dgm:spPr/>
      <dgm:t>
        <a:bodyPr/>
        <a:lstStyle/>
        <a:p>
          <a:endParaRPr lang="nl-BE"/>
        </a:p>
      </dgm:t>
    </dgm:pt>
    <dgm:pt modelId="{6CC62B3B-58C1-4999-B12B-C8F63A24E70C}" type="sibTrans" cxnId="{9EC4C646-3D22-4930-BAA0-A37585328460}">
      <dgm:prSet/>
      <dgm:spPr/>
      <dgm:t>
        <a:bodyPr/>
        <a:lstStyle/>
        <a:p>
          <a:endParaRPr lang="nl-BE"/>
        </a:p>
      </dgm:t>
    </dgm:pt>
    <dgm:pt modelId="{C69D1426-3D9A-46C8-A31E-1236D9C9CC08}">
      <dgm:prSet phldrT="[Tekst]" custT="1"/>
      <dgm:spPr>
        <a:xfrm>
          <a:off x="2337458" y="2668148"/>
          <a:ext cx="1080295" cy="1080295"/>
        </a:xfr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nl-BE" sz="14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Interreg</a:t>
          </a:r>
          <a:endParaRPr lang="nl-BE" sz="17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5D54AEC-C737-4346-8FC3-86771877DA55}" type="parTrans" cxnId="{5FBFC857-0634-44AE-92F1-9D4F5CC13858}">
      <dgm:prSet/>
      <dgm:spPr>
        <a:xfrm rot="2561369">
          <a:off x="1986377" y="2622086"/>
          <a:ext cx="569669" cy="53701"/>
        </a:xfr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nl-BE"/>
        </a:p>
      </dgm:t>
    </dgm:pt>
    <dgm:pt modelId="{DE989F23-B771-48D1-8BB6-609735A1E846}" type="sibTrans" cxnId="{5FBFC857-0634-44AE-92F1-9D4F5CC13858}">
      <dgm:prSet/>
      <dgm:spPr/>
      <dgm:t>
        <a:bodyPr/>
        <a:lstStyle/>
        <a:p>
          <a:endParaRPr lang="nl-BE"/>
        </a:p>
      </dgm:t>
    </dgm:pt>
    <dgm:pt modelId="{F494AE37-A30E-4129-89EC-09032BE75335}">
      <dgm:prSet phldrT="[Tekst]" custT="1"/>
      <dgm:spPr>
        <a:xfrm>
          <a:off x="3525783" y="2668148"/>
          <a:ext cx="1620443" cy="1080295"/>
        </a:xfrm>
        <a:noFill/>
        <a:ln>
          <a:noFill/>
        </a:ln>
        <a:effectLst/>
      </dgm:spPr>
      <dgm:t>
        <a:bodyPr/>
        <a:lstStyle/>
        <a:p>
          <a:r>
            <a:rPr lang="nl-BE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10 miljoen euro (A)</a:t>
          </a:r>
        </a:p>
      </dgm:t>
    </dgm:pt>
    <dgm:pt modelId="{DBF8B8D5-EADE-4378-B4E6-2155BA433EAA}" type="parTrans" cxnId="{9296D12E-2A5D-47CE-ABD5-3EA812FB5670}">
      <dgm:prSet/>
      <dgm:spPr/>
      <dgm:t>
        <a:bodyPr/>
        <a:lstStyle/>
        <a:p>
          <a:endParaRPr lang="nl-BE"/>
        </a:p>
      </dgm:t>
    </dgm:pt>
    <dgm:pt modelId="{FA54BD09-4D11-423A-AAA2-BD8DE7B3D8EB}" type="sibTrans" cxnId="{9296D12E-2A5D-47CE-ABD5-3EA812FB5670}">
      <dgm:prSet/>
      <dgm:spPr/>
      <dgm:t>
        <a:bodyPr/>
        <a:lstStyle/>
        <a:p>
          <a:endParaRPr lang="nl-BE"/>
        </a:p>
      </dgm:t>
    </dgm:pt>
    <dgm:pt modelId="{305756C2-BB18-47E4-81FA-17C801854D13}">
      <dgm:prSet phldrT="[Tekst]" custT="1"/>
      <dgm:spPr>
        <a:xfrm>
          <a:off x="3525783" y="2668148"/>
          <a:ext cx="1620443" cy="1080295"/>
        </a:xfrm>
        <a:noFill/>
        <a:ln>
          <a:noFill/>
        </a:ln>
        <a:effectLst/>
      </dgm:spPr>
      <dgm:t>
        <a:bodyPr/>
        <a:lstStyle/>
        <a:p>
          <a:r>
            <a:rPr lang="nl-BE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1,2 miljoen euro (B+ C,...)</a:t>
          </a:r>
        </a:p>
      </dgm:t>
    </dgm:pt>
    <dgm:pt modelId="{FB507B9B-000C-401D-888A-E155258B230E}" type="parTrans" cxnId="{6AACF26A-0D35-404C-86C7-96A935AEAAFE}">
      <dgm:prSet/>
      <dgm:spPr/>
      <dgm:t>
        <a:bodyPr/>
        <a:lstStyle/>
        <a:p>
          <a:endParaRPr lang="nl-BE"/>
        </a:p>
      </dgm:t>
    </dgm:pt>
    <dgm:pt modelId="{3677EE34-012C-4B75-B844-A32FE4BC5270}" type="sibTrans" cxnId="{6AACF26A-0D35-404C-86C7-96A935AEAAFE}">
      <dgm:prSet/>
      <dgm:spPr/>
      <dgm:t>
        <a:bodyPr/>
        <a:lstStyle/>
        <a:p>
          <a:endParaRPr lang="nl-BE"/>
        </a:p>
      </dgm:t>
    </dgm:pt>
    <dgm:pt modelId="{257BF10F-C680-4EB4-AABD-B7C1B6082C98}" type="pres">
      <dgm:prSet presAssocID="{C2F01887-81A6-4848-89D8-90933467670C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F85C17D1-A1C9-4FBD-B222-AF9658E2A775}" type="pres">
      <dgm:prSet presAssocID="{C2F01887-81A6-4848-89D8-90933467670C}" presName="cycle" presStyleCnt="0"/>
      <dgm:spPr/>
    </dgm:pt>
    <dgm:pt modelId="{3504E984-BEE8-49D5-A923-6B4B0D2A3DF2}" type="pres">
      <dgm:prSet presAssocID="{C2F01887-81A6-4848-89D8-90933467670C}" presName="centerShape" presStyleCnt="0"/>
      <dgm:spPr/>
    </dgm:pt>
    <dgm:pt modelId="{A21B7449-E845-4770-A1CA-4CE85895A867}" type="pres">
      <dgm:prSet presAssocID="{C2F01887-81A6-4848-89D8-90933467670C}" presName="connSite" presStyleLbl="node1" presStyleIdx="0" presStyleCnt="4"/>
      <dgm:spPr/>
    </dgm:pt>
    <dgm:pt modelId="{AC83B5D2-6C39-47B5-B1CB-EFF8DCFD9660}" type="pres">
      <dgm:prSet presAssocID="{C2F01887-81A6-4848-89D8-90933467670C}" presName="visible" presStyleLbl="node1" presStyleIdx="0" presStyleCnt="4"/>
      <dgm:spPr>
        <a:xfrm>
          <a:off x="531428" y="974273"/>
          <a:ext cx="1800492" cy="180049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nl-BE"/>
        </a:p>
      </dgm:t>
    </dgm:pt>
    <dgm:pt modelId="{8E138123-1521-4BD2-9D9C-B28C0E792D75}" type="pres">
      <dgm:prSet presAssocID="{F5DF6CFA-8D17-4854-BBBA-04A4C35FFC93}" presName="Name25" presStyleLbl="parChTrans1D1" presStyleIdx="0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26850"/>
              </a:moveTo>
              <a:lnTo>
                <a:pt x="569669" y="26850"/>
              </a:lnTo>
            </a:path>
          </a:pathLst>
        </a:custGeom>
      </dgm:spPr>
      <dgm:t>
        <a:bodyPr/>
        <a:lstStyle/>
        <a:p>
          <a:endParaRPr lang="nl-BE"/>
        </a:p>
      </dgm:t>
    </dgm:pt>
    <dgm:pt modelId="{9D6E05A0-7C8E-4E7F-AA34-9EC9C6E5D1E9}" type="pres">
      <dgm:prSet presAssocID="{4963F126-29BD-4573-9013-B2292EAC1DA8}" presName="node" presStyleCnt="0"/>
      <dgm:spPr/>
    </dgm:pt>
    <dgm:pt modelId="{FBB4D7C1-6E02-4DEB-9A5B-3D3DFB41F498}" type="pres">
      <dgm:prSet presAssocID="{4963F126-29BD-4573-9013-B2292EAC1DA8}" presName="parentNode" presStyleLbl="node1" presStyleIdx="1" presStyleCnt="4">
        <dgm:presLayoutVars>
          <dgm:chMax val="1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nl-BE"/>
        </a:p>
      </dgm:t>
    </dgm:pt>
    <dgm:pt modelId="{D5A19B7D-9F96-464C-B971-4AAD4B35AD02}" type="pres">
      <dgm:prSet presAssocID="{4963F126-29BD-4573-9013-B2292EAC1DA8}" presName="childNode" presStyleLbl="revTx" presStyleIdx="0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nl-BE"/>
        </a:p>
      </dgm:t>
    </dgm:pt>
    <dgm:pt modelId="{4C603714-B4DE-4406-A1F9-F0E380E9CF20}" type="pres">
      <dgm:prSet presAssocID="{143253E5-180B-4EF0-B425-83B6D12D5992}" presName="Name25" presStyleLbl="parChTrans1D1" presStyleIdx="1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26850"/>
              </a:moveTo>
              <a:lnTo>
                <a:pt x="632995" y="26850"/>
              </a:lnTo>
            </a:path>
          </a:pathLst>
        </a:custGeom>
      </dgm:spPr>
      <dgm:t>
        <a:bodyPr/>
        <a:lstStyle/>
        <a:p>
          <a:endParaRPr lang="nl-BE"/>
        </a:p>
      </dgm:t>
    </dgm:pt>
    <dgm:pt modelId="{A49BC6D2-D37D-4287-886B-121BB0CD17F4}" type="pres">
      <dgm:prSet presAssocID="{19339BBD-E8EC-4119-8E30-14D0327B9B83}" presName="node" presStyleCnt="0"/>
      <dgm:spPr/>
    </dgm:pt>
    <dgm:pt modelId="{9357058C-DB83-4684-B05B-4D27628EDA01}" type="pres">
      <dgm:prSet presAssocID="{19339BBD-E8EC-4119-8E30-14D0327B9B83}" presName="parentNode" presStyleLbl="node1" presStyleIdx="2" presStyleCnt="4">
        <dgm:presLayoutVars>
          <dgm:chMax val="1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nl-BE"/>
        </a:p>
      </dgm:t>
    </dgm:pt>
    <dgm:pt modelId="{4774C179-A41F-4A27-9006-206A33568615}" type="pres">
      <dgm:prSet presAssocID="{19339BBD-E8EC-4119-8E30-14D0327B9B83}" presName="childNode" presStyleLbl="revTx" presStyleIdx="1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nl-BE"/>
        </a:p>
      </dgm:t>
    </dgm:pt>
    <dgm:pt modelId="{346578D3-3B0E-4A67-BB1C-230391BBA955}" type="pres">
      <dgm:prSet presAssocID="{A5D54AEC-C737-4346-8FC3-86771877DA55}" presName="Name25" presStyleLbl="parChTrans1D1" presStyleIdx="2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26850"/>
              </a:moveTo>
              <a:lnTo>
                <a:pt x="569669" y="26850"/>
              </a:lnTo>
            </a:path>
          </a:pathLst>
        </a:custGeom>
      </dgm:spPr>
      <dgm:t>
        <a:bodyPr/>
        <a:lstStyle/>
        <a:p>
          <a:endParaRPr lang="nl-BE"/>
        </a:p>
      </dgm:t>
    </dgm:pt>
    <dgm:pt modelId="{015BC3D5-EC44-44C4-8CC8-9457C57990EA}" type="pres">
      <dgm:prSet presAssocID="{C69D1426-3D9A-46C8-A31E-1236D9C9CC08}" presName="node" presStyleCnt="0"/>
      <dgm:spPr/>
    </dgm:pt>
    <dgm:pt modelId="{7EDD4B66-836A-4934-9D77-82B1315E9C3D}" type="pres">
      <dgm:prSet presAssocID="{C69D1426-3D9A-46C8-A31E-1236D9C9CC08}" presName="parentNode" presStyleLbl="node1" presStyleIdx="3" presStyleCnt="4">
        <dgm:presLayoutVars>
          <dgm:chMax val="1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nl-BE"/>
        </a:p>
      </dgm:t>
    </dgm:pt>
    <dgm:pt modelId="{EC024ED0-9D74-4FFF-8EBE-9A8D68342238}" type="pres">
      <dgm:prSet presAssocID="{C69D1426-3D9A-46C8-A31E-1236D9C9CC08}" presName="childNode" presStyleLbl="revTx" presStyleIdx="2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nl-BE"/>
        </a:p>
      </dgm:t>
    </dgm:pt>
  </dgm:ptLst>
  <dgm:cxnLst>
    <dgm:cxn modelId="{22A5705F-0F43-4813-A470-55B8B6785A3F}" type="presOf" srcId="{C69D1426-3D9A-46C8-A31E-1236D9C9CC08}" destId="{7EDD4B66-836A-4934-9D77-82B1315E9C3D}" srcOrd="0" destOrd="0" presId="urn:microsoft.com/office/officeart/2005/8/layout/radial2"/>
    <dgm:cxn modelId="{9296D12E-2A5D-47CE-ABD5-3EA812FB5670}" srcId="{C69D1426-3D9A-46C8-A31E-1236D9C9CC08}" destId="{F494AE37-A30E-4129-89EC-09032BE75335}" srcOrd="0" destOrd="0" parTransId="{DBF8B8D5-EADE-4378-B4E6-2155BA433EAA}" sibTransId="{FA54BD09-4D11-423A-AAA2-BD8DE7B3D8EB}"/>
    <dgm:cxn modelId="{9EC4C646-3D22-4930-BAA0-A37585328460}" srcId="{19339BBD-E8EC-4119-8E30-14D0327B9B83}" destId="{00B4566D-B603-4200-BB75-40B3063A927A}" srcOrd="0" destOrd="0" parTransId="{72A19BE5-F004-46FF-A055-F43652F85B6B}" sibTransId="{6CC62B3B-58C1-4999-B12B-C8F63A24E70C}"/>
    <dgm:cxn modelId="{89E96421-85E5-4EB3-BACB-B207E6C735FB}" type="presOf" srcId="{C2F01887-81A6-4848-89D8-90933467670C}" destId="{257BF10F-C680-4EB4-AABD-B7C1B6082C98}" srcOrd="0" destOrd="0" presId="urn:microsoft.com/office/officeart/2005/8/layout/radial2"/>
    <dgm:cxn modelId="{2AAA3A2D-9992-485D-94C0-7FEFB1B6ED50}" type="presOf" srcId="{F1AC7D18-7B54-4A14-844B-1ABA7B8DFAF3}" destId="{D5A19B7D-9F96-464C-B971-4AAD4B35AD02}" srcOrd="0" destOrd="1" presId="urn:microsoft.com/office/officeart/2005/8/layout/radial2"/>
    <dgm:cxn modelId="{E9031944-6114-4CA3-8BAA-CE2952E0B14C}" srcId="{4963F126-29BD-4573-9013-B2292EAC1DA8}" destId="{F1AC7D18-7B54-4A14-844B-1ABA7B8DFAF3}" srcOrd="1" destOrd="0" parTransId="{8A19E53A-6E1E-49DF-A9A6-91B021FB999C}" sibTransId="{DDDAC76B-4D90-457F-BC51-D40314999C75}"/>
    <dgm:cxn modelId="{6AACF26A-0D35-404C-86C7-96A935AEAAFE}" srcId="{C69D1426-3D9A-46C8-A31E-1236D9C9CC08}" destId="{305756C2-BB18-47E4-81FA-17C801854D13}" srcOrd="1" destOrd="0" parTransId="{FB507B9B-000C-401D-888A-E155258B230E}" sibTransId="{3677EE34-012C-4B75-B844-A32FE4BC5270}"/>
    <dgm:cxn modelId="{0099D5B6-5192-4A1C-8DBE-D8DB17366F7D}" type="presOf" srcId="{A5D54AEC-C737-4346-8FC3-86771877DA55}" destId="{346578D3-3B0E-4A67-BB1C-230391BBA955}" srcOrd="0" destOrd="0" presId="urn:microsoft.com/office/officeart/2005/8/layout/radial2"/>
    <dgm:cxn modelId="{AEF565D1-D759-46DE-95AD-118BBA97E2B8}" srcId="{C2F01887-81A6-4848-89D8-90933467670C}" destId="{4963F126-29BD-4573-9013-B2292EAC1DA8}" srcOrd="0" destOrd="0" parTransId="{F5DF6CFA-8D17-4854-BBBA-04A4C35FFC93}" sibTransId="{6960D303-0D23-48F8-88A3-698BE4FE1E68}"/>
    <dgm:cxn modelId="{4F06C4A6-C775-4C3B-9461-BE28D7DA73ED}" type="presOf" srcId="{305756C2-BB18-47E4-81FA-17C801854D13}" destId="{EC024ED0-9D74-4FFF-8EBE-9A8D68342238}" srcOrd="0" destOrd="1" presId="urn:microsoft.com/office/officeart/2005/8/layout/radial2"/>
    <dgm:cxn modelId="{B6F0A92B-963D-437F-A12B-DC8C15285FF6}" type="presOf" srcId="{81FD39DB-6CF7-4D24-A9D7-23064A7CF85C}" destId="{D5A19B7D-9F96-464C-B971-4AAD4B35AD02}" srcOrd="0" destOrd="0" presId="urn:microsoft.com/office/officeart/2005/8/layout/radial2"/>
    <dgm:cxn modelId="{DFA12046-C7DA-47F7-BED0-2B883640E9E4}" type="presOf" srcId="{00B4566D-B603-4200-BB75-40B3063A927A}" destId="{4774C179-A41F-4A27-9006-206A33568615}" srcOrd="0" destOrd="0" presId="urn:microsoft.com/office/officeart/2005/8/layout/radial2"/>
    <dgm:cxn modelId="{6A5A2347-3F5E-4C21-B316-EA0E5EDFEB66}" type="presOf" srcId="{143253E5-180B-4EF0-B425-83B6D12D5992}" destId="{4C603714-B4DE-4406-A1F9-F0E380E9CF20}" srcOrd="0" destOrd="0" presId="urn:microsoft.com/office/officeart/2005/8/layout/radial2"/>
    <dgm:cxn modelId="{680C2776-203C-4C94-B8B4-8FA278C629C8}" type="presOf" srcId="{19339BBD-E8EC-4119-8E30-14D0327B9B83}" destId="{9357058C-DB83-4684-B05B-4D27628EDA01}" srcOrd="0" destOrd="0" presId="urn:microsoft.com/office/officeart/2005/8/layout/radial2"/>
    <dgm:cxn modelId="{CD485257-F094-420C-B483-925E13D59CEE}" srcId="{C2F01887-81A6-4848-89D8-90933467670C}" destId="{19339BBD-E8EC-4119-8E30-14D0327B9B83}" srcOrd="1" destOrd="0" parTransId="{143253E5-180B-4EF0-B425-83B6D12D5992}" sibTransId="{6451F814-3E21-486F-A1F1-714D09A95363}"/>
    <dgm:cxn modelId="{5FBFC857-0634-44AE-92F1-9D4F5CC13858}" srcId="{C2F01887-81A6-4848-89D8-90933467670C}" destId="{C69D1426-3D9A-46C8-A31E-1236D9C9CC08}" srcOrd="2" destOrd="0" parTransId="{A5D54AEC-C737-4346-8FC3-86771877DA55}" sibTransId="{DE989F23-B771-48D1-8BB6-609735A1E846}"/>
    <dgm:cxn modelId="{07E8C373-9BD6-423F-BEB4-8A473A62710E}" type="presOf" srcId="{F5DF6CFA-8D17-4854-BBBA-04A4C35FFC93}" destId="{8E138123-1521-4BD2-9D9C-B28C0E792D75}" srcOrd="0" destOrd="0" presId="urn:microsoft.com/office/officeart/2005/8/layout/radial2"/>
    <dgm:cxn modelId="{5E5F9FAD-9DBE-43ED-ADDA-CA70AEA63964}" srcId="{4963F126-29BD-4573-9013-B2292EAC1DA8}" destId="{81FD39DB-6CF7-4D24-A9D7-23064A7CF85C}" srcOrd="0" destOrd="0" parTransId="{CD85F8C6-4D3E-4994-808A-72F6587B9744}" sibTransId="{3A0251B0-B443-4CD2-A7DF-012F915888ED}"/>
    <dgm:cxn modelId="{5B6BE26A-636D-44E7-A1DE-079E06A5D955}" type="presOf" srcId="{4963F126-29BD-4573-9013-B2292EAC1DA8}" destId="{FBB4D7C1-6E02-4DEB-9A5B-3D3DFB41F498}" srcOrd="0" destOrd="0" presId="urn:microsoft.com/office/officeart/2005/8/layout/radial2"/>
    <dgm:cxn modelId="{32328DB4-2572-484E-A8F2-E9DF24362981}" type="presOf" srcId="{F494AE37-A30E-4129-89EC-09032BE75335}" destId="{EC024ED0-9D74-4FFF-8EBE-9A8D68342238}" srcOrd="0" destOrd="0" presId="urn:microsoft.com/office/officeart/2005/8/layout/radial2"/>
    <dgm:cxn modelId="{F8E53137-EA07-44CE-8E67-141DA7EE8735}" type="presParOf" srcId="{257BF10F-C680-4EB4-AABD-B7C1B6082C98}" destId="{F85C17D1-A1C9-4FBD-B222-AF9658E2A775}" srcOrd="0" destOrd="0" presId="urn:microsoft.com/office/officeart/2005/8/layout/radial2"/>
    <dgm:cxn modelId="{C9B80F3C-1E53-48D7-B99D-532F82E4BCF3}" type="presParOf" srcId="{F85C17D1-A1C9-4FBD-B222-AF9658E2A775}" destId="{3504E984-BEE8-49D5-A923-6B4B0D2A3DF2}" srcOrd="0" destOrd="0" presId="urn:microsoft.com/office/officeart/2005/8/layout/radial2"/>
    <dgm:cxn modelId="{5805C7B5-3CA9-4661-982B-1018F3B5E433}" type="presParOf" srcId="{3504E984-BEE8-49D5-A923-6B4B0D2A3DF2}" destId="{A21B7449-E845-4770-A1CA-4CE85895A867}" srcOrd="0" destOrd="0" presId="urn:microsoft.com/office/officeart/2005/8/layout/radial2"/>
    <dgm:cxn modelId="{B385FBF2-680D-4CA1-AB88-2BC033A803DE}" type="presParOf" srcId="{3504E984-BEE8-49D5-A923-6B4B0D2A3DF2}" destId="{AC83B5D2-6C39-47B5-B1CB-EFF8DCFD9660}" srcOrd="1" destOrd="0" presId="urn:microsoft.com/office/officeart/2005/8/layout/radial2"/>
    <dgm:cxn modelId="{F72306D4-0FAB-44F0-A107-68B4D76ABD04}" type="presParOf" srcId="{F85C17D1-A1C9-4FBD-B222-AF9658E2A775}" destId="{8E138123-1521-4BD2-9D9C-B28C0E792D75}" srcOrd="1" destOrd="0" presId="urn:microsoft.com/office/officeart/2005/8/layout/radial2"/>
    <dgm:cxn modelId="{B9FE5DBF-8170-434C-AA10-C329B6E09C41}" type="presParOf" srcId="{F85C17D1-A1C9-4FBD-B222-AF9658E2A775}" destId="{9D6E05A0-7C8E-4E7F-AA34-9EC9C6E5D1E9}" srcOrd="2" destOrd="0" presId="urn:microsoft.com/office/officeart/2005/8/layout/radial2"/>
    <dgm:cxn modelId="{04798037-CA4C-49A6-8DF7-C0B8CBE2F445}" type="presParOf" srcId="{9D6E05A0-7C8E-4E7F-AA34-9EC9C6E5D1E9}" destId="{FBB4D7C1-6E02-4DEB-9A5B-3D3DFB41F498}" srcOrd="0" destOrd="0" presId="urn:microsoft.com/office/officeart/2005/8/layout/radial2"/>
    <dgm:cxn modelId="{970B1FDA-BF57-4AF4-8630-B98E0AEDF96E}" type="presParOf" srcId="{9D6E05A0-7C8E-4E7F-AA34-9EC9C6E5D1E9}" destId="{D5A19B7D-9F96-464C-B971-4AAD4B35AD02}" srcOrd="1" destOrd="0" presId="urn:microsoft.com/office/officeart/2005/8/layout/radial2"/>
    <dgm:cxn modelId="{C4DDA904-AFDF-4237-90B8-502882241834}" type="presParOf" srcId="{F85C17D1-A1C9-4FBD-B222-AF9658E2A775}" destId="{4C603714-B4DE-4406-A1F9-F0E380E9CF20}" srcOrd="3" destOrd="0" presId="urn:microsoft.com/office/officeart/2005/8/layout/radial2"/>
    <dgm:cxn modelId="{C159C44D-153E-457C-BF44-029FEC0AE739}" type="presParOf" srcId="{F85C17D1-A1C9-4FBD-B222-AF9658E2A775}" destId="{A49BC6D2-D37D-4287-886B-121BB0CD17F4}" srcOrd="4" destOrd="0" presId="urn:microsoft.com/office/officeart/2005/8/layout/radial2"/>
    <dgm:cxn modelId="{DB8A2DAE-9B93-4990-AE68-611F338CFDFF}" type="presParOf" srcId="{A49BC6D2-D37D-4287-886B-121BB0CD17F4}" destId="{9357058C-DB83-4684-B05B-4D27628EDA01}" srcOrd="0" destOrd="0" presId="urn:microsoft.com/office/officeart/2005/8/layout/radial2"/>
    <dgm:cxn modelId="{C8F1DC43-9344-44BE-861D-9C9252D322CE}" type="presParOf" srcId="{A49BC6D2-D37D-4287-886B-121BB0CD17F4}" destId="{4774C179-A41F-4A27-9006-206A33568615}" srcOrd="1" destOrd="0" presId="urn:microsoft.com/office/officeart/2005/8/layout/radial2"/>
    <dgm:cxn modelId="{9574CC94-07AD-4D42-8AEB-2A7D9DE805B6}" type="presParOf" srcId="{F85C17D1-A1C9-4FBD-B222-AF9658E2A775}" destId="{346578D3-3B0E-4A67-BB1C-230391BBA955}" srcOrd="5" destOrd="0" presId="urn:microsoft.com/office/officeart/2005/8/layout/radial2"/>
    <dgm:cxn modelId="{5D737A98-9989-4732-9DDD-AB29C8217D5F}" type="presParOf" srcId="{F85C17D1-A1C9-4FBD-B222-AF9658E2A775}" destId="{015BC3D5-EC44-44C4-8CC8-9457C57990EA}" srcOrd="6" destOrd="0" presId="urn:microsoft.com/office/officeart/2005/8/layout/radial2"/>
    <dgm:cxn modelId="{1CFD55A8-DCD0-4C73-84D2-DC87A8D95237}" type="presParOf" srcId="{015BC3D5-EC44-44C4-8CC8-9457C57990EA}" destId="{7EDD4B66-836A-4934-9D77-82B1315E9C3D}" srcOrd="0" destOrd="0" presId="urn:microsoft.com/office/officeart/2005/8/layout/radial2"/>
    <dgm:cxn modelId="{D8A5DCC7-2707-40EF-A698-F3A99C0B4BBD}" type="presParOf" srcId="{015BC3D5-EC44-44C4-8CC8-9457C57990EA}" destId="{EC024ED0-9D74-4FFF-8EBE-9A8D68342238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05D096-6B0F-4741-A382-9BB3BDECC9E1}">
      <dsp:nvSpPr>
        <dsp:cNvPr id="0" name=""/>
        <dsp:cNvSpPr/>
      </dsp:nvSpPr>
      <dsp:spPr>
        <a:xfrm>
          <a:off x="598086" y="732569"/>
          <a:ext cx="2197707" cy="2197707"/>
        </a:xfrm>
        <a:prstGeom prst="ellipse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F44A81-918B-4C9C-A736-6F2069E2B94D}">
      <dsp:nvSpPr>
        <dsp:cNvPr id="0" name=""/>
        <dsp:cNvSpPr/>
      </dsp:nvSpPr>
      <dsp:spPr>
        <a:xfrm>
          <a:off x="1037628" y="1172110"/>
          <a:ext cx="1318624" cy="1318624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04C5D4-48CD-4C1C-9741-37B7423EF55B}">
      <dsp:nvSpPr>
        <dsp:cNvPr id="0" name=""/>
        <dsp:cNvSpPr/>
      </dsp:nvSpPr>
      <dsp:spPr>
        <a:xfrm>
          <a:off x="1466436" y="1643853"/>
          <a:ext cx="439541" cy="439541"/>
        </a:xfrm>
        <a:prstGeom prst="ellipse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51C7FA-9600-4892-B9CC-148D5090C32E}">
      <dsp:nvSpPr>
        <dsp:cNvPr id="0" name=""/>
        <dsp:cNvSpPr/>
      </dsp:nvSpPr>
      <dsp:spPr>
        <a:xfrm>
          <a:off x="3162079" y="0"/>
          <a:ext cx="1098853" cy="640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2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SALK</a:t>
          </a:r>
        </a:p>
      </dsp:txBody>
      <dsp:txXfrm>
        <a:off x="3162079" y="0"/>
        <a:ext cx="1098853" cy="640998"/>
      </dsp:txXfrm>
    </dsp:sp>
    <dsp:sp modelId="{3EDBE0E5-B113-4A40-9D2A-A428B57D3338}">
      <dsp:nvSpPr>
        <dsp:cNvPr id="0" name=""/>
        <dsp:cNvSpPr/>
      </dsp:nvSpPr>
      <dsp:spPr>
        <a:xfrm>
          <a:off x="2887365" y="320499"/>
          <a:ext cx="274713" cy="0"/>
        </a:xfrm>
        <a:prstGeom prst="line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C0504D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50ECAE-1A5D-4CF1-B33F-40FEED7A887E}">
      <dsp:nvSpPr>
        <dsp:cNvPr id="0" name=""/>
        <dsp:cNvSpPr/>
      </dsp:nvSpPr>
      <dsp:spPr>
        <a:xfrm rot="5400000">
          <a:off x="1536324" y="481481"/>
          <a:ext cx="1510557" cy="1189326"/>
        </a:xfrm>
        <a:prstGeom prst="line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C0504D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55B361-631C-4EE1-8178-AC8118ED0EA4}">
      <dsp:nvSpPr>
        <dsp:cNvPr id="0" name=""/>
        <dsp:cNvSpPr/>
      </dsp:nvSpPr>
      <dsp:spPr>
        <a:xfrm>
          <a:off x="3187256" y="598070"/>
          <a:ext cx="2244672" cy="640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2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Provinciaal beleid</a:t>
          </a:r>
        </a:p>
      </dsp:txBody>
      <dsp:txXfrm>
        <a:off x="3187256" y="598070"/>
        <a:ext cx="2244672" cy="640998"/>
      </dsp:txXfrm>
    </dsp:sp>
    <dsp:sp modelId="{DB930B92-A3B8-4420-8153-18EAB37B4D7E}">
      <dsp:nvSpPr>
        <dsp:cNvPr id="0" name=""/>
        <dsp:cNvSpPr/>
      </dsp:nvSpPr>
      <dsp:spPr>
        <a:xfrm>
          <a:off x="2887365" y="961497"/>
          <a:ext cx="274713" cy="0"/>
        </a:xfrm>
        <a:prstGeom prst="line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C0504D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022C04-CD33-4B0E-937A-3E21402914E2}">
      <dsp:nvSpPr>
        <dsp:cNvPr id="0" name=""/>
        <dsp:cNvSpPr/>
      </dsp:nvSpPr>
      <dsp:spPr>
        <a:xfrm rot="5400000">
          <a:off x="1860559" y="1112479"/>
          <a:ext cx="1177092" cy="874321"/>
        </a:xfrm>
        <a:prstGeom prst="line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C0504D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6C049C-B942-456E-8A26-DE6F829CD79B}">
      <dsp:nvSpPr>
        <dsp:cNvPr id="0" name=""/>
        <dsp:cNvSpPr/>
      </dsp:nvSpPr>
      <dsp:spPr>
        <a:xfrm>
          <a:off x="3162079" y="1281996"/>
          <a:ext cx="1098853" cy="640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2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Europa</a:t>
          </a:r>
        </a:p>
      </dsp:txBody>
      <dsp:txXfrm>
        <a:off x="3162079" y="1281996"/>
        <a:ext cx="1098853" cy="640998"/>
      </dsp:txXfrm>
    </dsp:sp>
    <dsp:sp modelId="{5C399284-05F8-4489-A978-D3757BA339AA}">
      <dsp:nvSpPr>
        <dsp:cNvPr id="0" name=""/>
        <dsp:cNvSpPr/>
      </dsp:nvSpPr>
      <dsp:spPr>
        <a:xfrm>
          <a:off x="2887365" y="1602495"/>
          <a:ext cx="274713" cy="0"/>
        </a:xfrm>
        <a:prstGeom prst="line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C0504D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E3E7AD-6DD3-4A8A-9906-3194C467C6D1}">
      <dsp:nvSpPr>
        <dsp:cNvPr id="0" name=""/>
        <dsp:cNvSpPr/>
      </dsp:nvSpPr>
      <dsp:spPr>
        <a:xfrm rot="5400000">
          <a:off x="2185197" y="1742965"/>
          <a:ext cx="840989" cy="559316"/>
        </a:xfrm>
        <a:prstGeom prst="line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C0504D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6578D3-3B0E-4A67-BB1C-230391BBA955}">
      <dsp:nvSpPr>
        <dsp:cNvPr id="0" name=""/>
        <dsp:cNvSpPr/>
      </dsp:nvSpPr>
      <dsp:spPr>
        <a:xfrm rot="2563482">
          <a:off x="2596089" y="3668449"/>
          <a:ext cx="788000" cy="56162"/>
        </a:xfrm>
        <a:custGeom>
          <a:avLst/>
          <a:gdLst/>
          <a:ahLst/>
          <a:cxnLst/>
          <a:rect l="0" t="0" r="0" b="0"/>
          <a:pathLst>
            <a:path>
              <a:moveTo>
                <a:pt x="0" y="26850"/>
              </a:moveTo>
              <a:lnTo>
                <a:pt x="569669" y="26850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603714-B4DE-4406-A1F9-F0E380E9CF20}">
      <dsp:nvSpPr>
        <dsp:cNvPr id="0" name=""/>
        <dsp:cNvSpPr/>
      </dsp:nvSpPr>
      <dsp:spPr>
        <a:xfrm>
          <a:off x="2700648" y="2587721"/>
          <a:ext cx="876995" cy="56162"/>
        </a:xfrm>
        <a:custGeom>
          <a:avLst/>
          <a:gdLst/>
          <a:ahLst/>
          <a:cxnLst/>
          <a:rect l="0" t="0" r="0" b="0"/>
          <a:pathLst>
            <a:path>
              <a:moveTo>
                <a:pt x="0" y="26850"/>
              </a:moveTo>
              <a:lnTo>
                <a:pt x="632995" y="26850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138123-1521-4BD2-9D9C-B28C0E792D75}">
      <dsp:nvSpPr>
        <dsp:cNvPr id="0" name=""/>
        <dsp:cNvSpPr/>
      </dsp:nvSpPr>
      <dsp:spPr>
        <a:xfrm rot="19036518">
          <a:off x="2596089" y="1506994"/>
          <a:ext cx="788000" cy="56162"/>
        </a:xfrm>
        <a:custGeom>
          <a:avLst/>
          <a:gdLst/>
          <a:ahLst/>
          <a:cxnLst/>
          <a:rect l="0" t="0" r="0" b="0"/>
          <a:pathLst>
            <a:path>
              <a:moveTo>
                <a:pt x="0" y="26850"/>
              </a:moveTo>
              <a:lnTo>
                <a:pt x="569669" y="26850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83B5D2-6C39-47B5-B1CB-EFF8DCFD9660}">
      <dsp:nvSpPr>
        <dsp:cNvPr id="0" name=""/>
        <dsp:cNvSpPr/>
      </dsp:nvSpPr>
      <dsp:spPr>
        <a:xfrm>
          <a:off x="561757" y="1357631"/>
          <a:ext cx="2516342" cy="251634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B4D7C1-6E02-4DEB-9A5B-3D3DFB41F498}">
      <dsp:nvSpPr>
        <dsp:cNvPr id="0" name=""/>
        <dsp:cNvSpPr/>
      </dsp:nvSpPr>
      <dsp:spPr>
        <a:xfrm>
          <a:off x="3079197" y="669"/>
          <a:ext cx="1509805" cy="1509805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SALK</a:t>
          </a:r>
          <a:endParaRPr lang="nl-BE" sz="11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300303" y="221775"/>
        <a:ext cx="1067593" cy="1067593"/>
      </dsp:txXfrm>
    </dsp:sp>
    <dsp:sp modelId="{D5A19B7D-9F96-464C-B971-4AAD4B35AD02}">
      <dsp:nvSpPr>
        <dsp:cNvPr id="0" name=""/>
        <dsp:cNvSpPr/>
      </dsp:nvSpPr>
      <dsp:spPr>
        <a:xfrm>
          <a:off x="4739982" y="669"/>
          <a:ext cx="2264707" cy="1509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12,25 miljoen euro EFRO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1 miljoen euro ESF</a:t>
          </a:r>
        </a:p>
      </dsp:txBody>
      <dsp:txXfrm>
        <a:off x="4739982" y="669"/>
        <a:ext cx="2264707" cy="1509805"/>
      </dsp:txXfrm>
    </dsp:sp>
    <dsp:sp modelId="{9357058C-DB83-4684-B05B-4D27628EDA01}">
      <dsp:nvSpPr>
        <dsp:cNvPr id="0" name=""/>
        <dsp:cNvSpPr/>
      </dsp:nvSpPr>
      <dsp:spPr>
        <a:xfrm>
          <a:off x="3577644" y="1860900"/>
          <a:ext cx="1509805" cy="1509805"/>
        </a:xfrm>
        <a:prstGeom prst="ellipse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Doel-stelling </a:t>
          </a:r>
          <a:r>
            <a:rPr lang="nl-BE" sz="1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</a:t>
          </a:r>
        </a:p>
      </dsp:txBody>
      <dsp:txXfrm>
        <a:off x="3798750" y="2082006"/>
        <a:ext cx="1067593" cy="1067593"/>
      </dsp:txXfrm>
    </dsp:sp>
    <dsp:sp modelId="{4774C179-A41F-4A27-9006-206A33568615}">
      <dsp:nvSpPr>
        <dsp:cNvPr id="0" name=""/>
        <dsp:cNvSpPr/>
      </dsp:nvSpPr>
      <dsp:spPr>
        <a:xfrm>
          <a:off x="5238430" y="1860900"/>
          <a:ext cx="2264707" cy="1509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10,5 miljoen euro</a:t>
          </a:r>
        </a:p>
      </dsp:txBody>
      <dsp:txXfrm>
        <a:off x="5238430" y="1860900"/>
        <a:ext cx="2264707" cy="1509805"/>
      </dsp:txXfrm>
    </dsp:sp>
    <dsp:sp modelId="{7EDD4B66-836A-4934-9D77-82B1315E9C3D}">
      <dsp:nvSpPr>
        <dsp:cNvPr id="0" name=""/>
        <dsp:cNvSpPr/>
      </dsp:nvSpPr>
      <dsp:spPr>
        <a:xfrm>
          <a:off x="3079197" y="3721131"/>
          <a:ext cx="1509805" cy="1509805"/>
        </a:xfrm>
        <a:prstGeom prst="ellipse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Interreg</a:t>
          </a:r>
          <a:endParaRPr lang="nl-BE" sz="1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300303" y="3942237"/>
        <a:ext cx="1067593" cy="1067593"/>
      </dsp:txXfrm>
    </dsp:sp>
    <dsp:sp modelId="{EC024ED0-9D74-4FFF-8EBE-9A8D68342238}">
      <dsp:nvSpPr>
        <dsp:cNvPr id="0" name=""/>
        <dsp:cNvSpPr/>
      </dsp:nvSpPr>
      <dsp:spPr>
        <a:xfrm>
          <a:off x="4739982" y="3721131"/>
          <a:ext cx="2264707" cy="1509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10 miljoen euro (A)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1,2 miljoen euro (B+ C,...)</a:t>
          </a:r>
        </a:p>
      </dsp:txBody>
      <dsp:txXfrm>
        <a:off x="4739982" y="3721131"/>
        <a:ext cx="2264707" cy="1509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4283" cy="496571"/>
          </a:xfrm>
          <a:prstGeom prst="rect">
            <a:avLst/>
          </a:prstGeom>
        </p:spPr>
        <p:txBody>
          <a:bodyPr vert="horz" lIns="93425" tIns="46713" rIns="93425" bIns="46713" rtlCol="0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8646" y="0"/>
            <a:ext cx="2944283" cy="496571"/>
          </a:xfrm>
          <a:prstGeom prst="rect">
            <a:avLst/>
          </a:prstGeom>
        </p:spPr>
        <p:txBody>
          <a:bodyPr vert="horz" lIns="93425" tIns="46713" rIns="93425" bIns="46713" rtlCol="0"/>
          <a:lstStyle>
            <a:lvl1pPr algn="r">
              <a:defRPr sz="1300"/>
            </a:lvl1pPr>
          </a:lstStyle>
          <a:p>
            <a:fld id="{C176DB90-D56A-410C-A5D4-96BF2478ADCF}" type="datetimeFigureOut">
              <a:rPr lang="nl-BE" smtClean="0"/>
              <a:pPr/>
              <a:t>19/11/2013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6125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25" tIns="46713" rIns="93425" bIns="46713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4" y="4717424"/>
            <a:ext cx="5435600" cy="4469131"/>
          </a:xfrm>
          <a:prstGeom prst="rect">
            <a:avLst/>
          </a:prstGeom>
        </p:spPr>
        <p:txBody>
          <a:bodyPr vert="horz" lIns="93425" tIns="46713" rIns="93425" bIns="46713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2" y="9433109"/>
            <a:ext cx="2944283" cy="496571"/>
          </a:xfrm>
          <a:prstGeom prst="rect">
            <a:avLst/>
          </a:prstGeom>
        </p:spPr>
        <p:txBody>
          <a:bodyPr vert="horz" lIns="93425" tIns="46713" rIns="93425" bIns="46713" rtlCol="0" anchor="b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8646" y="9433109"/>
            <a:ext cx="2944283" cy="496571"/>
          </a:xfrm>
          <a:prstGeom prst="rect">
            <a:avLst/>
          </a:prstGeom>
        </p:spPr>
        <p:txBody>
          <a:bodyPr vert="horz" lIns="93425" tIns="46713" rIns="93425" bIns="46713" rtlCol="0" anchor="b"/>
          <a:lstStyle>
            <a:lvl1pPr algn="r">
              <a:defRPr sz="1300"/>
            </a:lvl1pPr>
          </a:lstStyle>
          <a:p>
            <a:fld id="{D6C1EBC7-A5CB-4DA0-A489-10B8CC9AE928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520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1EBC7-A5CB-4DA0-A489-10B8CC9AE928}" type="slidenum">
              <a:rPr lang="nl-BE" smtClean="0"/>
              <a:pPr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584955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1EBC7-A5CB-4DA0-A489-10B8CC9AE928}" type="slidenum">
              <a:rPr lang="nl-BE" smtClean="0"/>
              <a:pPr/>
              <a:t>18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584955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1EBC7-A5CB-4DA0-A489-10B8CC9AE928}" type="slidenum">
              <a:rPr lang="nl-BE" smtClean="0"/>
              <a:pPr/>
              <a:t>19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584955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1EBC7-A5CB-4DA0-A489-10B8CC9AE928}" type="slidenum">
              <a:rPr lang="nl-BE" smtClean="0"/>
              <a:pPr/>
              <a:t>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58495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1EBC7-A5CB-4DA0-A489-10B8CC9AE928}" type="slidenum">
              <a:rPr lang="nl-BE" smtClean="0"/>
              <a:pPr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58495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1EBC7-A5CB-4DA0-A489-10B8CC9AE928}" type="slidenum">
              <a:rPr lang="nl-BE" smtClean="0"/>
              <a:pPr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58495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1EBC7-A5CB-4DA0-A489-10B8CC9AE928}" type="slidenum">
              <a:rPr lang="nl-BE" smtClean="0"/>
              <a:pPr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58495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1EBC7-A5CB-4DA0-A489-10B8CC9AE928}" type="slidenum">
              <a:rPr lang="nl-BE" smtClean="0"/>
              <a:pPr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58495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1EBC7-A5CB-4DA0-A489-10B8CC9AE928}" type="slidenum">
              <a:rPr lang="nl-BE" smtClean="0"/>
              <a:pPr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58495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1EBC7-A5CB-4DA0-A489-10B8CC9AE928}" type="slidenum">
              <a:rPr lang="nl-BE" smtClean="0"/>
              <a:pPr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584955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1EBC7-A5CB-4DA0-A489-10B8CC9AE928}" type="slidenum">
              <a:rPr lang="nl-BE" smtClean="0"/>
              <a:pPr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58495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1EBC7-A5CB-4DA0-A489-10B8CC9AE928}" type="slidenum">
              <a:rPr lang="nl-BE" smtClean="0"/>
              <a:pPr/>
              <a:t>17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58495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13" Type="http://schemas.openxmlformats.org/officeDocument/2006/relationships/tags" Target="../tags/tag12.xml"/><Relationship Id="rId18" Type="http://schemas.openxmlformats.org/officeDocument/2006/relationships/image" Target="../media/image2.jpeg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tags" Target="../tags/tag11.xml"/><Relationship Id="rId17" Type="http://schemas.openxmlformats.org/officeDocument/2006/relationships/image" Target="../media/image1.emf"/><Relationship Id="rId2" Type="http://schemas.openxmlformats.org/officeDocument/2006/relationships/tags" Target="../tags/tag1.xml"/><Relationship Id="rId16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tags" Target="../tags/tag10.xml"/><Relationship Id="rId5" Type="http://schemas.openxmlformats.org/officeDocument/2006/relationships/tags" Target="../tags/tag4.xml"/><Relationship Id="rId15" Type="http://schemas.openxmlformats.org/officeDocument/2006/relationships/slideMaster" Target="../slideMasters/slideMaster1.xml"/><Relationship Id="rId10" Type="http://schemas.openxmlformats.org/officeDocument/2006/relationships/tags" Target="../tags/tag9.xml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tags" Target="../tags/tag1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18" Type="http://schemas.openxmlformats.org/officeDocument/2006/relationships/image" Target="../media/image2.jpeg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image" Target="../media/image1.emf"/><Relationship Id="rId2" Type="http://schemas.openxmlformats.org/officeDocument/2006/relationships/tags" Target="../tags/tag24.xml"/><Relationship Id="rId16" Type="http://schemas.openxmlformats.org/officeDocument/2006/relationships/oleObject" Target="../embeddings/oleObject3.bin"/><Relationship Id="rId1" Type="http://schemas.openxmlformats.org/officeDocument/2006/relationships/vmlDrawing" Target="../drawings/vmlDrawing3.v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5" Type="http://schemas.openxmlformats.org/officeDocument/2006/relationships/tags" Target="../tags/tag27.xml"/><Relationship Id="rId15" Type="http://schemas.openxmlformats.org/officeDocument/2006/relationships/slideMaster" Target="../slideMasters/slideMaster2.xml"/><Relationship Id="rId10" Type="http://schemas.openxmlformats.org/officeDocument/2006/relationships/tags" Target="../tags/tag32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B1D7-AC47-4319-AC7A-F57909D25D4B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73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B1D7-AC47-4319-AC7A-F57909D25D4B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15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B1D7-AC47-4319-AC7A-F57909D25D4B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829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36836207"/>
              </p:ext>
            </p:extLst>
          </p:nvPr>
        </p:nvGraphicFramePr>
        <p:xfrm>
          <a:off x="2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4" name="think-cell Slide" r:id="rId16" imgW="360" imgH="360" progId="">
                  <p:embed/>
                </p:oleObj>
              </mc:Choice>
              <mc:Fallback>
                <p:oleObj name="think-cell Slide" r:id="rId16" imgW="360" imgH="360" progId="">
                  <p:embed/>
                  <p:pic>
                    <p:nvPicPr>
                      <p:cNvPr id="0" name="Picture 2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 userDrawn="1">
            <p:custDataLst>
              <p:tags r:id="rId3"/>
            </p:custDataLst>
          </p:nvPr>
        </p:nvGrpSpPr>
        <p:grpSpPr>
          <a:xfrm>
            <a:off x="-8637" y="0"/>
            <a:ext cx="9162360" cy="6885064"/>
            <a:chOff x="-8468" y="0"/>
            <a:chExt cx="8979431" cy="6748000"/>
          </a:xfrm>
        </p:grpSpPr>
        <p:pic>
          <p:nvPicPr>
            <p:cNvPr id="12" name="Picture 11"/>
            <p:cNvPicPr>
              <a:picLocks noChangeAspect="1"/>
            </p:cNvPicPr>
            <p:nvPr userDrawn="1">
              <p:custDataLst>
                <p:tags r:id="rId13"/>
              </p:custDataLst>
            </p:nvPr>
          </p:nvPicPr>
          <p:blipFill rotWithShape="1"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497" b="-1"/>
            <a:stretch/>
          </p:blipFill>
          <p:spPr>
            <a:xfrm>
              <a:off x="-8468" y="0"/>
              <a:ext cx="8978293" cy="6748000"/>
            </a:xfrm>
            <a:prstGeom prst="rect">
              <a:avLst/>
            </a:prstGeom>
            <a:ln>
              <a:noFill/>
            </a:ln>
          </p:spPr>
        </p:pic>
        <p:sp>
          <p:nvSpPr>
            <p:cNvPr id="17" name="Parallelogram 6"/>
            <p:cNvSpPr/>
            <p:nvPr userDrawn="1">
              <p:custDataLst>
                <p:tags r:id="rId14"/>
              </p:custDataLst>
            </p:nvPr>
          </p:nvSpPr>
          <p:spPr>
            <a:xfrm>
              <a:off x="727548" y="2452688"/>
              <a:ext cx="8243415" cy="2816225"/>
            </a:xfrm>
            <a:custGeom>
              <a:avLst/>
              <a:gdLst/>
              <a:ahLst/>
              <a:cxnLst/>
              <a:rect l="l" t="t" r="r" b="b"/>
              <a:pathLst>
                <a:path w="8243415" h="2816225">
                  <a:moveTo>
                    <a:pt x="1657686" y="0"/>
                  </a:moveTo>
                  <a:lnTo>
                    <a:pt x="8243415" y="0"/>
                  </a:lnTo>
                  <a:lnTo>
                    <a:pt x="8243415" y="2816225"/>
                  </a:lnTo>
                  <a:lnTo>
                    <a:pt x="0" y="2816225"/>
                  </a:lnTo>
                  <a:close/>
                </a:path>
              </a:pathLst>
            </a:custGeom>
            <a:solidFill>
              <a:srgbClr val="2F130B">
                <a:alpha val="65882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09"/>
              <a:endParaRPr lang="nl-BE" dirty="0" err="1">
                <a:solidFill>
                  <a:prstClr val="black"/>
                </a:solidFill>
              </a:endParaRPr>
            </a:p>
          </p:txBody>
        </p:sp>
      </p:grpSp>
      <p:sp>
        <p:nvSpPr>
          <p:cNvPr id="5" name="doc id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614312" y="37255"/>
            <a:ext cx="301290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4109" eaLnBrk="1" hangingPunct="1">
              <a:defRPr/>
            </a:pPr>
            <a:endParaRPr lang="nl-BE" sz="800" dirty="0" smtClean="0">
              <a:solidFill>
                <a:prstClr val="black"/>
              </a:solidFill>
              <a:latin typeface="Calibri"/>
              <a:cs typeface="Arial" charset="0"/>
            </a:endParaRPr>
          </a:p>
        </p:txBody>
      </p:sp>
      <p:sp>
        <p:nvSpPr>
          <p:cNvPr id="4" name="Working Draft Text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693805" y="349964"/>
            <a:ext cx="835165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109" eaLnBrk="1" hangingPunct="1">
              <a:defRPr/>
            </a:pPr>
            <a:r>
              <a:rPr lang="nl-BE" sz="900" b="1" smtClean="0">
                <a:solidFill>
                  <a:srgbClr val="EEECE1"/>
                </a:solidFill>
                <a:latin typeface="Calibri"/>
                <a:cs typeface="Arial" charset="0"/>
              </a:rPr>
              <a:t>WORKING DRAFT</a:t>
            </a:r>
            <a:endParaRPr lang="nl-BE" sz="900" b="1" dirty="0" smtClean="0">
              <a:solidFill>
                <a:srgbClr val="EEECE1"/>
              </a:solidFill>
              <a:latin typeface="Calibri"/>
              <a:cs typeface="Arial" charset="0"/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93807" y="508699"/>
            <a:ext cx="2677015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109" eaLnBrk="1" hangingPunct="1">
              <a:defRPr/>
            </a:pPr>
            <a:r>
              <a:rPr lang="en-GB" sz="900" smtClean="0">
                <a:solidFill>
                  <a:srgbClr val="EEECE1"/>
                </a:solidFill>
                <a:latin typeface="Calibri"/>
                <a:cs typeface="Arial" charset="0"/>
              </a:rPr>
              <a:t>Last Modified 31/01/2013 10:27 Romance Standard Time</a:t>
            </a:r>
            <a:endParaRPr lang="nl-BE" sz="900" dirty="0" smtClean="0">
              <a:solidFill>
                <a:srgbClr val="EEECE1"/>
              </a:solidFill>
              <a:latin typeface="Calibri"/>
              <a:cs typeface="Arial" charset="0"/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93797" y="669054"/>
            <a:ext cx="238046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109" eaLnBrk="1" hangingPunct="1">
              <a:defRPr/>
            </a:pPr>
            <a:r>
              <a:rPr lang="en-GB" sz="900" smtClean="0">
                <a:solidFill>
                  <a:srgbClr val="EEECE1"/>
                </a:solidFill>
                <a:latin typeface="Calibri"/>
                <a:cs typeface="Arial" charset="0"/>
              </a:rPr>
              <a:t>Printed 31/01/2013 05:34 Romance Standard Time</a:t>
            </a:r>
            <a:endParaRPr lang="nl-BE" sz="900" dirty="0" smtClean="0">
              <a:solidFill>
                <a:srgbClr val="EEECE1"/>
              </a:solidFill>
              <a:latin typeface="Calibri"/>
              <a:cs typeface="Arial" charset="0"/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507564" y="4757286"/>
            <a:ext cx="5036085" cy="22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109" eaLnBrk="1" hangingPunct="1">
              <a:defRPr/>
            </a:pPr>
            <a:r>
              <a:rPr lang="nl-BE" sz="1400" smtClean="0">
                <a:solidFill>
                  <a:srgbClr val="EEECE1"/>
                </a:solidFill>
                <a:latin typeface="Calibri"/>
                <a:cs typeface="Arial" charset="0"/>
              </a:rPr>
              <a:t>Document type</a:t>
            </a:r>
            <a:endParaRPr lang="nl-BE" sz="1400" dirty="0" smtClean="0">
              <a:solidFill>
                <a:srgbClr val="EEECE1"/>
              </a:solidFill>
              <a:latin typeface="Calibri"/>
              <a:cs typeface="Arial" charset="0"/>
            </a:endParaRP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507564" y="5031027"/>
            <a:ext cx="5036085" cy="22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109" eaLnBrk="1" hangingPunct="1">
              <a:defRPr/>
            </a:pPr>
            <a:r>
              <a:rPr lang="nl-BE" sz="1400" smtClean="0">
                <a:solidFill>
                  <a:srgbClr val="EEECE1"/>
                </a:solidFill>
                <a:latin typeface="Calibri"/>
                <a:cs typeface="Arial" charset="0"/>
              </a:rPr>
              <a:t>Date</a:t>
            </a:r>
            <a:endParaRPr lang="nl-BE" sz="1400" dirty="0" smtClean="0">
              <a:solidFill>
                <a:srgbClr val="EEECE1"/>
              </a:solidFill>
              <a:latin typeface="Calibri"/>
              <a:cs typeface="Arial" charset="0"/>
            </a:endParaRPr>
          </a:p>
        </p:txBody>
      </p:sp>
      <p:sp>
        <p:nvSpPr>
          <p:cNvPr id="11" name="McK Disclaimer" hidden="1"/>
          <p:cNvSpPr>
            <a:spLocks noChangeArrowheads="1"/>
          </p:cNvSpPr>
          <p:nvPr/>
        </p:nvSpPr>
        <p:spPr bwMode="auto">
          <a:xfrm>
            <a:off x="2507516" y="6615042"/>
            <a:ext cx="5225605" cy="126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defTabSz="820941" eaLnBrk="0" hangingPunct="0"/>
            <a:r>
              <a:rPr lang="nl-BE" sz="800">
                <a:solidFill>
                  <a:srgbClr val="EEECE1"/>
                </a:solidFill>
                <a:cs typeface="Arial" charset="0"/>
              </a:rPr>
              <a:t>CONFIDENTIAL AND PROPRIETARY</a:t>
            </a:r>
            <a:endParaRPr lang="nl-BE" sz="800" dirty="0">
              <a:solidFill>
                <a:srgbClr val="EEECE1"/>
              </a:solidFill>
              <a:cs typeface="Arial" charset="0"/>
            </a:endParaRP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  <p:custDataLst>
              <p:tags r:id="rId8"/>
            </p:custDataLst>
          </p:nvPr>
        </p:nvSpPr>
        <p:spPr>
          <a:xfrm>
            <a:off x="2507563" y="2779582"/>
            <a:ext cx="6106799" cy="502445"/>
          </a:xfrm>
          <a:prstGeom prst="rect">
            <a:avLst/>
          </a:prstGeom>
        </p:spPr>
        <p:txBody>
          <a:bodyPr/>
          <a:lstStyle>
            <a:lvl1pPr>
              <a:defRPr sz="3300" b="0" baseline="0">
                <a:solidFill>
                  <a:schemeClr val="bg2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nl-BE" noProof="0" smtClean="0"/>
              <a:t>Click to edit Master title style</a:t>
            </a:r>
            <a:endParaRPr lang="nl-BE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  <p:custDataLst>
              <p:tags r:id="rId9"/>
            </p:custDataLst>
          </p:nvPr>
        </p:nvSpPr>
        <p:spPr>
          <a:xfrm>
            <a:off x="2507513" y="4274605"/>
            <a:ext cx="5036084" cy="312145"/>
          </a:xfrm>
        </p:spPr>
        <p:txBody>
          <a:bodyPr>
            <a:spAutoFit/>
          </a:bodyPr>
          <a:lstStyle>
            <a:lvl1pPr>
              <a:defRPr sz="1400" baseline="0">
                <a:solidFill>
                  <a:schemeClr val="bg2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nl-BE" noProof="0" smtClean="0"/>
              <a:t>Click to edit Master subtitle style</a:t>
            </a:r>
            <a:endParaRPr lang="nl-BE" noProof="0" dirty="0" smtClean="0"/>
          </a:p>
        </p:txBody>
      </p:sp>
      <p:sp>
        <p:nvSpPr>
          <p:cNvPr id="15" name="Rectangle 286"/>
          <p:cNvSpPr txBox="1">
            <a:spLocks noChangeArrowheads="1"/>
          </p:cNvSpPr>
          <p:nvPr userDrawn="1">
            <p:custDataLst>
              <p:tags r:id="rId10"/>
            </p:custDataLst>
          </p:nvPr>
        </p:nvSpPr>
        <p:spPr bwMode="auto">
          <a:xfrm>
            <a:off x="1029900" y="5480508"/>
            <a:ext cx="7192092" cy="48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3100" b="1" i="1" kern="1200" baseline="0">
                <a:solidFill>
                  <a:schemeClr val="bg2"/>
                </a:solidFill>
                <a:latin typeface="Georgia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mtClean="0">
                <a:solidFill>
                  <a:srgbClr val="9BBB59">
                    <a:lumMod val="20000"/>
                    <a:lumOff val="80000"/>
                  </a:srgbClr>
                </a:solidFill>
                <a:latin typeface="Calibri"/>
              </a:rPr>
              <a:t>Strategisch Actieplan voor</a:t>
            </a:r>
            <a:endParaRPr lang="nl-BE" dirty="0">
              <a:solidFill>
                <a:srgbClr val="9BBB59">
                  <a:lumMod val="20000"/>
                  <a:lumOff val="80000"/>
                </a:srgbClr>
              </a:solidFill>
              <a:latin typeface="Calibri"/>
            </a:endParaRPr>
          </a:p>
        </p:txBody>
      </p:sp>
      <p:sp>
        <p:nvSpPr>
          <p:cNvPr id="16" name="Rectangle 286"/>
          <p:cNvSpPr txBox="1">
            <a:spLocks noChangeArrowheads="1"/>
          </p:cNvSpPr>
          <p:nvPr userDrawn="1">
            <p:custDataLst>
              <p:tags r:id="rId11"/>
            </p:custDataLst>
          </p:nvPr>
        </p:nvSpPr>
        <p:spPr bwMode="auto">
          <a:xfrm>
            <a:off x="583142" y="5958832"/>
            <a:ext cx="7192092" cy="48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3100" b="1" i="1" kern="1200" baseline="0">
                <a:solidFill>
                  <a:schemeClr val="bg2"/>
                </a:solidFill>
                <a:latin typeface="Georgia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mtClean="0">
                <a:solidFill>
                  <a:srgbClr val="9BBB59">
                    <a:lumMod val="20000"/>
                    <a:lumOff val="80000"/>
                  </a:srgbClr>
                </a:solidFill>
                <a:latin typeface="Calibri"/>
              </a:rPr>
              <a:t>Limburg in het Kwadraat</a:t>
            </a:r>
            <a:endParaRPr lang="nl-BE" dirty="0">
              <a:solidFill>
                <a:srgbClr val="9BBB59">
                  <a:lumMod val="20000"/>
                  <a:lumOff val="80000"/>
                </a:srgbClr>
              </a:solidFill>
              <a:latin typeface="Calibri"/>
            </a:endParaRPr>
          </a:p>
        </p:txBody>
      </p:sp>
      <p:sp>
        <p:nvSpPr>
          <p:cNvPr id="18" name="Rectangle 286"/>
          <p:cNvSpPr txBox="1">
            <a:spLocks noChangeArrowheads="1"/>
          </p:cNvSpPr>
          <p:nvPr userDrawn="1">
            <p:custDataLst>
              <p:tags r:id="rId12"/>
            </p:custDataLst>
          </p:nvPr>
        </p:nvSpPr>
        <p:spPr bwMode="auto">
          <a:xfrm>
            <a:off x="145788" y="6564126"/>
            <a:ext cx="7192092" cy="188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3100" b="1" i="1" kern="1200" baseline="0">
                <a:solidFill>
                  <a:schemeClr val="bg2"/>
                </a:solidFill>
                <a:latin typeface="Georgia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1800" baseline="-12000" smtClean="0">
                <a:solidFill>
                  <a:srgbClr val="9BBB59">
                    <a:lumMod val="20000"/>
                    <a:lumOff val="80000"/>
                  </a:srgbClr>
                </a:solidFill>
                <a:latin typeface="Calibri"/>
              </a:rPr>
              <a:t>Expertengroep olv Herman Daems</a:t>
            </a:r>
            <a:endParaRPr lang="nl-BE" sz="1800" baseline="-12000" dirty="0">
              <a:solidFill>
                <a:srgbClr val="9BBB59">
                  <a:lumMod val="20000"/>
                  <a:lumOff val="80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7626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 Key Issues Box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31"/>
          <p:cNvSpPr>
            <a:spLocks noChangeShapeType="1"/>
          </p:cNvSpPr>
          <p:nvPr userDrawn="1"/>
        </p:nvSpPr>
        <p:spPr bwMode="gray">
          <a:xfrm>
            <a:off x="0" y="906463"/>
            <a:ext cx="9136674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4"/>
          </p:nvPr>
        </p:nvSpPr>
        <p:spPr bwMode="gray">
          <a:xfrm>
            <a:off x="251520" y="1196975"/>
            <a:ext cx="8640434" cy="48958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094069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09103767"/>
              </p:ext>
            </p:extLst>
          </p:nvPr>
        </p:nvGraphicFramePr>
        <p:xfrm>
          <a:off x="2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3" name="think-cell Slide" r:id="rId16" imgW="360" imgH="360" progId="">
                  <p:embed/>
                </p:oleObj>
              </mc:Choice>
              <mc:Fallback>
                <p:oleObj name="think-cell Slide" r:id="rId16" imgW="360" imgH="360" progId="">
                  <p:embed/>
                  <p:pic>
                    <p:nvPicPr>
                      <p:cNvPr id="0" name="Picture 2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 userDrawn="1">
            <p:custDataLst>
              <p:tags r:id="rId3"/>
            </p:custDataLst>
          </p:nvPr>
        </p:nvGrpSpPr>
        <p:grpSpPr>
          <a:xfrm>
            <a:off x="-8637" y="0"/>
            <a:ext cx="9162360" cy="6885064"/>
            <a:chOff x="-8468" y="0"/>
            <a:chExt cx="8979431" cy="6748000"/>
          </a:xfrm>
        </p:grpSpPr>
        <p:pic>
          <p:nvPicPr>
            <p:cNvPr id="12" name="Picture 11"/>
            <p:cNvPicPr>
              <a:picLocks noChangeAspect="1"/>
            </p:cNvPicPr>
            <p:nvPr userDrawn="1">
              <p:custDataLst>
                <p:tags r:id="rId13"/>
              </p:custDataLst>
            </p:nvPr>
          </p:nvPicPr>
          <p:blipFill rotWithShape="1"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497" b="-1"/>
            <a:stretch/>
          </p:blipFill>
          <p:spPr>
            <a:xfrm>
              <a:off x="-8468" y="0"/>
              <a:ext cx="8978293" cy="6748000"/>
            </a:xfrm>
            <a:prstGeom prst="rect">
              <a:avLst/>
            </a:prstGeom>
            <a:ln>
              <a:noFill/>
            </a:ln>
          </p:spPr>
        </p:pic>
        <p:sp>
          <p:nvSpPr>
            <p:cNvPr id="17" name="Parallelogram 6"/>
            <p:cNvSpPr/>
            <p:nvPr userDrawn="1">
              <p:custDataLst>
                <p:tags r:id="rId14"/>
              </p:custDataLst>
            </p:nvPr>
          </p:nvSpPr>
          <p:spPr>
            <a:xfrm>
              <a:off x="727548" y="2452688"/>
              <a:ext cx="8243415" cy="2816225"/>
            </a:xfrm>
            <a:custGeom>
              <a:avLst/>
              <a:gdLst/>
              <a:ahLst/>
              <a:cxnLst/>
              <a:rect l="l" t="t" r="r" b="b"/>
              <a:pathLst>
                <a:path w="8243415" h="2816225">
                  <a:moveTo>
                    <a:pt x="1657686" y="0"/>
                  </a:moveTo>
                  <a:lnTo>
                    <a:pt x="8243415" y="0"/>
                  </a:lnTo>
                  <a:lnTo>
                    <a:pt x="8243415" y="2816225"/>
                  </a:lnTo>
                  <a:lnTo>
                    <a:pt x="0" y="2816225"/>
                  </a:lnTo>
                  <a:close/>
                </a:path>
              </a:pathLst>
            </a:custGeom>
            <a:solidFill>
              <a:srgbClr val="2F130B">
                <a:alpha val="65882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09" fontAlgn="base">
                <a:spcBef>
                  <a:spcPct val="0"/>
                </a:spcBef>
                <a:spcAft>
                  <a:spcPct val="0"/>
                </a:spcAft>
              </a:pPr>
              <a:endParaRPr lang="nl-BE" sz="1600" dirty="0" err="1">
                <a:solidFill>
                  <a:srgbClr val="000000"/>
                </a:solidFill>
              </a:endParaRPr>
            </a:p>
          </p:txBody>
        </p:sp>
      </p:grpSp>
      <p:sp>
        <p:nvSpPr>
          <p:cNvPr id="5" name="doc id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614312" y="37255"/>
            <a:ext cx="301290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4109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BE" sz="800" dirty="0" smtClean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4" name="Working Draft Text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693796" y="349954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109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nl-BE" sz="900" b="1" smtClean="0">
                <a:solidFill>
                  <a:srgbClr val="FFFFFF"/>
                </a:solidFill>
                <a:latin typeface="Arial"/>
                <a:cs typeface="Arial" charset="0"/>
              </a:rPr>
              <a:t>WORKING DRAFT</a:t>
            </a:r>
            <a:endParaRPr lang="nl-BE" sz="900" b="1" dirty="0" smtClean="0">
              <a:solidFill>
                <a:srgbClr val="FFFFFF"/>
              </a:solidFill>
              <a:latin typeface="Arial"/>
              <a:cs typeface="Arial" charset="0"/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93844" y="508689"/>
            <a:ext cx="2930289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109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smtClean="0">
                <a:solidFill>
                  <a:srgbClr val="FFFFFF"/>
                </a:solidFill>
                <a:latin typeface="Arial"/>
                <a:cs typeface="Arial" charset="0"/>
              </a:rPr>
              <a:t>Last Modified 31/01/2013 10:27 Romance Standard Time</a:t>
            </a:r>
            <a:endParaRPr lang="nl-BE" sz="900" dirty="0" smtClean="0">
              <a:solidFill>
                <a:srgbClr val="FFFFFF"/>
              </a:solidFill>
              <a:latin typeface="Arial"/>
              <a:cs typeface="Arial" charset="0"/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93806" y="669048"/>
            <a:ext cx="2609689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109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smtClean="0">
                <a:solidFill>
                  <a:srgbClr val="FFFFFF"/>
                </a:solidFill>
                <a:latin typeface="Arial"/>
                <a:cs typeface="Arial" charset="0"/>
              </a:rPr>
              <a:t>Printed 31/01/2013 05:34 Romance Standard Time</a:t>
            </a:r>
            <a:endParaRPr lang="nl-BE" sz="900" dirty="0" smtClean="0">
              <a:solidFill>
                <a:srgbClr val="FFFFFF"/>
              </a:solidFill>
              <a:latin typeface="Arial"/>
              <a:cs typeface="Arial" charset="0"/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507561" y="4757280"/>
            <a:ext cx="5036085" cy="22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109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nl-BE" sz="1400" smtClean="0">
                <a:solidFill>
                  <a:srgbClr val="FFFFFF"/>
                </a:solidFill>
                <a:latin typeface="Arial"/>
                <a:cs typeface="Arial" charset="0"/>
              </a:rPr>
              <a:t>Document type</a:t>
            </a:r>
            <a:endParaRPr lang="nl-BE" sz="1400" dirty="0" smtClean="0">
              <a:solidFill>
                <a:srgbClr val="FFFFFF"/>
              </a:solidFill>
              <a:latin typeface="Arial"/>
              <a:cs typeface="Arial" charset="0"/>
            </a:endParaRP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507561" y="5031021"/>
            <a:ext cx="5036085" cy="22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109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nl-BE" sz="1400" smtClean="0">
                <a:solidFill>
                  <a:srgbClr val="FFFFFF"/>
                </a:solidFill>
                <a:latin typeface="Arial"/>
                <a:cs typeface="Arial" charset="0"/>
              </a:rPr>
              <a:t>Date</a:t>
            </a:r>
            <a:endParaRPr lang="nl-BE" sz="1400" dirty="0" smtClean="0">
              <a:solidFill>
                <a:srgbClr val="FFFFFF"/>
              </a:solidFill>
              <a:latin typeface="Arial"/>
              <a:cs typeface="Arial" charset="0"/>
            </a:endParaRPr>
          </a:p>
        </p:txBody>
      </p:sp>
      <p:sp>
        <p:nvSpPr>
          <p:cNvPr id="11" name="McK Disclaimer" hidden="1"/>
          <p:cNvSpPr>
            <a:spLocks noChangeArrowheads="1"/>
          </p:cNvSpPr>
          <p:nvPr/>
        </p:nvSpPr>
        <p:spPr bwMode="auto">
          <a:xfrm>
            <a:off x="2507516" y="6615042"/>
            <a:ext cx="5225605" cy="126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defTabSz="82094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BE" sz="800">
                <a:solidFill>
                  <a:srgbClr val="FFFFFF"/>
                </a:solidFill>
                <a:cs typeface="Arial" charset="0"/>
              </a:rPr>
              <a:t>CONFIDENTIAL AND PROPRIETARY</a:t>
            </a:r>
            <a:endParaRPr lang="nl-BE" sz="8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  <p:custDataLst>
              <p:tags r:id="rId8"/>
            </p:custDataLst>
          </p:nvPr>
        </p:nvSpPr>
        <p:spPr>
          <a:xfrm>
            <a:off x="2507560" y="2779576"/>
            <a:ext cx="6106799" cy="507831"/>
          </a:xfrm>
          <a:prstGeom prst="rect">
            <a:avLst/>
          </a:prstGeom>
        </p:spPr>
        <p:txBody>
          <a:bodyPr/>
          <a:lstStyle>
            <a:lvl1pPr>
              <a:defRPr sz="3300" b="0" baseline="0">
                <a:solidFill>
                  <a:schemeClr val="bg2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nl-BE" noProof="0" smtClean="0"/>
              <a:t>Click to edit Master title style</a:t>
            </a:r>
            <a:endParaRPr lang="nl-BE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  <p:custDataLst>
              <p:tags r:id="rId9"/>
            </p:custDataLst>
          </p:nvPr>
        </p:nvSpPr>
        <p:spPr>
          <a:xfrm>
            <a:off x="2507513" y="4274506"/>
            <a:ext cx="5036084" cy="219820"/>
          </a:xfrm>
        </p:spPr>
        <p:txBody>
          <a:bodyPr>
            <a:spAutoFit/>
          </a:bodyPr>
          <a:lstStyle>
            <a:lvl1pPr>
              <a:defRPr sz="1400" baseline="0">
                <a:solidFill>
                  <a:schemeClr val="bg2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nl-BE" noProof="0" smtClean="0"/>
              <a:t>Click to edit Master subtitle style</a:t>
            </a:r>
            <a:endParaRPr lang="nl-BE" noProof="0" dirty="0" smtClean="0"/>
          </a:p>
        </p:txBody>
      </p:sp>
      <p:sp>
        <p:nvSpPr>
          <p:cNvPr id="15" name="Rectangle 286"/>
          <p:cNvSpPr txBox="1">
            <a:spLocks noChangeArrowheads="1"/>
          </p:cNvSpPr>
          <p:nvPr userDrawn="1">
            <p:custDataLst>
              <p:tags r:id="rId10"/>
            </p:custDataLst>
          </p:nvPr>
        </p:nvSpPr>
        <p:spPr bwMode="auto">
          <a:xfrm>
            <a:off x="1029900" y="5480508"/>
            <a:ext cx="7192092" cy="48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3100" b="1" i="1" kern="1200" baseline="0">
                <a:solidFill>
                  <a:schemeClr val="bg2"/>
                </a:solidFill>
                <a:latin typeface="Georgia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BE" smtClean="0">
                <a:solidFill>
                  <a:srgbClr val="B97743">
                    <a:lumMod val="20000"/>
                    <a:lumOff val="80000"/>
                  </a:srgbClr>
                </a:solidFill>
                <a:latin typeface="Arial"/>
              </a:rPr>
              <a:t>Strategisch Actieplan voor</a:t>
            </a:r>
            <a:endParaRPr lang="nl-BE" dirty="0">
              <a:solidFill>
                <a:srgbClr val="B97743">
                  <a:lumMod val="20000"/>
                  <a:lumOff val="80000"/>
                </a:srgbClr>
              </a:solidFill>
              <a:latin typeface="Arial"/>
            </a:endParaRPr>
          </a:p>
        </p:txBody>
      </p:sp>
      <p:sp>
        <p:nvSpPr>
          <p:cNvPr id="16" name="Rectangle 286"/>
          <p:cNvSpPr txBox="1">
            <a:spLocks noChangeArrowheads="1"/>
          </p:cNvSpPr>
          <p:nvPr userDrawn="1">
            <p:custDataLst>
              <p:tags r:id="rId11"/>
            </p:custDataLst>
          </p:nvPr>
        </p:nvSpPr>
        <p:spPr bwMode="auto">
          <a:xfrm>
            <a:off x="583142" y="5958832"/>
            <a:ext cx="7192092" cy="48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3100" b="1" i="1" kern="1200" baseline="0">
                <a:solidFill>
                  <a:schemeClr val="bg2"/>
                </a:solidFill>
                <a:latin typeface="Georgia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BE" smtClean="0">
                <a:solidFill>
                  <a:srgbClr val="B97743">
                    <a:lumMod val="20000"/>
                    <a:lumOff val="80000"/>
                  </a:srgbClr>
                </a:solidFill>
                <a:latin typeface="Arial"/>
              </a:rPr>
              <a:t>Limburg in het Kwadraat</a:t>
            </a:r>
            <a:endParaRPr lang="nl-BE" dirty="0">
              <a:solidFill>
                <a:srgbClr val="B97743">
                  <a:lumMod val="20000"/>
                  <a:lumOff val="80000"/>
                </a:srgbClr>
              </a:solidFill>
              <a:latin typeface="Arial"/>
            </a:endParaRPr>
          </a:p>
        </p:txBody>
      </p:sp>
      <p:sp>
        <p:nvSpPr>
          <p:cNvPr id="18" name="Rectangle 286"/>
          <p:cNvSpPr txBox="1">
            <a:spLocks noChangeArrowheads="1"/>
          </p:cNvSpPr>
          <p:nvPr userDrawn="1">
            <p:custDataLst>
              <p:tags r:id="rId12"/>
            </p:custDataLst>
          </p:nvPr>
        </p:nvSpPr>
        <p:spPr bwMode="auto">
          <a:xfrm>
            <a:off x="145788" y="6564120"/>
            <a:ext cx="7192092" cy="188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3100" b="1" i="1" kern="1200" baseline="0">
                <a:solidFill>
                  <a:schemeClr val="bg2"/>
                </a:solidFill>
                <a:latin typeface="Georgia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BE" sz="1800" baseline="-12000" smtClean="0">
                <a:solidFill>
                  <a:srgbClr val="B97743">
                    <a:lumMod val="20000"/>
                    <a:lumOff val="80000"/>
                  </a:srgbClr>
                </a:solidFill>
                <a:latin typeface="Arial"/>
              </a:rPr>
              <a:t>Expertengroep olv Herman Daems</a:t>
            </a:r>
            <a:endParaRPr lang="nl-BE" sz="1800" baseline="-12000" dirty="0">
              <a:solidFill>
                <a:srgbClr val="B97743">
                  <a:lumMod val="20000"/>
                  <a:lumOff val="8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2458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cK 2. Slide Title"/>
          <p:cNvSpPr>
            <a:spLocks noGrp="1" noChangeArrowheads="1"/>
          </p:cNvSpPr>
          <p:nvPr>
            <p:ph type="title"/>
          </p:nvPr>
        </p:nvSpPr>
        <p:spPr bwMode="auto">
          <a:xfrm>
            <a:off x="121496" y="234953"/>
            <a:ext cx="8794113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aseline="0">
                <a:latin typeface="+mj-lt"/>
                <a:ea typeface="+mj-ea"/>
              </a:defRPr>
            </a:lvl1pPr>
          </a:lstStyle>
          <a:p>
            <a:pPr lvl="0"/>
            <a:r>
              <a:rPr lang="nl-BE" noProof="0" dirty="0" smtClean="0"/>
              <a:t>Click </a:t>
            </a:r>
            <a:r>
              <a:rPr lang="nl-BE" noProof="0" dirty="0" err="1" smtClean="0"/>
              <a:t>to</a:t>
            </a:r>
            <a:r>
              <a:rPr lang="nl-BE" noProof="0" dirty="0" smtClean="0"/>
              <a:t> </a:t>
            </a:r>
            <a:r>
              <a:rPr lang="nl-BE" noProof="0" dirty="0" err="1" smtClean="0"/>
              <a:t>edit</a:t>
            </a:r>
            <a:r>
              <a:rPr lang="nl-BE" noProof="0" dirty="0" smtClean="0"/>
              <a:t> Master </a:t>
            </a:r>
            <a:r>
              <a:rPr lang="nl-BE" noProof="0" dirty="0" err="1" smtClean="0"/>
              <a:t>title</a:t>
            </a:r>
            <a:r>
              <a:rPr lang="nl-BE" noProof="0" dirty="0" smtClean="0"/>
              <a:t> </a:t>
            </a:r>
            <a:r>
              <a:rPr lang="nl-BE" noProof="0" dirty="0" err="1" smtClean="0"/>
              <a:t>style</a:t>
            </a:r>
            <a:endParaRPr lang="nl-BE" noProof="0" dirty="0" smtClean="0"/>
          </a:p>
        </p:txBody>
      </p:sp>
    </p:spTree>
    <p:extLst>
      <p:ext uri="{BB962C8B-B14F-4D97-AF65-F5344CB8AC3E}">
        <p14:creationId xmlns:p14="http://schemas.microsoft.com/office/powerpoint/2010/main" val="3382674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B1D7-AC47-4319-AC7A-F57909D25D4B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90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B1D7-AC47-4319-AC7A-F57909D25D4B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72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B1D7-AC47-4319-AC7A-F57909D25D4B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855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B1D7-AC47-4319-AC7A-F57909D25D4B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375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B1D7-AC47-4319-AC7A-F57909D25D4B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45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B1D7-AC47-4319-AC7A-F57909D25D4B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25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B1D7-AC47-4319-AC7A-F57909D25D4B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929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B1D7-AC47-4319-AC7A-F57909D25D4B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9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tags" Target="../tags/tag22.xml"/><Relationship Id="rId3" Type="http://schemas.openxmlformats.org/officeDocument/2006/relationships/theme" Target="../theme/theme2.xml"/><Relationship Id="rId7" Type="http://schemas.openxmlformats.org/officeDocument/2006/relationships/tags" Target="../tags/tag16.xml"/><Relationship Id="rId12" Type="http://schemas.openxmlformats.org/officeDocument/2006/relationships/tags" Target="../tags/tag21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4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5" Type="http://schemas.openxmlformats.org/officeDocument/2006/relationships/tags" Target="../tags/tag14.xml"/><Relationship Id="rId15" Type="http://schemas.openxmlformats.org/officeDocument/2006/relationships/oleObject" Target="../embeddings/oleObject2.bin"/><Relationship Id="rId10" Type="http://schemas.openxmlformats.org/officeDocument/2006/relationships/tags" Target="../tags/tag19.xml"/><Relationship Id="rId4" Type="http://schemas.openxmlformats.org/officeDocument/2006/relationships/vmlDrawing" Target="../drawings/vmlDrawing2.vml"/><Relationship Id="rId9" Type="http://schemas.openxmlformats.org/officeDocument/2006/relationships/tags" Target="../tags/tag18.xml"/><Relationship Id="rId14" Type="http://schemas.openxmlformats.org/officeDocument/2006/relationships/tags" Target="../tags/tag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09"/>
            <a:endParaRPr lang="nl-BE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09"/>
            <a:endParaRPr lang="nl-BE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09"/>
            <a:fld id="{4EF6B1D7-AC47-4319-AC7A-F57909D25D4B}" type="slidenum">
              <a:rPr lang="nl-BE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 defTabSz="914109"/>
              <a:t>‹nr.›</a:t>
            </a:fld>
            <a:endParaRPr lang="nl-BE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84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769" r:id="rId12"/>
    <p:sldLayoutId id="2147483878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673864336"/>
              </p:ext>
            </p:extLst>
          </p:nvPr>
        </p:nvGraphicFramePr>
        <p:xfrm>
          <a:off x="2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0" name="think-cell Slide" r:id="rId15" imgW="360" imgH="360" progId="">
                  <p:embed/>
                </p:oleObj>
              </mc:Choice>
              <mc:Fallback>
                <p:oleObj name="think-cell Slide" r:id="rId15" imgW="360" imgH="360" progId="">
                  <p:embed/>
                  <p:pic>
                    <p:nvPicPr>
                      <p:cNvPr id="0" name="Picture 2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doc id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46612" y="37255"/>
            <a:ext cx="670614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913235" fontAlgn="base">
              <a:spcBef>
                <a:spcPct val="0"/>
              </a:spcBef>
              <a:spcAft>
                <a:spcPct val="0"/>
              </a:spcAft>
            </a:pPr>
            <a:endParaRPr lang="nl-BE" sz="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4" name="Working Draft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 rot="5400000">
            <a:off x="8090936" y="1981025"/>
            <a:ext cx="1963679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109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600" smtClean="0">
                <a:solidFill>
                  <a:srgbClr val="000000"/>
                </a:solidFill>
                <a:latin typeface="Arial"/>
                <a:cs typeface="Arial" charset="0"/>
              </a:rPr>
              <a:t>Last Modified 31/01/2013 10:27 Romance Standard Time</a:t>
            </a:r>
            <a:endParaRPr lang="nl-BE" dirty="0" smtClean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 rot="5400000">
            <a:off x="8198334" y="4199019"/>
            <a:ext cx="1748877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109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600" smtClean="0">
                <a:solidFill>
                  <a:srgbClr val="000000"/>
                </a:solidFill>
                <a:latin typeface="Arial"/>
                <a:cs typeface="Arial" charset="0"/>
              </a:rPr>
              <a:t>Printed 31/01/2013 05:34 Romance Standard Time</a:t>
            </a:r>
            <a:endParaRPr lang="nl-BE" smtClean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  <p:custDataLst>
              <p:tags r:id="rId9"/>
            </p:custDataLst>
          </p:nvPr>
        </p:nvSpPr>
        <p:spPr bwMode="auto">
          <a:xfrm>
            <a:off x="1482158" y="1990667"/>
            <a:ext cx="4389768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l-BE" noProof="0" smtClean="0"/>
              <a:t>Click to edit Master text styles</a:t>
            </a:r>
          </a:p>
          <a:p>
            <a:pPr lvl="1"/>
            <a:r>
              <a:rPr lang="nl-BE" noProof="0" smtClean="0"/>
              <a:t>Second level</a:t>
            </a:r>
          </a:p>
          <a:p>
            <a:pPr lvl="2"/>
            <a:r>
              <a:rPr lang="nl-BE" noProof="0" smtClean="0"/>
              <a:t>Third level</a:t>
            </a:r>
          </a:p>
          <a:p>
            <a:pPr lvl="3"/>
            <a:r>
              <a:rPr lang="nl-BE" noProof="0" smtClean="0"/>
              <a:t>Fourth level</a:t>
            </a:r>
          </a:p>
          <a:p>
            <a:pPr lvl="4"/>
            <a:r>
              <a:rPr lang="nl-BE" noProof="0" smtClean="0"/>
              <a:t>Fifth level</a:t>
            </a:r>
            <a:endParaRPr lang="nl-BE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  <p:custDataLst>
              <p:tags r:id="rId10"/>
            </p:custDataLst>
          </p:nvPr>
        </p:nvSpPr>
        <p:spPr bwMode="auto">
          <a:xfrm>
            <a:off x="121496" y="234953"/>
            <a:ext cx="8794113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l-BE" noProof="0" smtClean="0"/>
              <a:t>Click to edit Master title style</a:t>
            </a:r>
            <a:endParaRPr lang="nl-BE" noProof="0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21488" y="27536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109" fontAlgn="base">
              <a:spcBef>
                <a:spcPct val="0"/>
              </a:spcBef>
              <a:spcAft>
                <a:spcPct val="0"/>
              </a:spcAft>
            </a:pPr>
            <a:r>
              <a:rPr lang="nl-BE" sz="1400">
                <a:solidFill>
                  <a:srgbClr val="808080"/>
                </a:solidFill>
                <a:cs typeface="Arial" charset="0"/>
              </a:rPr>
              <a:t>TRACKER</a:t>
            </a:r>
            <a:endParaRPr lang="nl-BE" sz="1400" dirty="0">
              <a:solidFill>
                <a:srgbClr val="808080"/>
              </a:solidFill>
              <a:cs typeface="Arial" charset="0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1496" y="542619"/>
            <a:ext cx="8794113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BE" sz="1600" smtClean="0">
                <a:solidFill>
                  <a:srgbClr val="808080"/>
                </a:solidFill>
                <a:latin typeface="Arial"/>
                <a:cs typeface="Arial" charset="0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634982" y="6203623"/>
            <a:ext cx="8209352" cy="518318"/>
            <a:chOff x="75" y="3830"/>
            <a:chExt cx="5385" cy="320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BE" sz="1000" smtClean="0">
                  <a:solidFill>
                    <a:srgbClr val="000000"/>
                  </a:solidFill>
                  <a:latin typeface="Arial"/>
                  <a:cs typeface="Arial" charset="0"/>
                </a:rPr>
                <a:t>1 Footnote</a:t>
              </a:r>
              <a:endParaRPr lang="nl-BE" sz="1000" dirty="0" smtClean="0">
                <a:solidFill>
                  <a:srgbClr val="000000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4"/>
              <a:ext cx="4870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621778" indent="-621778" defTabSz="913235" fontAlgn="base">
                <a:spcBef>
                  <a:spcPct val="0"/>
                </a:spcBef>
                <a:spcAft>
                  <a:spcPct val="0"/>
                </a:spcAft>
                <a:tabLst>
                  <a:tab pos="625015" algn="l"/>
                </a:tabLst>
              </a:pPr>
              <a:r>
                <a:rPr lang="nl-BE" sz="1000">
                  <a:solidFill>
                    <a:srgbClr val="000000"/>
                  </a:solidFill>
                  <a:cs typeface="Arial" charset="0"/>
                </a:rPr>
                <a:t>BRON: Source</a:t>
              </a:r>
              <a:endParaRPr lang="nl-BE" sz="10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15" name="ACET" hidden="1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1482158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109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BE" sz="1600" b="1">
                  <a:solidFill>
                    <a:srgbClr val="000000"/>
                  </a:solidFill>
                  <a:cs typeface="Arial" charset="0"/>
                </a:rPr>
                <a:t>Title</a:t>
              </a:r>
            </a:p>
            <a:p>
              <a:pPr defTabSz="914109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BE" sz="1600">
                  <a:solidFill>
                    <a:srgbClr val="808080"/>
                  </a:solidFill>
                  <a:cs typeface="Arial" charset="0"/>
                </a:rPr>
                <a:t>Unit of measure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79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3235" rtl="0" eaLnBrk="1" fontAlgn="base" hangingPunct="1">
        <a:spcBef>
          <a:spcPct val="0"/>
        </a:spcBef>
        <a:spcAft>
          <a:spcPct val="0"/>
        </a:spcAft>
        <a:tabLst>
          <a:tab pos="275266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323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23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23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23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331" algn="l" defTabSz="91323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665" algn="l" defTabSz="91323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8999" algn="l" defTabSz="91323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332" algn="l" defTabSz="91323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544" indent="-195925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331" indent="-267170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636" indent="-158683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4785" indent="-132776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4785" indent="-132776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785" indent="-132776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785" indent="-132776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785" indent="-132776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31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665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8999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332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665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7996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329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663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Provinciebestuur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Limburg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3886200"/>
            <a:ext cx="7632848" cy="1752600"/>
          </a:xfrm>
        </p:spPr>
        <p:txBody>
          <a:bodyPr/>
          <a:lstStyle/>
          <a:p>
            <a:r>
              <a:rPr lang="nl-BE" sz="4800" dirty="0">
                <a:latin typeface="Calibri" pitchFamily="34" charset="0"/>
                <a:cs typeface="Calibri" pitchFamily="34" charset="0"/>
              </a:rPr>
              <a:t>Provinciale </a:t>
            </a:r>
            <a:r>
              <a:rPr lang="nl-BE" sz="4800" dirty="0" err="1">
                <a:latin typeface="Calibri" pitchFamily="34" charset="0"/>
                <a:cs typeface="Calibri" pitchFamily="34" charset="0"/>
              </a:rPr>
              <a:t>Salk</a:t>
            </a:r>
            <a:r>
              <a:rPr lang="nl-BE" sz="4800" dirty="0">
                <a:latin typeface="Calibri" pitchFamily="34" charset="0"/>
                <a:cs typeface="Calibri" pitchFamily="34" charset="0"/>
              </a:rPr>
              <a:t>-middelen</a:t>
            </a:r>
          </a:p>
          <a:p>
            <a:r>
              <a:rPr lang="nl-BE" sz="1400" b="1" dirty="0">
                <a:solidFill>
                  <a:schemeClr val="accent2"/>
                </a:solidFill>
              </a:rPr>
              <a:t>Presentatie aan de </a:t>
            </a:r>
            <a:r>
              <a:rPr lang="nl-BE" sz="1400" b="1" dirty="0" smtClean="0">
                <a:solidFill>
                  <a:schemeClr val="accent2"/>
                </a:solidFill>
              </a:rPr>
              <a:t>Taskforce </a:t>
            </a:r>
            <a:r>
              <a:rPr lang="nl-BE" sz="1400" b="1" dirty="0">
                <a:solidFill>
                  <a:schemeClr val="accent2"/>
                </a:solidFill>
              </a:rPr>
              <a:t>Limburg vrijdag 27 september 2013</a:t>
            </a:r>
          </a:p>
          <a:p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4294967295"/>
          </p:nvPr>
        </p:nvSpPr>
        <p:spPr>
          <a:xfrm>
            <a:off x="3124200" y="6251575"/>
            <a:ext cx="2895600" cy="476250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/>
              <a:t>Salk - </a:t>
            </a:r>
            <a:r>
              <a:rPr lang="en-US" sz="1200" dirty="0" err="1" smtClean="0"/>
              <a:t>presentatie</a:t>
            </a:r>
            <a:r>
              <a:rPr lang="en-US" sz="1200" dirty="0" smtClean="0"/>
              <a:t> 27/09/2013 </a:t>
            </a:r>
            <a:endParaRPr lang="en-US" sz="1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40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nl-BE" sz="2400" b="1" dirty="0">
                <a:solidFill>
                  <a:schemeClr val="bg2"/>
                </a:solidFill>
              </a:rPr>
              <a:t>SALK Provincie: </a:t>
            </a:r>
            <a:r>
              <a:rPr lang="nl-BE" sz="2400" b="1" dirty="0" err="1" smtClean="0">
                <a:solidFill>
                  <a:schemeClr val="bg2"/>
                </a:solidFill>
              </a:rPr>
              <a:t>Medtech</a:t>
            </a:r>
            <a:r>
              <a:rPr lang="nl-BE" sz="2400" b="1" dirty="0" smtClean="0">
                <a:solidFill>
                  <a:schemeClr val="bg2"/>
                </a:solidFill>
              </a:rPr>
              <a:t>/</a:t>
            </a:r>
            <a:r>
              <a:rPr lang="nl-BE" sz="2400" b="1" dirty="0" err="1" smtClean="0">
                <a:solidFill>
                  <a:schemeClr val="bg2"/>
                </a:solidFill>
              </a:rPr>
              <a:t>Biotech</a:t>
            </a:r>
            <a:r>
              <a:rPr lang="nl-BE" sz="2400" b="1" dirty="0" smtClean="0">
                <a:solidFill>
                  <a:schemeClr val="bg2"/>
                </a:solidFill>
              </a:rPr>
              <a:t> - zorgeconomie</a:t>
            </a:r>
            <a:endParaRPr lang="nl-BE" sz="2400" b="1" dirty="0">
              <a:solidFill>
                <a:schemeClr val="bg2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251520" y="1052736"/>
            <a:ext cx="8640434" cy="5668739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nl-BE" sz="8000" dirty="0" smtClean="0"/>
              <a:t>Life </a:t>
            </a:r>
            <a:r>
              <a:rPr lang="nl-BE" sz="8000" dirty="0" err="1" smtClean="0"/>
              <a:t>sciences</a:t>
            </a:r>
            <a:r>
              <a:rPr lang="nl-BE" sz="8000" dirty="0" smtClean="0"/>
              <a:t> en </a:t>
            </a:r>
            <a:r>
              <a:rPr lang="nl-BE" sz="8000" dirty="0" err="1" smtClean="0"/>
              <a:t>healthcare</a:t>
            </a:r>
            <a:r>
              <a:rPr lang="nl-BE" sz="8000" dirty="0" smtClean="0"/>
              <a:t> = belangrijk speerpunt in SALK</a:t>
            </a:r>
          </a:p>
          <a:p>
            <a:pPr lvl="0"/>
            <a:endParaRPr lang="nl-BE" sz="3600" dirty="0"/>
          </a:p>
          <a:p>
            <a:pPr marL="0" lvl="0" indent="0">
              <a:buNone/>
            </a:pPr>
            <a:r>
              <a:rPr lang="nl-BE" sz="8000" dirty="0" smtClean="0"/>
              <a:t>Deputatie zet, aanvullend op de SALK-middelen, </a:t>
            </a:r>
            <a:r>
              <a:rPr lang="nl-BE" sz="7200" b="1" dirty="0" smtClean="0">
                <a:solidFill>
                  <a:srgbClr val="00B050"/>
                </a:solidFill>
              </a:rPr>
              <a:t>2.400.000 €  </a:t>
            </a:r>
            <a:r>
              <a:rPr lang="nl-BE" sz="8000" dirty="0" smtClean="0"/>
              <a:t>in voor:  </a:t>
            </a:r>
            <a:endParaRPr lang="nl-BE" sz="8000" dirty="0"/>
          </a:p>
          <a:p>
            <a:pPr lvl="1"/>
            <a:r>
              <a:rPr lang="nl-BE" sz="5600" dirty="0"/>
              <a:t>Uitbouw van </a:t>
            </a:r>
            <a:r>
              <a:rPr lang="nl-BE" sz="5600" b="1" dirty="0"/>
              <a:t>medisch wetenschappelijk onderzoek </a:t>
            </a:r>
            <a:r>
              <a:rPr lang="nl-BE" sz="5600" b="1" dirty="0" smtClean="0"/>
              <a:t> </a:t>
            </a:r>
            <a:r>
              <a:rPr lang="nl-BE" sz="5600" dirty="0" smtClean="0"/>
              <a:t>via </a:t>
            </a:r>
            <a:r>
              <a:rPr lang="nl-BE" sz="5600" dirty="0"/>
              <a:t>het </a:t>
            </a:r>
            <a:r>
              <a:rPr lang="nl-BE" sz="5600" b="1" dirty="0"/>
              <a:t>Limburg </a:t>
            </a:r>
            <a:r>
              <a:rPr lang="nl-BE" sz="5600" b="1" dirty="0" err="1"/>
              <a:t>Clinical</a:t>
            </a:r>
            <a:r>
              <a:rPr lang="nl-BE" sz="5600" b="1" dirty="0"/>
              <a:t> Research </a:t>
            </a:r>
            <a:r>
              <a:rPr lang="nl-BE" sz="5600" b="1" dirty="0" err="1"/>
              <a:t>Programme</a:t>
            </a:r>
            <a:r>
              <a:rPr lang="nl-BE" sz="5600" b="1" dirty="0"/>
              <a:t> (LCRP</a:t>
            </a:r>
            <a:r>
              <a:rPr lang="nl-BE" sz="5600" dirty="0" smtClean="0"/>
              <a:t>) </a:t>
            </a:r>
            <a:r>
              <a:rPr lang="nl-NL" sz="5600" dirty="0" smtClean="0"/>
              <a:t>samenwerking </a:t>
            </a:r>
            <a:r>
              <a:rPr lang="nl-NL" sz="5600" dirty="0" err="1"/>
              <a:t>UHasselt</a:t>
            </a:r>
            <a:r>
              <a:rPr lang="nl-NL" sz="5600" dirty="0"/>
              <a:t> – ZOL en </a:t>
            </a:r>
            <a:r>
              <a:rPr lang="nl-NL" sz="5600" dirty="0" err="1"/>
              <a:t>Jessa</a:t>
            </a:r>
            <a:r>
              <a:rPr lang="nl-NL" sz="5600" dirty="0"/>
              <a:t> </a:t>
            </a:r>
            <a:endParaRPr lang="nl-NL" sz="5600" dirty="0" smtClean="0"/>
          </a:p>
          <a:p>
            <a:pPr lvl="1"/>
            <a:r>
              <a:rPr lang="nl-NL" sz="5600" dirty="0" smtClean="0"/>
              <a:t>voor </a:t>
            </a:r>
            <a:r>
              <a:rPr lang="nl-NL" sz="5600" dirty="0"/>
              <a:t>een </a:t>
            </a:r>
            <a:r>
              <a:rPr lang="nl-NL" sz="5600" b="1" dirty="0" err="1"/>
              <a:t>Patient</a:t>
            </a:r>
            <a:r>
              <a:rPr lang="nl-NL" sz="5600" b="1" dirty="0"/>
              <a:t> Safety &amp; </a:t>
            </a:r>
            <a:r>
              <a:rPr lang="nl-NL" sz="5600" b="1" dirty="0" err="1"/>
              <a:t>Medical</a:t>
            </a:r>
            <a:r>
              <a:rPr lang="nl-NL" sz="5600" b="1" dirty="0"/>
              <a:t> </a:t>
            </a:r>
            <a:r>
              <a:rPr lang="nl-NL" sz="5600" b="1" dirty="0" err="1"/>
              <a:t>Simulation</a:t>
            </a:r>
            <a:r>
              <a:rPr lang="nl-NL" sz="5600" b="1" dirty="0"/>
              <a:t> Center</a:t>
            </a:r>
            <a:r>
              <a:rPr lang="nl-NL" sz="5600" dirty="0"/>
              <a:t>.</a:t>
            </a:r>
            <a:endParaRPr lang="nl-BE" sz="5600" dirty="0"/>
          </a:p>
          <a:p>
            <a:pPr lvl="1"/>
            <a:endParaRPr lang="nl-BE" sz="2900" dirty="0"/>
          </a:p>
          <a:p>
            <a:pPr marL="0" lvl="0" indent="0">
              <a:buNone/>
            </a:pPr>
            <a:r>
              <a:rPr lang="nl-BE" sz="8000" dirty="0" smtClean="0"/>
              <a:t>Nood aan personeel in Limburgse zorgsector:</a:t>
            </a:r>
          </a:p>
          <a:p>
            <a:pPr lvl="1"/>
            <a:r>
              <a:rPr lang="nl-BE" sz="5600" dirty="0"/>
              <a:t>POM : jaarlijks </a:t>
            </a:r>
            <a:r>
              <a:rPr lang="nl-BE" sz="5600" dirty="0" smtClean="0"/>
              <a:t> </a:t>
            </a:r>
            <a:r>
              <a:rPr lang="nl-NL" sz="5600" dirty="0" smtClean="0"/>
              <a:t>ong. 2</a:t>
            </a:r>
            <a:r>
              <a:rPr lang="nl-NL" sz="5600" dirty="0"/>
              <a:t> 000 nieuwe medewerkers nodig,</a:t>
            </a:r>
          </a:p>
          <a:p>
            <a:pPr lvl="1"/>
            <a:r>
              <a:rPr lang="nl-NL" sz="5600" dirty="0"/>
              <a:t>Om deze arbeidsbehoefte in te vullen heeft POM Limburg , samen met de VDAB, de zorgsector en de onderwijsinstellingen, diverse initiatieven uitgewerkt. Deze initiatieven zijn reeds succesvol toegepast en dienen te worden gecontinueerd. </a:t>
            </a:r>
          </a:p>
          <a:p>
            <a:pPr lvl="1"/>
            <a:r>
              <a:rPr lang="nl-NL" sz="5600" dirty="0"/>
              <a:t>Bovenop de platformwerking bij </a:t>
            </a:r>
            <a:r>
              <a:rPr lang="nl-NL" sz="5600" dirty="0" smtClean="0"/>
              <a:t>het Platform Zorglandschap Limburg (2.300.000€) zet </a:t>
            </a:r>
            <a:r>
              <a:rPr lang="nl-NL" sz="5600" dirty="0"/>
              <a:t>de deputatie in op projecten die een bijdrage leveren aan de invulling van de arbeidsbehoefte in de zorgeconomie</a:t>
            </a:r>
            <a:r>
              <a:rPr lang="nl-NL" sz="5600" dirty="0" smtClean="0"/>
              <a:t>.</a:t>
            </a:r>
          </a:p>
          <a:p>
            <a:pPr marL="457200" lvl="1" indent="0">
              <a:buNone/>
            </a:pPr>
            <a:endParaRPr lang="nl-BE" sz="3500" dirty="0"/>
          </a:p>
          <a:p>
            <a:pPr lvl="2">
              <a:buFont typeface="Wingdings" pitchFamily="2" charset="2"/>
              <a:buChar char="Ø"/>
            </a:pPr>
            <a:r>
              <a:rPr lang="nl-NL" sz="4400" dirty="0"/>
              <a:t>het realiseren van een verhoogde instroom van nieuwe zorgmedewerkers via o.m. collectieve instroom, innovatieve opleidings- en vormingstrajecten</a:t>
            </a:r>
            <a:endParaRPr lang="nl-BE" sz="4400" dirty="0"/>
          </a:p>
          <a:p>
            <a:pPr lvl="2">
              <a:buFont typeface="Wingdings" pitchFamily="2" charset="2"/>
              <a:buChar char="Ø"/>
            </a:pPr>
            <a:r>
              <a:rPr lang="nl-NL" sz="4400" dirty="0"/>
              <a:t>een impulsprogramma voor stageplaatsen: een collectief stage-coördinatiecentrum voor kwalitatieve stages voor alle zorgberoepen</a:t>
            </a:r>
            <a:endParaRPr lang="nl-BE" sz="4400" dirty="0"/>
          </a:p>
          <a:p>
            <a:pPr lvl="2">
              <a:buFont typeface="Wingdings" pitchFamily="2" charset="2"/>
              <a:buChar char="Ø"/>
            </a:pPr>
            <a:r>
              <a:rPr lang="nl-NL" sz="4400" dirty="0"/>
              <a:t>het ondersteunen van innovatieve arbeidsorganisaties en arbeidsformules in de zorg</a:t>
            </a:r>
            <a:endParaRPr lang="nl-BE" sz="4400" dirty="0"/>
          </a:p>
          <a:p>
            <a:pPr lvl="2">
              <a:buFont typeface="Wingdings" pitchFamily="2" charset="2"/>
              <a:buChar char="Ø"/>
            </a:pPr>
            <a:r>
              <a:rPr lang="nl-NL" sz="4400" dirty="0"/>
              <a:t>de promotie van de zorgsector met de campagne Werkgoesting in de Zorg</a:t>
            </a:r>
            <a:endParaRPr lang="nl-BE" sz="4400" dirty="0"/>
          </a:p>
          <a:p>
            <a:pPr lvl="2">
              <a:buFont typeface="Wingdings" pitchFamily="2" charset="2"/>
              <a:buChar char="Ø"/>
            </a:pPr>
            <a:r>
              <a:rPr lang="nl-NL" sz="4400" dirty="0"/>
              <a:t>de deelname aan de proeftuinwerking </a:t>
            </a:r>
            <a:r>
              <a:rPr lang="nl-NL" sz="4400" dirty="0" err="1"/>
              <a:t>CareVille</a:t>
            </a:r>
            <a:endParaRPr lang="nl-BE" sz="4400" dirty="0"/>
          </a:p>
          <a:p>
            <a:pPr marL="0" indent="0">
              <a:buNone/>
            </a:pPr>
            <a:r>
              <a:rPr lang="nl-BE" sz="8000" dirty="0" smtClean="0"/>
              <a:t>Het </a:t>
            </a:r>
            <a:r>
              <a:rPr lang="nl-BE" sz="8000" dirty="0"/>
              <a:t>zorglandschap </a:t>
            </a:r>
            <a:r>
              <a:rPr lang="nl-BE" sz="8000" dirty="0" smtClean="0"/>
              <a:t>= in </a:t>
            </a:r>
            <a:r>
              <a:rPr lang="nl-BE" sz="8000" dirty="0"/>
              <a:t>beweging. </a:t>
            </a:r>
            <a:r>
              <a:rPr lang="nl-BE" sz="8000" dirty="0" smtClean="0"/>
              <a:t>De zorgverlening </a:t>
            </a:r>
            <a:r>
              <a:rPr lang="nl-BE" sz="8000" dirty="0" err="1" smtClean="0"/>
              <a:t>vraaggestuurd</a:t>
            </a:r>
            <a:r>
              <a:rPr lang="nl-BE" sz="8000" dirty="0" smtClean="0"/>
              <a:t>.</a:t>
            </a:r>
          </a:p>
          <a:p>
            <a:pPr lvl="1"/>
            <a:r>
              <a:rPr lang="nl-BE" sz="5600" dirty="0"/>
              <a:t>Vele zorgvragen moeten kort bij de woon- en thuissituatie van de zorgvrager worden ingevuld</a:t>
            </a:r>
          </a:p>
          <a:p>
            <a:pPr lvl="1"/>
            <a:r>
              <a:rPr lang="nl-BE" sz="5600" dirty="0"/>
              <a:t>Daarom versnelde ontwikkeling provinciale </a:t>
            </a:r>
            <a:r>
              <a:rPr lang="nl-BE" sz="5600" dirty="0" smtClean="0"/>
              <a:t>zorgkaart</a:t>
            </a:r>
          </a:p>
          <a:p>
            <a:pPr lvl="1"/>
            <a:r>
              <a:rPr lang="nl-BE" sz="5600" dirty="0" smtClean="0"/>
              <a:t>Versterking provinciale rol in gemeentelijke taakstelling </a:t>
            </a:r>
            <a:r>
              <a:rPr lang="nl-BE" sz="5600" dirty="0" err="1" smtClean="0"/>
              <a:t>zorgstrategische</a:t>
            </a:r>
            <a:r>
              <a:rPr lang="nl-BE" sz="5600" dirty="0" smtClean="0"/>
              <a:t> planning</a:t>
            </a:r>
            <a:endParaRPr lang="nl-BE" sz="5600" dirty="0"/>
          </a:p>
          <a:p>
            <a:pPr marL="0" indent="0">
              <a:buNone/>
            </a:pPr>
            <a:endParaRPr lang="nl-BE" sz="2500" dirty="0" smtClean="0"/>
          </a:p>
          <a:p>
            <a:pPr marL="0" lvl="1" indent="0">
              <a:buNone/>
            </a:pPr>
            <a:r>
              <a:rPr lang="nl-BE" sz="3400" dirty="0" smtClean="0"/>
              <a:t> </a:t>
            </a:r>
            <a:r>
              <a:rPr lang="nl-NL" sz="5500" dirty="0"/>
              <a:t>Voor de realisatie van de arbeidsmarktprojecten en de </a:t>
            </a:r>
            <a:r>
              <a:rPr lang="nl-NL" sz="5500" dirty="0" err="1"/>
              <a:t>zorgstrategische</a:t>
            </a:r>
            <a:r>
              <a:rPr lang="nl-NL" sz="5500" dirty="0"/>
              <a:t> planning </a:t>
            </a:r>
            <a:endParaRPr lang="nl-NL" sz="5500" dirty="0" smtClean="0"/>
          </a:p>
          <a:p>
            <a:pPr marL="0" lvl="1" indent="0">
              <a:buNone/>
            </a:pPr>
            <a:r>
              <a:rPr lang="nl-NL" sz="5500" dirty="0" smtClean="0"/>
              <a:t>voorziet </a:t>
            </a:r>
            <a:r>
              <a:rPr lang="nl-NL" sz="5500" dirty="0"/>
              <a:t>de deputatie </a:t>
            </a:r>
            <a:r>
              <a:rPr lang="nl-NL" sz="7200" b="1" dirty="0" smtClean="0">
                <a:solidFill>
                  <a:srgbClr val="00B050"/>
                </a:solidFill>
              </a:rPr>
              <a:t>2.700.000 € </a:t>
            </a:r>
            <a:endParaRPr lang="nl-BE" sz="5500" dirty="0"/>
          </a:p>
          <a:p>
            <a:pPr marL="0" indent="0">
              <a:buNone/>
            </a:pPr>
            <a:endParaRPr lang="nl-BE" sz="3400" dirty="0" smtClean="0"/>
          </a:p>
        </p:txBody>
      </p:sp>
      <p:sp>
        <p:nvSpPr>
          <p:cNvPr id="6" name="Tijdelijke aanduiding voor dianummer 8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EF6B1D7-AC47-4319-AC7A-F57909D25D4B}" type="slidenum">
              <a:rPr lang="nl-BE" sz="1200" smtClean="0">
                <a:solidFill>
                  <a:prstClr val="black">
                    <a:tint val="75000"/>
                  </a:prstClr>
                </a:solidFill>
              </a:rPr>
              <a:pPr algn="r"/>
              <a:t>10</a:t>
            </a:fld>
            <a:endParaRPr lang="nl-BE" sz="12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28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/>
          <a:p>
            <a:pPr algn="l"/>
            <a:r>
              <a:rPr lang="nl-BE" sz="2400" b="1" dirty="0" smtClean="0">
                <a:solidFill>
                  <a:schemeClr val="bg2"/>
                </a:solidFill>
              </a:rPr>
              <a:t/>
            </a:r>
            <a:br>
              <a:rPr lang="nl-BE" sz="2400" b="1" dirty="0" smtClean="0">
                <a:solidFill>
                  <a:schemeClr val="bg2"/>
                </a:solidFill>
              </a:rPr>
            </a:br>
            <a:r>
              <a:rPr lang="nl-BE" sz="2400" b="1" dirty="0" err="1" smtClean="0">
                <a:solidFill>
                  <a:schemeClr val="bg2"/>
                </a:solidFill>
              </a:rPr>
              <a:t>Salk</a:t>
            </a:r>
            <a:r>
              <a:rPr lang="nl-BE" sz="2400" b="1" dirty="0" smtClean="0">
                <a:solidFill>
                  <a:schemeClr val="bg2"/>
                </a:solidFill>
              </a:rPr>
              <a:t> provincie - Vrijetijdseconomie</a:t>
            </a:r>
            <a:br>
              <a:rPr lang="nl-BE" sz="2400" b="1" dirty="0" smtClean="0">
                <a:solidFill>
                  <a:schemeClr val="bg2"/>
                </a:solidFill>
              </a:rPr>
            </a:br>
            <a:endParaRPr lang="nl-BE" sz="2400" b="1" dirty="0">
              <a:solidFill>
                <a:schemeClr val="bg2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251520" y="908720"/>
            <a:ext cx="8640434" cy="5544616"/>
          </a:xfrm>
        </p:spPr>
        <p:txBody>
          <a:bodyPr>
            <a:normAutofit/>
          </a:bodyPr>
          <a:lstStyle/>
          <a:p>
            <a:r>
              <a:rPr lang="nl-BE" sz="2000" dirty="0"/>
              <a:t>Met jaarlijks 4 miljoen overnachtingen en 1,1 miljard € omzet wil de provincie inzetten op een grotere toeristische aantrekkingskracht binnen de Euregio. </a:t>
            </a:r>
            <a:endParaRPr lang="nl-BE" sz="2000" dirty="0" smtClean="0"/>
          </a:p>
          <a:p>
            <a:pPr marL="0" indent="0">
              <a:buNone/>
            </a:pPr>
            <a:endParaRPr lang="nl-BE" sz="2000" b="1" dirty="0" smtClean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  <a:p>
            <a:r>
              <a:rPr lang="nl-BE" sz="1800" b="1" dirty="0">
                <a:solidFill>
                  <a:srgbClr val="00B050"/>
                </a:solidFill>
              </a:rPr>
              <a:t>4.000.000 €  </a:t>
            </a:r>
            <a:r>
              <a:rPr lang="nl-BE" sz="2000" dirty="0" smtClean="0"/>
              <a:t>Strategische versterking van de </a:t>
            </a:r>
            <a:r>
              <a:rPr lang="nl-BE" sz="2000" dirty="0"/>
              <a:t>toeristische positionering rond: </a:t>
            </a:r>
          </a:p>
          <a:p>
            <a:pPr lvl="1">
              <a:buFont typeface="Arial" pitchFamily="34" charset="0"/>
              <a:buChar char="•"/>
            </a:pPr>
            <a:r>
              <a:rPr lang="nl-BE" sz="1400" dirty="0">
                <a:latin typeface="Calibri" pitchFamily="34" charset="0"/>
                <a:cs typeface="Calibri" pitchFamily="34" charset="0"/>
              </a:rPr>
              <a:t>Mijnerfgoed</a:t>
            </a:r>
          </a:p>
          <a:p>
            <a:pPr lvl="1">
              <a:buFont typeface="Arial" pitchFamily="34" charset="0"/>
              <a:buChar char="•"/>
            </a:pPr>
            <a:r>
              <a:rPr lang="nl-BE" sz="1400" dirty="0">
                <a:latin typeface="Calibri" pitchFamily="34" charset="0"/>
                <a:cs typeface="Calibri" pitchFamily="34" charset="0"/>
              </a:rPr>
              <a:t>kindvriendelijk erfgoed </a:t>
            </a:r>
          </a:p>
          <a:p>
            <a:pPr lvl="1">
              <a:buFont typeface="Arial" pitchFamily="34" charset="0"/>
              <a:buChar char="•"/>
            </a:pPr>
            <a:r>
              <a:rPr lang="nl-BE" sz="1400" dirty="0" err="1">
                <a:latin typeface="Calibri" pitchFamily="34" charset="0"/>
                <a:cs typeface="Calibri" pitchFamily="34" charset="0"/>
              </a:rPr>
              <a:t>Eco-toerisme</a:t>
            </a:r>
            <a:endParaRPr lang="nl-BE" sz="14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nl-BE" sz="800" dirty="0">
              <a:latin typeface="Calibri" pitchFamily="34" charset="0"/>
              <a:cs typeface="Calibri" pitchFamily="34" charset="0"/>
            </a:endParaRPr>
          </a:p>
          <a:p>
            <a:r>
              <a:rPr lang="nl-BE" sz="1800" b="1" dirty="0">
                <a:solidFill>
                  <a:srgbClr val="00B050"/>
                </a:solidFill>
              </a:rPr>
              <a:t>1.250.000 € </a:t>
            </a:r>
            <a:r>
              <a:rPr lang="nl-BE" sz="2000" dirty="0"/>
              <a:t>Versterking van de competitiviteit en innovatiekracht van de toeristische sector</a:t>
            </a:r>
            <a:r>
              <a:rPr lang="nl-BE" sz="2000" b="1" dirty="0">
                <a:latin typeface="+mj-lt"/>
                <a:ea typeface="+mj-ea"/>
                <a:cs typeface="+mj-cs"/>
              </a:rPr>
              <a:t>: </a:t>
            </a:r>
            <a:r>
              <a:rPr lang="nl-BE" sz="1400" dirty="0" smtClean="0">
                <a:latin typeface="Calibri" pitchFamily="34" charset="0"/>
                <a:cs typeface="Calibri" pitchFamily="34" charset="0"/>
              </a:rPr>
              <a:t>Verbeteren </a:t>
            </a:r>
            <a:r>
              <a:rPr lang="nl-BE" sz="1400" dirty="0">
                <a:latin typeface="Calibri" pitchFamily="34" charset="0"/>
                <a:cs typeface="Calibri" pitchFamily="34" charset="0"/>
              </a:rPr>
              <a:t>kwaliteit logies, financiële impulsen voor innovatie , R&amp;D-centrum </a:t>
            </a:r>
            <a:r>
              <a:rPr lang="nl-BE" sz="1400" dirty="0" err="1">
                <a:latin typeface="Calibri" pitchFamily="34" charset="0"/>
                <a:cs typeface="Calibri" pitchFamily="34" charset="0"/>
              </a:rPr>
              <a:t>Tourville</a:t>
            </a:r>
            <a:endParaRPr lang="nl-BE" sz="14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nl-BE" sz="800" dirty="0">
              <a:latin typeface="Calibri" pitchFamily="34" charset="0"/>
              <a:cs typeface="Calibri" pitchFamily="34" charset="0"/>
            </a:endParaRPr>
          </a:p>
          <a:p>
            <a:r>
              <a:rPr lang="nl-BE" sz="1800" b="1" dirty="0">
                <a:solidFill>
                  <a:srgbClr val="00B050"/>
                </a:solidFill>
              </a:rPr>
              <a:t>2.500.000 € </a:t>
            </a:r>
            <a:r>
              <a:rPr lang="nl-BE" sz="2000" dirty="0"/>
              <a:t>Versterking fietsroutenetwerk en het domein </a:t>
            </a:r>
            <a:r>
              <a:rPr lang="nl-BE" sz="2000" dirty="0" err="1"/>
              <a:t>Bokrijk</a:t>
            </a:r>
            <a:r>
              <a:rPr lang="nl-BE" sz="2000" dirty="0"/>
              <a:t>. </a:t>
            </a:r>
          </a:p>
          <a:p>
            <a:pPr lvl="0"/>
            <a:endParaRPr lang="nl-BE" sz="1200" dirty="0" smtClean="0"/>
          </a:p>
          <a:p>
            <a:pPr lvl="0"/>
            <a:endParaRPr lang="nl-BE" sz="7200" dirty="0" smtClean="0"/>
          </a:p>
          <a:p>
            <a:pPr lvl="0"/>
            <a:endParaRPr lang="nl-BE" sz="7200" dirty="0" smtClean="0"/>
          </a:p>
          <a:p>
            <a:pPr lvl="0"/>
            <a:endParaRPr lang="nl-BE" sz="7200" dirty="0"/>
          </a:p>
          <a:p>
            <a:endParaRPr lang="nl-BE" sz="1800" dirty="0" smtClean="0"/>
          </a:p>
        </p:txBody>
      </p:sp>
      <p:sp>
        <p:nvSpPr>
          <p:cNvPr id="6" name="Tijdelijke aanduiding voor dianummer 8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EF6B1D7-AC47-4319-AC7A-F57909D25D4B}" type="slidenum">
              <a:rPr lang="nl-BE" sz="1200" smtClean="0">
                <a:solidFill>
                  <a:prstClr val="black">
                    <a:tint val="75000"/>
                  </a:prstClr>
                </a:solidFill>
              </a:rPr>
              <a:pPr algn="r"/>
              <a:t>11</a:t>
            </a:fld>
            <a:endParaRPr lang="nl-BE" sz="12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1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nl-BE" sz="2400" b="1" dirty="0">
                <a:solidFill>
                  <a:schemeClr val="bg2"/>
                </a:solidFill>
              </a:rPr>
              <a:t>SALK Provincie: </a:t>
            </a:r>
            <a:r>
              <a:rPr lang="nl-BE" sz="2400" b="1" dirty="0" smtClean="0">
                <a:solidFill>
                  <a:schemeClr val="bg2"/>
                </a:solidFill>
              </a:rPr>
              <a:t>Fruitteelt, land- en tuinbouw</a:t>
            </a:r>
            <a:endParaRPr lang="nl-BE" sz="2400" b="1" dirty="0">
              <a:solidFill>
                <a:schemeClr val="bg2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251520" y="1052736"/>
            <a:ext cx="8640434" cy="50400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24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Versterking Fruitkolom :  </a:t>
            </a:r>
            <a:r>
              <a:rPr lang="nl-BE" sz="1600" dirty="0" err="1" smtClean="0"/>
              <a:t>meerbepaald</a:t>
            </a:r>
            <a:r>
              <a:rPr lang="nl-BE" sz="1600" dirty="0" smtClean="0"/>
              <a:t> </a:t>
            </a:r>
            <a:r>
              <a:rPr lang="nl-BE" sz="1600" dirty="0"/>
              <a:t>in innovatie, productie, verwerking en export. </a:t>
            </a:r>
            <a:endParaRPr lang="nl-BE" sz="1600" dirty="0" smtClean="0"/>
          </a:p>
          <a:p>
            <a:pPr lvl="1">
              <a:buFont typeface="Wingdings" pitchFamily="2" charset="2"/>
              <a:buChar char="Ø"/>
            </a:pPr>
            <a:r>
              <a:rPr lang="nl-BE" sz="1600" dirty="0" smtClean="0"/>
              <a:t>Bestrijding </a:t>
            </a:r>
            <a:r>
              <a:rPr lang="nl-BE" sz="1600" dirty="0"/>
              <a:t>van bacterievuur en het </a:t>
            </a:r>
            <a:r>
              <a:rPr lang="nl-BE" sz="1600" dirty="0" err="1"/>
              <a:t>little</a:t>
            </a:r>
            <a:r>
              <a:rPr lang="nl-BE" sz="1600" dirty="0"/>
              <a:t> </a:t>
            </a:r>
            <a:r>
              <a:rPr lang="nl-BE" sz="1600" dirty="0" err="1"/>
              <a:t>cherry</a:t>
            </a:r>
            <a:r>
              <a:rPr lang="nl-BE" sz="1600" dirty="0"/>
              <a:t> </a:t>
            </a:r>
            <a:r>
              <a:rPr lang="nl-BE" sz="1600" dirty="0" smtClean="0"/>
              <a:t>virus. </a:t>
            </a:r>
          </a:p>
          <a:p>
            <a:pPr lvl="1">
              <a:buFont typeface="Wingdings" pitchFamily="2" charset="2"/>
              <a:buChar char="Ø"/>
            </a:pPr>
            <a:r>
              <a:rPr lang="nl-BE" sz="1600" dirty="0" smtClean="0"/>
              <a:t>Robotisering en nevenstromen (cross-over naar food en </a:t>
            </a:r>
            <a:r>
              <a:rPr lang="nl-BE" sz="1600" dirty="0" err="1" smtClean="0"/>
              <a:t>farma</a:t>
            </a:r>
            <a:r>
              <a:rPr lang="nl-BE" sz="1600" dirty="0" smtClean="0"/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nl-BE" sz="1600" dirty="0" smtClean="0"/>
              <a:t>Wijnbouw </a:t>
            </a:r>
          </a:p>
          <a:p>
            <a:pPr marL="0" indent="0">
              <a:buNone/>
            </a:pPr>
            <a:r>
              <a:rPr lang="nl-BE" sz="2000" dirty="0" smtClean="0"/>
              <a:t>In totaal </a:t>
            </a:r>
            <a:r>
              <a:rPr lang="nl-BE" sz="2000" dirty="0"/>
              <a:t>reserveert de deputatie hiervoor </a:t>
            </a:r>
            <a:r>
              <a:rPr lang="nl-BE" sz="2000" b="1" u="sng" dirty="0" smtClean="0">
                <a:solidFill>
                  <a:srgbClr val="00B050"/>
                </a:solidFill>
              </a:rPr>
              <a:t>1.500.000 €</a:t>
            </a:r>
            <a:endParaRPr lang="nl-BE" sz="2000" dirty="0" smtClean="0"/>
          </a:p>
          <a:p>
            <a:pPr marL="57150" indent="0">
              <a:buNone/>
            </a:pPr>
            <a:endParaRPr lang="nl-BE" sz="1800" dirty="0">
              <a:latin typeface="Calibri" pitchFamily="34" charset="0"/>
              <a:cs typeface="Calibri" pitchFamily="34" charset="0"/>
            </a:endParaRPr>
          </a:p>
          <a:p>
            <a:pPr marL="57150" indent="0">
              <a:buNone/>
            </a:pPr>
            <a:r>
              <a:rPr lang="nl-BE" sz="24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Land- </a:t>
            </a:r>
            <a:r>
              <a:rPr lang="nl-BE" sz="2400" b="1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en </a:t>
            </a:r>
            <a:r>
              <a:rPr lang="nl-BE" sz="24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tuinbouw</a:t>
            </a:r>
            <a:endParaRPr lang="nl-BE" sz="1600" dirty="0"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nl-BE" sz="1600" dirty="0">
                <a:latin typeface="Calibri" pitchFamily="34" charset="0"/>
                <a:cs typeface="Calibri" pitchFamily="34" charset="0"/>
              </a:rPr>
              <a:t>Versterking </a:t>
            </a:r>
            <a:r>
              <a:rPr lang="nl-BE" sz="1600" dirty="0" err="1">
                <a:latin typeface="Calibri" pitchFamily="34" charset="0"/>
                <a:cs typeface="Calibri" pitchFamily="34" charset="0"/>
              </a:rPr>
              <a:t>tuinbouwpotenieel</a:t>
            </a:r>
            <a:r>
              <a:rPr lang="nl-BE" sz="1600" dirty="0">
                <a:latin typeface="Calibri" pitchFamily="34" charset="0"/>
                <a:cs typeface="Calibri" pitchFamily="34" charset="0"/>
              </a:rPr>
              <a:t>: Groenten Innovatie </a:t>
            </a:r>
            <a:r>
              <a:rPr lang="nl-BE" sz="1600" dirty="0" smtClean="0">
                <a:latin typeface="Calibri" pitchFamily="34" charset="0"/>
                <a:cs typeface="Calibri" pitchFamily="34" charset="0"/>
              </a:rPr>
              <a:t>Fonds  </a:t>
            </a:r>
            <a:r>
              <a:rPr lang="nl-BE" sz="1400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nl-NL" sz="1400" dirty="0" smtClean="0"/>
              <a:t>Het </a:t>
            </a:r>
            <a:r>
              <a:rPr lang="nl-NL" sz="1400" dirty="0"/>
              <a:t>GIF wordt aangewend voor projecten inzake nieuwe teelten met potentieel voor hoogwaardige valorisatie en de valorisatie van nevenstromen</a:t>
            </a:r>
            <a:r>
              <a:rPr lang="nl-NL" sz="14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nl-NL" sz="1600" dirty="0">
                <a:latin typeface="Calibri" pitchFamily="34" charset="0"/>
                <a:cs typeface="Calibri" pitchFamily="34" charset="0"/>
              </a:rPr>
              <a:t>Agropolis</a:t>
            </a:r>
            <a:endParaRPr lang="nl-BE" sz="1600" dirty="0"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nl-BE" sz="1600" dirty="0">
                <a:latin typeface="Calibri" pitchFamily="34" charset="0"/>
                <a:cs typeface="Calibri" pitchFamily="34" charset="0"/>
              </a:rPr>
              <a:t>Cluster Duurzame </a:t>
            </a:r>
            <a:r>
              <a:rPr lang="nl-BE" sz="1600" dirty="0" smtClean="0">
                <a:latin typeface="Calibri" pitchFamily="34" charset="0"/>
                <a:cs typeface="Calibri" pitchFamily="34" charset="0"/>
              </a:rPr>
              <a:t>Landbouw</a:t>
            </a:r>
          </a:p>
          <a:p>
            <a:pPr marL="0" indent="0">
              <a:buNone/>
            </a:pPr>
            <a:r>
              <a:rPr lang="nl-NL" sz="2000" dirty="0" smtClean="0"/>
              <a:t>Met </a:t>
            </a:r>
            <a:r>
              <a:rPr lang="nl-NL" sz="2000" dirty="0"/>
              <a:t>een totale financiële input van </a:t>
            </a:r>
            <a:r>
              <a:rPr lang="nl-NL" sz="2000" b="1" u="sng" dirty="0" smtClean="0">
                <a:solidFill>
                  <a:srgbClr val="00B050"/>
                </a:solidFill>
              </a:rPr>
              <a:t>1.625.000 € </a:t>
            </a:r>
            <a:endParaRPr lang="nl-BE" sz="2000" b="1" u="sng" dirty="0">
              <a:solidFill>
                <a:srgbClr val="00B050"/>
              </a:solidFill>
            </a:endParaRPr>
          </a:p>
          <a:p>
            <a:endParaRPr lang="nl-BE" sz="2400" dirty="0"/>
          </a:p>
        </p:txBody>
      </p:sp>
      <p:sp>
        <p:nvSpPr>
          <p:cNvPr id="6" name="Tijdelijke aanduiding voor dianummer 8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EF6B1D7-AC47-4319-AC7A-F57909D25D4B}" type="slidenum">
              <a:rPr lang="nl-BE" sz="1200" smtClean="0">
                <a:solidFill>
                  <a:prstClr val="black">
                    <a:tint val="75000"/>
                  </a:prstClr>
                </a:solidFill>
              </a:rPr>
              <a:pPr algn="r"/>
              <a:t>12</a:t>
            </a:fld>
            <a:endParaRPr lang="nl-BE" sz="12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11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nl-BE" sz="2400" b="1" dirty="0" smtClean="0">
                <a:solidFill>
                  <a:schemeClr val="bg2"/>
                </a:solidFill>
              </a:rPr>
              <a:t>SALK </a:t>
            </a:r>
            <a:r>
              <a:rPr lang="nl-BE" sz="2400" b="1" dirty="0">
                <a:solidFill>
                  <a:schemeClr val="bg2"/>
                </a:solidFill>
              </a:rPr>
              <a:t>Provincie: </a:t>
            </a:r>
            <a:r>
              <a:rPr lang="nl-BE" sz="2400" b="1" dirty="0" smtClean="0">
                <a:solidFill>
                  <a:schemeClr val="bg2"/>
                </a:solidFill>
              </a:rPr>
              <a:t>Creatieve economie</a:t>
            </a:r>
            <a:endParaRPr lang="nl-BE" sz="2400" b="1" dirty="0">
              <a:solidFill>
                <a:schemeClr val="bg2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251520" y="980727"/>
            <a:ext cx="8640434" cy="5740747"/>
          </a:xfrm>
        </p:spPr>
        <p:txBody>
          <a:bodyPr>
            <a:noAutofit/>
          </a:bodyPr>
          <a:lstStyle/>
          <a:p>
            <a:r>
              <a:rPr lang="nl-NL" sz="1600" dirty="0" smtClean="0"/>
              <a:t>De </a:t>
            </a:r>
            <a:r>
              <a:rPr lang="nl-NL" sz="1600" dirty="0"/>
              <a:t>deputatie voert een ondersteunend beleid om de creatieve economie verder tot ontwikkeling te brengen. </a:t>
            </a:r>
            <a:r>
              <a:rPr lang="nl-NL" sz="1600" dirty="0" smtClean="0"/>
              <a:t>Reeds genomen en door provincie Limburg ondersteunde initiatieven: </a:t>
            </a:r>
          </a:p>
          <a:p>
            <a:pPr lvl="1"/>
            <a:r>
              <a:rPr lang="nl-NL" sz="1200" dirty="0" smtClean="0"/>
              <a:t>Mad-</a:t>
            </a:r>
            <a:r>
              <a:rPr lang="nl-NL" sz="1200" dirty="0" err="1" smtClean="0"/>
              <a:t>Faculty</a:t>
            </a:r>
            <a:r>
              <a:rPr lang="nl-NL" sz="1200" dirty="0"/>
              <a:t>, </a:t>
            </a:r>
            <a:endParaRPr lang="nl-NL" sz="1200" dirty="0" smtClean="0"/>
          </a:p>
          <a:p>
            <a:pPr lvl="1"/>
            <a:r>
              <a:rPr lang="nl-NL" sz="1200" dirty="0" smtClean="0"/>
              <a:t>de </a:t>
            </a:r>
            <a:r>
              <a:rPr lang="nl-NL" sz="1200" dirty="0"/>
              <a:t>uitbouw van Z33 als experimenteel cultuurcentrum, </a:t>
            </a:r>
            <a:endParaRPr lang="nl-NL" sz="1200" dirty="0" smtClean="0"/>
          </a:p>
          <a:p>
            <a:pPr lvl="1"/>
            <a:r>
              <a:rPr lang="nl-NL" sz="1200" dirty="0" smtClean="0"/>
              <a:t>diverse </a:t>
            </a:r>
            <a:r>
              <a:rPr lang="nl-NL" sz="1200" dirty="0"/>
              <a:t>onderzoeksprojecten inzake design, </a:t>
            </a:r>
            <a:endParaRPr lang="nl-NL" sz="1200" dirty="0" smtClean="0"/>
          </a:p>
          <a:p>
            <a:pPr lvl="1"/>
            <a:r>
              <a:rPr lang="nl-NL" sz="1200" dirty="0" smtClean="0"/>
              <a:t>de </a:t>
            </a:r>
            <a:r>
              <a:rPr lang="nl-NL" sz="1200" dirty="0"/>
              <a:t>uitbouw van een </a:t>
            </a:r>
            <a:r>
              <a:rPr lang="nl-NL" sz="1200" dirty="0" err="1"/>
              <a:t>Fabrication</a:t>
            </a:r>
            <a:r>
              <a:rPr lang="nl-NL" sz="1200" dirty="0"/>
              <a:t> </a:t>
            </a:r>
            <a:r>
              <a:rPr lang="nl-NL" sz="1200" dirty="0" err="1"/>
              <a:t>Laboratory</a:t>
            </a:r>
            <a:r>
              <a:rPr lang="nl-NL" sz="1200" dirty="0"/>
              <a:t> (een zogenaamd </a:t>
            </a:r>
            <a:r>
              <a:rPr lang="nl-NL" sz="1200" dirty="0" err="1"/>
              <a:t>Fablab</a:t>
            </a:r>
            <a:r>
              <a:rPr lang="nl-NL" sz="1200" dirty="0"/>
              <a:t>) op de site van C-mine waar prototypes kunnen worden gemaakt, </a:t>
            </a:r>
            <a:endParaRPr lang="nl-NL" sz="1200" dirty="0" smtClean="0"/>
          </a:p>
          <a:p>
            <a:pPr lvl="1"/>
            <a:r>
              <a:rPr lang="nl-NL" sz="1200" dirty="0" smtClean="0"/>
              <a:t>de </a:t>
            </a:r>
            <a:r>
              <a:rPr lang="nl-NL" sz="1200" dirty="0"/>
              <a:t>oprichting van de platformwerking IDE – </a:t>
            </a:r>
            <a:r>
              <a:rPr lang="nl-NL" sz="1200" dirty="0" err="1"/>
              <a:t>Innovation</a:t>
            </a:r>
            <a:r>
              <a:rPr lang="nl-NL" sz="1200" dirty="0"/>
              <a:t> </a:t>
            </a:r>
            <a:r>
              <a:rPr lang="nl-NL" sz="1200" dirty="0" err="1"/>
              <a:t>and</a:t>
            </a:r>
            <a:r>
              <a:rPr lang="nl-NL" sz="1200" dirty="0"/>
              <a:t> Design Euregio van waaruit, bedrijven in de maakindustrie, de zorg en de mode worden ondersteund op het vlak van designinnovatie. </a:t>
            </a:r>
            <a:endParaRPr lang="nl-NL" sz="1200" dirty="0" smtClean="0"/>
          </a:p>
          <a:p>
            <a:pPr lvl="1"/>
            <a:r>
              <a:rPr lang="nl-NL" sz="1200" dirty="0" smtClean="0"/>
              <a:t>Hiervoor </a:t>
            </a:r>
            <a:r>
              <a:rPr lang="nl-NL" sz="1200" dirty="0"/>
              <a:t>werkt de provincie nauw samen met de partners: de steden Genk en Hasselt, </a:t>
            </a:r>
            <a:r>
              <a:rPr lang="nl-NL" sz="1200" dirty="0" err="1"/>
              <a:t>UHasselt</a:t>
            </a:r>
            <a:r>
              <a:rPr lang="nl-NL" sz="1200" dirty="0"/>
              <a:t>, PXL en de </a:t>
            </a:r>
            <a:r>
              <a:rPr lang="nl-NL" sz="1200" dirty="0" err="1"/>
              <a:t>KHlim</a:t>
            </a:r>
            <a:r>
              <a:rPr lang="nl-NL" sz="1200" dirty="0"/>
              <a:t>.</a:t>
            </a:r>
            <a:endParaRPr lang="nl-BE" sz="1200" dirty="0"/>
          </a:p>
          <a:p>
            <a:endParaRPr lang="nl-NL" sz="1400" dirty="0" smtClean="0"/>
          </a:p>
          <a:p>
            <a:r>
              <a:rPr lang="nl-NL" sz="1600" dirty="0" smtClean="0"/>
              <a:t>Op </a:t>
            </a:r>
            <a:r>
              <a:rPr lang="nl-NL" sz="1600" dirty="0"/>
              <a:t>het kruispunt tussen economie en cultuur wordt verder ingezet op de  verdere ontwikkeling van de Limburgse creatieve economie. </a:t>
            </a:r>
            <a:endParaRPr lang="nl-NL" sz="1600" dirty="0" smtClean="0"/>
          </a:p>
          <a:p>
            <a:pPr lvl="1"/>
            <a:r>
              <a:rPr lang="nl-NL" sz="1200" dirty="0" smtClean="0"/>
              <a:t>Voor </a:t>
            </a:r>
            <a:r>
              <a:rPr lang="nl-NL" sz="1200" dirty="0"/>
              <a:t>de verdere operationele uitbouw van het Limburgs platform IDE wordt in het ontwerp provinciaal budget meer dan 2 miljoen euro voor deze legislatuur </a:t>
            </a:r>
            <a:r>
              <a:rPr lang="nl-NL" sz="1200" dirty="0" smtClean="0"/>
              <a:t>voorzien</a:t>
            </a:r>
            <a:r>
              <a:rPr lang="nl-NL" sz="1200" dirty="0"/>
              <a:t> </a:t>
            </a:r>
            <a:r>
              <a:rPr lang="nl-NL" sz="1200" dirty="0" smtClean="0"/>
              <a:t>in </a:t>
            </a:r>
            <a:r>
              <a:rPr lang="nl-NL" sz="1200" dirty="0" err="1" smtClean="0"/>
              <a:t>co-financiering</a:t>
            </a:r>
            <a:r>
              <a:rPr lang="nl-NL" sz="1200" dirty="0" smtClean="0"/>
              <a:t> op reguliere Vlaamse middelen. </a:t>
            </a:r>
          </a:p>
          <a:p>
            <a:pPr lvl="1"/>
            <a:r>
              <a:rPr lang="nl-NL" sz="1200" dirty="0" smtClean="0"/>
              <a:t>Verder </a:t>
            </a:r>
            <a:r>
              <a:rPr lang="nl-NL" sz="1200" dirty="0"/>
              <a:t>wordt ook </a:t>
            </a:r>
            <a:r>
              <a:rPr lang="nl-NL" sz="1600" b="1" u="sng" dirty="0" smtClean="0">
                <a:solidFill>
                  <a:srgbClr val="00B050"/>
                </a:solidFill>
              </a:rPr>
              <a:t>600.000 € </a:t>
            </a:r>
            <a:r>
              <a:rPr lang="nl-NL" sz="1200" dirty="0" smtClean="0"/>
              <a:t>vrijgemaakt </a:t>
            </a:r>
            <a:r>
              <a:rPr lang="nl-NL" sz="1200" dirty="0"/>
              <a:t>voor de organisatie van enkele grote exposureprojecten die Limburg op het vlak van creatieve economie op de Vlaamse en Euregionaal kaart dient te zetten.</a:t>
            </a:r>
            <a:endParaRPr lang="nl-BE" sz="1200" dirty="0"/>
          </a:p>
          <a:p>
            <a:endParaRPr lang="nl-BE" sz="1400" dirty="0"/>
          </a:p>
          <a:p>
            <a:pPr lvl="0"/>
            <a:endParaRPr lang="nl-BE" sz="900" dirty="0" smtClean="0"/>
          </a:p>
          <a:p>
            <a:pPr marL="0" indent="0">
              <a:buNone/>
            </a:pPr>
            <a:endParaRPr lang="nl-BE" sz="1100" dirty="0" smtClean="0"/>
          </a:p>
          <a:p>
            <a:pPr marL="0" indent="0">
              <a:buNone/>
            </a:pPr>
            <a:r>
              <a:rPr lang="nl-BE" sz="1600" dirty="0" smtClean="0"/>
              <a:t> </a:t>
            </a:r>
          </a:p>
        </p:txBody>
      </p:sp>
      <p:sp>
        <p:nvSpPr>
          <p:cNvPr id="6" name="Tijdelijke aanduiding voor dianummer 8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EF6B1D7-AC47-4319-AC7A-F57909D25D4B}" type="slidenum">
              <a:rPr lang="nl-BE" sz="1200" smtClean="0">
                <a:solidFill>
                  <a:prstClr val="black">
                    <a:tint val="75000"/>
                  </a:prstClr>
                </a:solidFill>
              </a:rPr>
              <a:pPr algn="r"/>
              <a:t>13</a:t>
            </a:fld>
            <a:endParaRPr lang="nl-BE" sz="12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90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nl-BE" sz="2400" b="1" dirty="0" smtClean="0">
                <a:solidFill>
                  <a:schemeClr val="bg2"/>
                </a:solidFill>
              </a:rPr>
              <a:t>SALK Provincie: Arbeidsmarkt</a:t>
            </a:r>
            <a:endParaRPr lang="nl-BE" sz="2400" b="1" dirty="0">
              <a:solidFill>
                <a:schemeClr val="bg2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251520" y="980728"/>
            <a:ext cx="8640434" cy="5877272"/>
          </a:xfrm>
        </p:spPr>
        <p:txBody>
          <a:bodyPr>
            <a:noAutofit/>
          </a:bodyPr>
          <a:lstStyle/>
          <a:p>
            <a:r>
              <a:rPr lang="nl-BE" sz="1800" dirty="0" smtClean="0"/>
              <a:t>Limburgse </a:t>
            </a:r>
            <a:r>
              <a:rPr lang="nl-BE" sz="1800" dirty="0"/>
              <a:t>arbeidsmarkt </a:t>
            </a:r>
            <a:r>
              <a:rPr lang="nl-BE" sz="1800" dirty="0" smtClean="0"/>
              <a:t>- bijzonder </a:t>
            </a:r>
            <a:r>
              <a:rPr lang="nl-BE" sz="1800" dirty="0"/>
              <a:t>negatieve evolutie.  </a:t>
            </a:r>
            <a:endParaRPr lang="nl-BE" sz="1800" dirty="0" smtClean="0"/>
          </a:p>
          <a:p>
            <a:r>
              <a:rPr lang="nl-BE" sz="1800" dirty="0" smtClean="0"/>
              <a:t>Significante stijging werkloosheid </a:t>
            </a:r>
            <a:r>
              <a:rPr lang="nl-BE" sz="1800" dirty="0"/>
              <a:t>en de Limburgse jeugdwerkloosheid in het </a:t>
            </a:r>
            <a:r>
              <a:rPr lang="nl-BE" sz="1800" dirty="0" smtClean="0"/>
              <a:t>bijzonder</a:t>
            </a:r>
            <a:r>
              <a:rPr lang="nl-BE" sz="1800" dirty="0"/>
              <a:t>.</a:t>
            </a:r>
            <a:endParaRPr lang="nl-BE" sz="1800" dirty="0" smtClean="0"/>
          </a:p>
          <a:p>
            <a:endParaRPr lang="nl-BE" sz="1800" dirty="0" smtClean="0"/>
          </a:p>
          <a:p>
            <a:r>
              <a:rPr lang="nl-BE" sz="1800" u="sng" dirty="0" smtClean="0"/>
              <a:t>Samenwerkingsovereenkomst met VDAB</a:t>
            </a:r>
            <a:r>
              <a:rPr lang="nl-BE" sz="1800" dirty="0" smtClean="0"/>
              <a:t>: Samen </a:t>
            </a:r>
            <a:r>
              <a:rPr lang="nl-BE" sz="1800" dirty="0"/>
              <a:t>met de lokale besturen zal de provincie, samen met de VDAB, sterk inzetten op een actief, maatgericht provinciaal en gemeentelijk arbeidsmarktbeleid. </a:t>
            </a:r>
            <a:br>
              <a:rPr lang="nl-BE" sz="1800" dirty="0"/>
            </a:br>
            <a:r>
              <a:rPr lang="nl-NL" sz="1800" dirty="0" smtClean="0"/>
              <a:t>Deze </a:t>
            </a:r>
            <a:r>
              <a:rPr lang="nl-NL" sz="1800" dirty="0"/>
              <a:t>samenwerkingsovereenkomst wordt door de deputatie ingevuld </a:t>
            </a:r>
            <a:r>
              <a:rPr lang="nl-NL" sz="1800" dirty="0" smtClean="0"/>
              <a:t>enerzijds:</a:t>
            </a:r>
          </a:p>
          <a:p>
            <a:pPr lvl="1"/>
            <a:r>
              <a:rPr lang="nl-NL" sz="1400" dirty="0" smtClean="0"/>
              <a:t>met </a:t>
            </a:r>
            <a:r>
              <a:rPr lang="nl-NL" sz="1400" dirty="0"/>
              <a:t>een flankerend provinciaal arbeidsmarktbeleid </a:t>
            </a:r>
            <a:r>
              <a:rPr lang="nl-NL" sz="1400" dirty="0" smtClean="0"/>
              <a:t> </a:t>
            </a:r>
          </a:p>
          <a:p>
            <a:pPr lvl="1"/>
            <a:r>
              <a:rPr lang="nl-NL" sz="1400" dirty="0" smtClean="0"/>
              <a:t>door </a:t>
            </a:r>
            <a:r>
              <a:rPr lang="nl-NL" sz="1400" dirty="0"/>
              <a:t>projectwerking via de beschikbare </a:t>
            </a:r>
            <a:r>
              <a:rPr lang="nl-NL" sz="1400" dirty="0" err="1"/>
              <a:t>budgetten</a:t>
            </a:r>
            <a:r>
              <a:rPr lang="nl-NL" sz="1400" dirty="0"/>
              <a:t> van het huidige en nieuwe ESF-programma </a:t>
            </a:r>
            <a:r>
              <a:rPr lang="nl-NL" sz="1400" dirty="0" smtClean="0"/>
              <a:t>via </a:t>
            </a:r>
            <a:r>
              <a:rPr lang="nl-NL" sz="1400" dirty="0"/>
              <a:t>de ESF-enveloppe ten bedrage van  16,5 miljoen euro, voorzien in het extra toegewezen Europees budget van 66,5 miljoen euro.</a:t>
            </a:r>
            <a:endParaRPr lang="nl-BE" sz="1400" dirty="0"/>
          </a:p>
          <a:p>
            <a:r>
              <a:rPr lang="nl-NL" sz="2000" dirty="0"/>
              <a:t>Op de provinciale meerjarenbegroting wordt voor het flankerend provinciaal arbeidsmarktbeleid voor deze legislatuur </a:t>
            </a:r>
            <a:r>
              <a:rPr lang="nl-NL" sz="2000" u="sng" dirty="0"/>
              <a:t>3 miljoen euro </a:t>
            </a:r>
            <a:r>
              <a:rPr lang="nl-NL" sz="2000" dirty="0"/>
              <a:t>ingeschreven: </a:t>
            </a:r>
            <a:endParaRPr lang="nl-BE" sz="2000" dirty="0"/>
          </a:p>
          <a:p>
            <a:pPr lvl="1"/>
            <a:r>
              <a:rPr lang="nl-NL" sz="1400" dirty="0"/>
              <a:t>1,5 miljoen euro voor de subsidiëring van vacaturegerichte kortlopende opleidingen</a:t>
            </a:r>
            <a:endParaRPr lang="nl-BE" sz="1400" dirty="0"/>
          </a:p>
          <a:p>
            <a:pPr lvl="1"/>
            <a:r>
              <a:rPr lang="nl-NL" sz="1400" dirty="0"/>
              <a:t>600 000 euro voor sociale economie</a:t>
            </a:r>
            <a:endParaRPr lang="nl-BE" sz="1400" dirty="0"/>
          </a:p>
          <a:p>
            <a:pPr lvl="1"/>
            <a:r>
              <a:rPr lang="nl-NL" sz="1400" dirty="0"/>
              <a:t>900 000 euro  voor de uitvoering van de samenwerkingsovereenkomst provincie Limburg/sociale economie en voor een actief, maatgericht provinciaal en gemeentelijk arbeidsmarktbeleid</a:t>
            </a:r>
            <a:endParaRPr lang="nl-BE" sz="1400" dirty="0"/>
          </a:p>
          <a:p>
            <a:endParaRPr lang="nl-BE" sz="2000" dirty="0"/>
          </a:p>
          <a:p>
            <a:pPr marL="914400" lvl="2" indent="0">
              <a:buNone/>
            </a:pPr>
            <a:endParaRPr lang="nl-BE" sz="1000" b="1" u="sng" dirty="0"/>
          </a:p>
          <a:p>
            <a:pPr lvl="2"/>
            <a:endParaRPr lang="nl-BE" sz="1400" dirty="0" smtClean="0"/>
          </a:p>
          <a:p>
            <a:pPr marL="457200" indent="-457200">
              <a:buFont typeface="+mj-lt"/>
              <a:buAutoNum type="arabicPeriod"/>
            </a:pPr>
            <a:endParaRPr lang="nl-BE" sz="2200" dirty="0"/>
          </a:p>
          <a:p>
            <a:endParaRPr lang="nl-BE" sz="1800" dirty="0"/>
          </a:p>
          <a:p>
            <a:pPr marL="0" indent="0">
              <a:buNone/>
            </a:pPr>
            <a:endParaRPr lang="nl-BE" sz="1400" dirty="0" smtClean="0"/>
          </a:p>
          <a:p>
            <a:endParaRPr lang="nl-BE" sz="1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nl-BE" sz="1400" b="1" dirty="0">
              <a:solidFill>
                <a:srgbClr val="00B050"/>
              </a:solidFill>
            </a:endParaRPr>
          </a:p>
        </p:txBody>
      </p:sp>
      <p:sp>
        <p:nvSpPr>
          <p:cNvPr id="6" name="Tijdelijke aanduiding voor dianummer 8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EF6B1D7-AC47-4319-AC7A-F57909D25D4B}" type="slidenum">
              <a:rPr lang="nl-BE" sz="1200" smtClean="0">
                <a:solidFill>
                  <a:prstClr val="black">
                    <a:tint val="75000"/>
                  </a:prstClr>
                </a:solidFill>
              </a:rPr>
              <a:pPr algn="r"/>
              <a:t>14</a:t>
            </a:fld>
            <a:endParaRPr lang="nl-BE" sz="12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0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nl-BE" sz="2400" b="1" dirty="0" smtClean="0">
                <a:solidFill>
                  <a:schemeClr val="bg2"/>
                </a:solidFill>
              </a:rPr>
              <a:t>SALK Provincie: Arbeidsmarkt</a:t>
            </a:r>
            <a:endParaRPr lang="nl-BE" sz="2400" b="1" dirty="0">
              <a:solidFill>
                <a:schemeClr val="bg2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251520" y="980728"/>
            <a:ext cx="8640434" cy="58772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000" dirty="0"/>
              <a:t>In het provinciaal arbeidsmarktbeleid worden drie elkaar versterkende klemtonen gelegd:</a:t>
            </a:r>
            <a:endParaRPr lang="nl-BE" sz="2000" dirty="0"/>
          </a:p>
          <a:p>
            <a:pPr lvl="0"/>
            <a:r>
              <a:rPr lang="nl-NL" sz="2000" dirty="0"/>
              <a:t>Gebiedsgerichte </a:t>
            </a:r>
            <a:r>
              <a:rPr lang="nl-NL" sz="2000" dirty="0" smtClean="0"/>
              <a:t>focus</a:t>
            </a:r>
          </a:p>
          <a:p>
            <a:pPr marL="457200" lvl="1" indent="0">
              <a:buNone/>
            </a:pPr>
            <a:r>
              <a:rPr lang="nl-NL" sz="1600" dirty="0"/>
              <a:t>De negatieve evolutie van de Limburgse arbeidsmarkt en de te verwachten uitstroom </a:t>
            </a:r>
            <a:r>
              <a:rPr lang="nl-NL" sz="1600" dirty="0" err="1"/>
              <a:t>nav</a:t>
            </a:r>
            <a:r>
              <a:rPr lang="nl-NL" sz="1600" dirty="0"/>
              <a:t> de sluiting van Ford en de toeleveranciers manifesteren zich zeer sterk in sommige </a:t>
            </a:r>
            <a:r>
              <a:rPr lang="nl-NL" sz="1600" b="1" u="sng" dirty="0"/>
              <a:t>Limburgse gemeenten en regio’s.</a:t>
            </a:r>
            <a:r>
              <a:rPr lang="nl-NL" sz="1600" dirty="0"/>
              <a:t> Het historisch zeer kwetsbaar arbeidsmarktprofiel van de vroegere mijngemeenten  komt opnieuw aan de oppervlakte. Doch ook de andere Limburgse regio’s worden geconfronteerd met een groeiende werkloosheid</a:t>
            </a:r>
            <a:r>
              <a:rPr lang="nl-NL" sz="1600" dirty="0" smtClean="0"/>
              <a:t>. </a:t>
            </a:r>
          </a:p>
          <a:p>
            <a:pPr marL="457200" lvl="1" indent="0">
              <a:buNone/>
            </a:pPr>
            <a:r>
              <a:rPr lang="nl-NL" sz="1600" dirty="0"/>
              <a:t>	</a:t>
            </a:r>
            <a:r>
              <a:rPr lang="nl-NL" sz="1600" dirty="0" smtClean="0"/>
              <a:t>Gedifferentieerd beleid op maat per regio is dus wenselijk. </a:t>
            </a:r>
            <a:endParaRPr lang="nl-BE" sz="1600" dirty="0"/>
          </a:p>
          <a:p>
            <a:pPr lvl="0"/>
            <a:r>
              <a:rPr lang="nl-NL" sz="2000" dirty="0" smtClean="0"/>
              <a:t>Sectorgerichte focus</a:t>
            </a:r>
          </a:p>
          <a:p>
            <a:pPr marL="457200" lvl="1" indent="0">
              <a:buNone/>
            </a:pPr>
            <a:r>
              <a:rPr lang="nl-NL" sz="1600" b="1" u="sng" dirty="0"/>
              <a:t>Sectorgericht</a:t>
            </a:r>
            <a:r>
              <a:rPr lang="nl-NL" sz="1600" dirty="0"/>
              <a:t> </a:t>
            </a:r>
            <a:r>
              <a:rPr lang="nl-NL" sz="1600" dirty="0" err="1"/>
              <a:t>prioritiseert</a:t>
            </a:r>
            <a:r>
              <a:rPr lang="nl-NL" sz="1600" dirty="0"/>
              <a:t> de deputatie diverse sectoren, m.n. industrie, logistiek, zorgeconomie, bouw, industrie, voeding, vrijetijdseconomie, toerisme,… </a:t>
            </a:r>
            <a:endParaRPr lang="nl-BE" sz="1600" dirty="0"/>
          </a:p>
          <a:p>
            <a:pPr lvl="0"/>
            <a:r>
              <a:rPr lang="nl-NL" sz="2000" dirty="0" smtClean="0"/>
              <a:t>Een </a:t>
            </a:r>
            <a:r>
              <a:rPr lang="nl-NL" sz="2000" dirty="0"/>
              <a:t>focus op bepaalde doelgroepen</a:t>
            </a:r>
            <a:r>
              <a:rPr lang="nl-NL" sz="2000" dirty="0" smtClean="0"/>
              <a:t>.</a:t>
            </a:r>
          </a:p>
          <a:p>
            <a:pPr marL="457200" lvl="1" indent="0">
              <a:buNone/>
            </a:pPr>
            <a:r>
              <a:rPr lang="nl-NL" sz="1600" dirty="0" smtClean="0"/>
              <a:t>Vaststelling dat de </a:t>
            </a:r>
            <a:r>
              <a:rPr lang="nl-NL" sz="1600" dirty="0"/>
              <a:t>stijging van de Limburgse werkloosheid  zich voltrekt in twee doelgroepen: </a:t>
            </a:r>
            <a:endParaRPr lang="nl-NL" sz="1600" dirty="0" smtClean="0"/>
          </a:p>
          <a:p>
            <a:pPr marL="457200" lvl="1" indent="0">
              <a:buNone/>
            </a:pPr>
            <a:r>
              <a:rPr lang="nl-NL" sz="1600" dirty="0" smtClean="0"/>
              <a:t>de </a:t>
            </a:r>
            <a:r>
              <a:rPr lang="nl-NL" sz="1600" dirty="0"/>
              <a:t>jongeren </a:t>
            </a:r>
            <a:r>
              <a:rPr lang="nl-NL" sz="1600" dirty="0" smtClean="0"/>
              <a:t>met bijzondere aandacht voor kwetsbare jongeren, de 50-plussers en de kansengroepen (sociale economie)</a:t>
            </a:r>
            <a:endParaRPr lang="nl-BE" sz="1600" dirty="0"/>
          </a:p>
          <a:p>
            <a:endParaRPr lang="nl-BE" sz="2000" dirty="0"/>
          </a:p>
          <a:p>
            <a:pPr marL="914400" lvl="2" indent="0">
              <a:buNone/>
            </a:pPr>
            <a:endParaRPr lang="nl-BE" sz="1000" b="1" u="sng" dirty="0"/>
          </a:p>
          <a:p>
            <a:pPr lvl="2"/>
            <a:endParaRPr lang="nl-BE" sz="1400" dirty="0" smtClean="0"/>
          </a:p>
          <a:p>
            <a:pPr marL="457200" indent="-457200">
              <a:buFont typeface="+mj-lt"/>
              <a:buAutoNum type="arabicPeriod"/>
            </a:pPr>
            <a:endParaRPr lang="nl-BE" sz="2200" dirty="0"/>
          </a:p>
          <a:p>
            <a:endParaRPr lang="nl-BE" sz="1800" dirty="0"/>
          </a:p>
          <a:p>
            <a:pPr marL="0" indent="0">
              <a:buNone/>
            </a:pPr>
            <a:endParaRPr lang="nl-BE" sz="1400" dirty="0" smtClean="0"/>
          </a:p>
          <a:p>
            <a:endParaRPr lang="nl-BE" sz="1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nl-BE" sz="1400" b="1" dirty="0">
              <a:solidFill>
                <a:srgbClr val="00B050"/>
              </a:solidFill>
            </a:endParaRPr>
          </a:p>
        </p:txBody>
      </p:sp>
      <p:sp>
        <p:nvSpPr>
          <p:cNvPr id="6" name="Tijdelijke aanduiding voor dianummer 8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EF6B1D7-AC47-4319-AC7A-F57909D25D4B}" type="slidenum">
              <a:rPr lang="nl-BE" sz="1200" smtClean="0">
                <a:solidFill>
                  <a:prstClr val="black">
                    <a:tint val="75000"/>
                  </a:prstClr>
                </a:solidFill>
              </a:rPr>
              <a:pPr algn="r"/>
              <a:t>15</a:t>
            </a:fld>
            <a:endParaRPr lang="nl-BE" sz="12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76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nl-BE" sz="2400" b="1" dirty="0" smtClean="0">
                <a:solidFill>
                  <a:schemeClr val="bg2"/>
                </a:solidFill>
              </a:rPr>
              <a:t>SALK Provincie: Arbeidsmarkt - jeugdwerkloosheid</a:t>
            </a:r>
            <a:endParaRPr lang="nl-BE" sz="2400" b="1" dirty="0">
              <a:solidFill>
                <a:schemeClr val="bg2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251520" y="980728"/>
            <a:ext cx="8640434" cy="58772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1400" dirty="0" smtClean="0"/>
              <a:t>Via </a:t>
            </a:r>
            <a:r>
              <a:rPr lang="nl-BE" sz="1400" dirty="0"/>
              <a:t>regulier budget (ESF planperiode 2007-2013</a:t>
            </a:r>
            <a:r>
              <a:rPr lang="nl-BE" sz="1400" dirty="0" smtClean="0"/>
              <a:t>) : </a:t>
            </a:r>
            <a:r>
              <a:rPr lang="nl-NL" sz="1400" dirty="0"/>
              <a:t>In het kader van de recente ESF-oproep betreffende de </a:t>
            </a:r>
            <a:r>
              <a:rPr lang="nl-NL" sz="2000" b="1" dirty="0" err="1">
                <a:solidFill>
                  <a:schemeClr val="bg2"/>
                </a:solidFill>
                <a:latin typeface="+mj-lt"/>
                <a:ea typeface="+mj-ea"/>
                <a:cs typeface="+mj-cs"/>
              </a:rPr>
              <a:t>Werkinlevingstrajecten</a:t>
            </a:r>
            <a:r>
              <a:rPr lang="nl-NL" sz="2000" b="1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(WIJ!) </a:t>
            </a:r>
            <a:r>
              <a:rPr lang="nl-NL" sz="1400" dirty="0"/>
              <a:t>heeft de deputatie gevraagd aan het ESF-Agentschap, om gelet op de groeiende jeugdwerkloosheid, een bijkomend contingent van 500 WIJ!-trajecten te onderzoeken</a:t>
            </a:r>
            <a:r>
              <a:rPr lang="nl-NL" sz="1400" dirty="0" smtClean="0"/>
              <a:t>.</a:t>
            </a:r>
          </a:p>
          <a:p>
            <a:pPr marL="0" indent="0">
              <a:buNone/>
            </a:pPr>
            <a:r>
              <a:rPr lang="nl-BE" sz="20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Voortrajecten Kwetsbare Groepen: </a:t>
            </a:r>
          </a:p>
          <a:p>
            <a:pPr marL="0" indent="0">
              <a:buNone/>
            </a:pPr>
            <a:r>
              <a:rPr lang="nl-BE" sz="1400" dirty="0"/>
              <a:t>Die niet </a:t>
            </a:r>
            <a:r>
              <a:rPr lang="nl-BE" sz="1400" dirty="0" smtClean="0"/>
              <a:t>of onvoldoende bereikt worden door reguliere begeleidingsinstanties.</a:t>
            </a:r>
          </a:p>
          <a:p>
            <a:pPr marL="0" indent="0">
              <a:buNone/>
            </a:pPr>
            <a:r>
              <a:rPr lang="nl-BE" sz="1400" dirty="0" smtClean="0"/>
              <a:t>ESF-middelen: 360.000€</a:t>
            </a:r>
          </a:p>
          <a:p>
            <a:pPr marL="0" indent="0">
              <a:buNone/>
            </a:pPr>
            <a:r>
              <a:rPr lang="nl-BE" sz="1400" dirty="0" smtClean="0"/>
              <a:t>3 gemeenten m.n. Genk, </a:t>
            </a:r>
            <a:r>
              <a:rPr lang="nl-BE" sz="1400" dirty="0" err="1" smtClean="0"/>
              <a:t>Maasmechelen</a:t>
            </a:r>
            <a:r>
              <a:rPr lang="nl-BE" sz="1400" dirty="0" smtClean="0"/>
              <a:t> en Hasselt en cluster van gemeenten , </a:t>
            </a:r>
            <a:r>
              <a:rPr lang="nl-BE" sz="1400" dirty="0" err="1" smtClean="0"/>
              <a:t>mn</a:t>
            </a:r>
            <a:r>
              <a:rPr lang="nl-BE" sz="1400" dirty="0" smtClean="0"/>
              <a:t>. Heusden-Zolder, Beringen en Houthalen-</a:t>
            </a:r>
            <a:r>
              <a:rPr lang="nl-BE" sz="1400" dirty="0" err="1" smtClean="0"/>
              <a:t>Helchteren</a:t>
            </a:r>
            <a:r>
              <a:rPr lang="nl-BE" sz="1400" dirty="0" smtClean="0"/>
              <a:t> worden uitgenodigd voor een partnerschap. </a:t>
            </a:r>
            <a:endParaRPr lang="nl-BE" sz="1400" dirty="0"/>
          </a:p>
          <a:p>
            <a:pPr marL="0" indent="0">
              <a:buNone/>
            </a:pPr>
            <a:r>
              <a:rPr lang="nl-BE" sz="20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Maatschappelijk </a:t>
            </a:r>
            <a:r>
              <a:rPr lang="nl-BE" sz="2000" b="1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kwetsbare jongeren</a:t>
            </a:r>
            <a:r>
              <a:rPr lang="nl-BE" sz="2000" b="1">
                <a:solidFill>
                  <a:schemeClr val="bg2"/>
                </a:solidFill>
                <a:latin typeface="+mj-lt"/>
                <a:ea typeface="+mj-ea"/>
                <a:cs typeface="+mj-cs"/>
              </a:rPr>
              <a:t>: </a:t>
            </a:r>
            <a:r>
              <a:rPr lang="nl-BE" sz="1600" b="1">
                <a:solidFill>
                  <a:srgbClr val="00B050"/>
                </a:solidFill>
              </a:rPr>
              <a:t>Inzet: 2.000.000 €</a:t>
            </a:r>
          </a:p>
          <a:p>
            <a:r>
              <a:rPr lang="nl-BE" sz="1600" smtClean="0"/>
              <a:t>Focus</a:t>
            </a:r>
            <a:r>
              <a:rPr lang="nl-BE" sz="1600" dirty="0"/>
              <a:t>: </a:t>
            </a:r>
            <a:r>
              <a:rPr lang="nl-BE" sz="1200" dirty="0"/>
              <a:t>jongeren die </a:t>
            </a:r>
            <a:r>
              <a:rPr lang="nl-BE" sz="1200" dirty="0" err="1"/>
              <a:t>owv</a:t>
            </a:r>
            <a:r>
              <a:rPr lang="nl-BE" sz="1200" dirty="0"/>
              <a:t> hun afkomst, thuissituatie, statuut,… een groter risico lopen op achterstelling of uitsluiting</a:t>
            </a:r>
          </a:p>
          <a:p>
            <a:r>
              <a:rPr lang="nl-BE" sz="1600" dirty="0" smtClean="0"/>
              <a:t>Doel </a:t>
            </a:r>
            <a:r>
              <a:rPr lang="nl-BE" sz="1600" dirty="0"/>
              <a:t>van project </a:t>
            </a:r>
            <a:r>
              <a:rPr lang="nl-BE" sz="1200" dirty="0"/>
              <a:t>= evolueren </a:t>
            </a:r>
            <a:r>
              <a:rPr lang="nl-BE" sz="1600" dirty="0"/>
              <a:t>van “sociaal overleven” (overlevingsmodus) naar “sociale mobiliteit”.  </a:t>
            </a:r>
          </a:p>
          <a:p>
            <a:r>
              <a:rPr lang="nl-BE" sz="1600" dirty="0"/>
              <a:t>Vanuit jeugdwerking: </a:t>
            </a:r>
          </a:p>
          <a:p>
            <a:pPr lvl="1"/>
            <a:r>
              <a:rPr lang="nl-BE" sz="1200" dirty="0"/>
              <a:t>begeleiding op maat, </a:t>
            </a:r>
          </a:p>
          <a:p>
            <a:pPr lvl="1"/>
            <a:r>
              <a:rPr lang="nl-BE" sz="1200" dirty="0"/>
              <a:t>geven van </a:t>
            </a:r>
            <a:r>
              <a:rPr lang="nl-BE" sz="1200" dirty="0" smtClean="0"/>
              <a:t>perspectief</a:t>
            </a:r>
          </a:p>
          <a:p>
            <a:r>
              <a:rPr lang="nl-BE" sz="1600" dirty="0" smtClean="0"/>
              <a:t>Vanuit onderwijsoogpunt: </a:t>
            </a:r>
            <a:r>
              <a:rPr lang="nl-BE" sz="20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</a:t>
            </a:r>
            <a:endParaRPr lang="nl-BE" sz="1600" dirty="0" smtClean="0"/>
          </a:p>
          <a:p>
            <a:pPr lvl="1"/>
            <a:r>
              <a:rPr lang="nl-BE" sz="1200" dirty="0" smtClean="0"/>
              <a:t>ongekwalificeerde uitstroom verminderen</a:t>
            </a:r>
          </a:p>
          <a:p>
            <a:pPr lvl="1"/>
            <a:r>
              <a:rPr lang="nl-BE" sz="1200" dirty="0" smtClean="0"/>
              <a:t>Jeugdwerkloosheid </a:t>
            </a:r>
            <a:r>
              <a:rPr lang="nl-BE" sz="1200" dirty="0"/>
              <a:t>aldus terugdringen</a:t>
            </a:r>
          </a:p>
          <a:p>
            <a:pPr lvl="1"/>
            <a:r>
              <a:rPr lang="nl-BE" sz="1200" dirty="0"/>
              <a:t>Jongeren motiveren de draad op te pakken en hun onderwijsloopbaan te finaliseren</a:t>
            </a:r>
          </a:p>
          <a:p>
            <a:pPr lvl="1"/>
            <a:r>
              <a:rPr lang="nl-BE" sz="1200" dirty="0"/>
              <a:t>Jonge leerkrachten leren omgaan met specifieke doelgroepen</a:t>
            </a:r>
          </a:p>
          <a:p>
            <a:endParaRPr lang="nl-BE" sz="1800" dirty="0"/>
          </a:p>
          <a:p>
            <a:pPr marL="0" indent="0">
              <a:buNone/>
            </a:pPr>
            <a:endParaRPr lang="nl-BE" sz="1400" dirty="0" smtClean="0"/>
          </a:p>
          <a:p>
            <a:endParaRPr lang="nl-BE" sz="1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nl-BE" sz="1400" b="1" dirty="0">
              <a:solidFill>
                <a:srgbClr val="00B050"/>
              </a:solidFill>
            </a:endParaRPr>
          </a:p>
        </p:txBody>
      </p:sp>
      <p:sp>
        <p:nvSpPr>
          <p:cNvPr id="6" name="Tijdelijke aanduiding voor dianummer 8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EF6B1D7-AC47-4319-AC7A-F57909D25D4B}" type="slidenum">
              <a:rPr lang="nl-BE" sz="1200" smtClean="0">
                <a:solidFill>
                  <a:prstClr val="black">
                    <a:tint val="75000"/>
                  </a:prstClr>
                </a:solidFill>
              </a:rPr>
              <a:pPr algn="r"/>
              <a:t>16</a:t>
            </a:fld>
            <a:endParaRPr lang="nl-BE" sz="12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98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nl-BE" sz="2400" b="1" dirty="0" smtClean="0">
                <a:solidFill>
                  <a:schemeClr val="bg2"/>
                </a:solidFill>
              </a:rPr>
              <a:t>SALK Provincie: Arbeidsmarkt</a:t>
            </a:r>
            <a:endParaRPr lang="nl-BE" sz="2400" b="1" dirty="0">
              <a:solidFill>
                <a:schemeClr val="bg2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251520" y="980728"/>
            <a:ext cx="8640434" cy="5877272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nl-BE" sz="20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Afstemming onderwijs/arbeidsmarkt: </a:t>
            </a:r>
            <a:r>
              <a:rPr lang="nl-BE" sz="1600" b="1" dirty="0">
                <a:solidFill>
                  <a:srgbClr val="00B050"/>
                </a:solidFill>
              </a:rPr>
              <a:t>inzet: 1.500.000 €</a:t>
            </a:r>
          </a:p>
          <a:p>
            <a:r>
              <a:rPr lang="nl-BE" sz="1800" dirty="0"/>
              <a:t>Afstemming onderwijs/arbeidsmarkt:</a:t>
            </a:r>
          </a:p>
          <a:p>
            <a:pPr lvl="1"/>
            <a:r>
              <a:rPr lang="nl-BE" sz="1400" dirty="0"/>
              <a:t>Technisch- en beroepsonderwijs is niet afgestemd op arbeidsmarkt</a:t>
            </a:r>
          </a:p>
          <a:p>
            <a:pPr lvl="1"/>
            <a:r>
              <a:rPr lang="nl-BE" sz="1400" dirty="0"/>
              <a:t>Tekort aan stageplaatsen</a:t>
            </a:r>
          </a:p>
          <a:p>
            <a:pPr lvl="1"/>
            <a:r>
              <a:rPr lang="nl-BE" sz="1400" dirty="0"/>
              <a:t>Onvoldoende technisch opgeleiden om aan de vraag van de arbeidsmarkt tegemoet te komen</a:t>
            </a:r>
          </a:p>
          <a:p>
            <a:pPr indent="-285750"/>
            <a:r>
              <a:rPr lang="nl-BE" sz="1800" dirty="0"/>
              <a:t>Jongeren moeten hun talenten leren ontdekken en ontwikkelen zodat ze, ondanks het watervalsysteem, toch gemotiveerd worden op en opleiding te volgen waarin ze later ook hun toekomst willen uitbouwen. </a:t>
            </a:r>
          </a:p>
          <a:p>
            <a:pPr marL="0" indent="0">
              <a:buNone/>
            </a:pPr>
            <a:endParaRPr lang="nl-BE" sz="2200" dirty="0"/>
          </a:p>
          <a:p>
            <a:pPr marL="57150" lvl="0" indent="0">
              <a:buNone/>
            </a:pPr>
            <a:r>
              <a:rPr lang="nl-BE" sz="20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Taalstimulering – student </a:t>
            </a:r>
            <a:r>
              <a:rPr lang="nl-BE" sz="2000" b="1" dirty="0" err="1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tutoring</a:t>
            </a:r>
            <a:r>
              <a:rPr lang="nl-BE" sz="20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:  </a:t>
            </a:r>
            <a:r>
              <a:rPr lang="nl-BE" sz="1600" b="1" dirty="0">
                <a:solidFill>
                  <a:srgbClr val="00B050"/>
                </a:solidFill>
              </a:rPr>
              <a:t>inzet: 1.000.000 €</a:t>
            </a:r>
          </a:p>
          <a:p>
            <a:pPr lvl="1"/>
            <a:r>
              <a:rPr lang="nl-BE" sz="1400" dirty="0"/>
              <a:t>Specifieke preventieve acties organiseren</a:t>
            </a:r>
          </a:p>
          <a:p>
            <a:pPr lvl="1"/>
            <a:r>
              <a:rPr lang="nl-BE" sz="1400" dirty="0"/>
              <a:t>In kleuter- en lager onderwijs</a:t>
            </a:r>
          </a:p>
          <a:p>
            <a:pPr lvl="1"/>
            <a:r>
              <a:rPr lang="nl-BE" sz="1400" dirty="0"/>
              <a:t>Om taalachterstand bij aanvang van het onderwijs terug te dringen</a:t>
            </a:r>
          </a:p>
          <a:p>
            <a:pPr marL="57150" indent="0">
              <a:buNone/>
            </a:pPr>
            <a:endParaRPr lang="nl-BE" sz="2000" b="1" dirty="0" smtClean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  <a:p>
            <a:pPr marL="57150" indent="0">
              <a:buNone/>
            </a:pPr>
            <a:r>
              <a:rPr lang="nl-BE" sz="20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Taalstimulering</a:t>
            </a:r>
            <a:r>
              <a:rPr lang="nl-BE" sz="2000" b="1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: Limburgs Kapitaal: </a:t>
            </a:r>
            <a:r>
              <a:rPr lang="nl-BE" sz="1600" b="1" dirty="0">
                <a:solidFill>
                  <a:srgbClr val="00B050"/>
                </a:solidFill>
              </a:rPr>
              <a:t>inzet 500.000 € </a:t>
            </a:r>
          </a:p>
          <a:p>
            <a:pPr marL="400050" lvl="1" indent="0">
              <a:buNone/>
            </a:pPr>
            <a:r>
              <a:rPr lang="nl-BE" sz="1400" dirty="0" smtClean="0"/>
              <a:t>Dit </a:t>
            </a:r>
            <a:r>
              <a:rPr lang="nl-BE" sz="1400" dirty="0"/>
              <a:t>project heeft tot doel onderwijs/opleiding en arbeid beter op mekaar af te stemmen. Het beoogt het  inzetten op de verbetering van de algemene taalvaardigheid enerzijds en op de arbeidsmarkt toegespitste taalvaardigheden anderzijds.</a:t>
            </a:r>
          </a:p>
          <a:p>
            <a:endParaRPr lang="nl-BE" sz="1800" dirty="0"/>
          </a:p>
          <a:p>
            <a:pPr marL="0" indent="0">
              <a:buNone/>
            </a:pPr>
            <a:endParaRPr lang="nl-BE" sz="1400" dirty="0" smtClean="0"/>
          </a:p>
          <a:p>
            <a:endParaRPr lang="nl-BE" sz="1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nl-BE" sz="1400" b="1" dirty="0">
              <a:solidFill>
                <a:srgbClr val="00B050"/>
              </a:solidFill>
            </a:endParaRPr>
          </a:p>
        </p:txBody>
      </p:sp>
      <p:sp>
        <p:nvSpPr>
          <p:cNvPr id="6" name="Tijdelijke aanduiding voor dianummer 8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EF6B1D7-AC47-4319-AC7A-F57909D25D4B}" type="slidenum">
              <a:rPr lang="nl-BE" sz="1200" smtClean="0">
                <a:solidFill>
                  <a:prstClr val="black">
                    <a:tint val="75000"/>
                  </a:prstClr>
                </a:solidFill>
              </a:rPr>
              <a:pPr algn="r"/>
              <a:t>17</a:t>
            </a:fld>
            <a:endParaRPr lang="nl-BE" sz="12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95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562074"/>
          </a:xfrm>
        </p:spPr>
        <p:txBody>
          <a:bodyPr>
            <a:noAutofit/>
          </a:bodyPr>
          <a:lstStyle/>
          <a:p>
            <a:pPr algn="l"/>
            <a:r>
              <a:rPr lang="nl-BE" sz="2400" b="1" dirty="0" smtClean="0">
                <a:solidFill>
                  <a:schemeClr val="bg2"/>
                </a:solidFill>
              </a:rPr>
              <a:t>SALK Provincie: arbeidsmarkt : kansengroepen - Sociale economie </a:t>
            </a:r>
            <a:endParaRPr lang="nl-BE" sz="2400" b="1" dirty="0">
              <a:solidFill>
                <a:schemeClr val="bg2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251520" y="1124744"/>
            <a:ext cx="8640434" cy="4968081"/>
          </a:xfrm>
        </p:spPr>
        <p:txBody>
          <a:bodyPr>
            <a:noAutofit/>
          </a:bodyPr>
          <a:lstStyle/>
          <a:p>
            <a:r>
              <a:rPr lang="nl-BE" sz="1800" dirty="0" smtClean="0"/>
              <a:t>Negatieve evolutie op de arbeidsmarkt dreigt watervalsysteem te veroorzaken naar de </a:t>
            </a:r>
            <a:r>
              <a:rPr lang="nl-BE" sz="1800" dirty="0" err="1" smtClean="0"/>
              <a:t>zogn</a:t>
            </a:r>
            <a:r>
              <a:rPr lang="nl-BE" sz="1800" dirty="0" smtClean="0"/>
              <a:t>. kansengroepen</a:t>
            </a:r>
          </a:p>
          <a:p>
            <a:endParaRPr lang="nl-BE" sz="1800" dirty="0" smtClean="0"/>
          </a:p>
          <a:p>
            <a:r>
              <a:rPr lang="nl-NL" sz="1800" dirty="0"/>
              <a:t>De </a:t>
            </a:r>
            <a:r>
              <a:rPr lang="nl-NL" sz="1800" dirty="0" smtClean="0"/>
              <a:t>doelstelling = behoud </a:t>
            </a:r>
            <a:r>
              <a:rPr lang="nl-NL" sz="1800" dirty="0"/>
              <a:t>van de bestaande tewerkstelling binnen de sociale economie.</a:t>
            </a:r>
            <a:endParaRPr lang="nl-BE" sz="1800" dirty="0"/>
          </a:p>
          <a:p>
            <a:pPr marL="457200" lvl="1" indent="0">
              <a:buNone/>
            </a:pPr>
            <a:r>
              <a:rPr lang="nl-NL" sz="1400" dirty="0"/>
              <a:t>Koppeling van jobcreatie voor kansengroepen/personen met een arbeidsbeperking </a:t>
            </a:r>
          </a:p>
          <a:p>
            <a:r>
              <a:rPr lang="nl-NL" sz="1800" dirty="0" smtClean="0"/>
              <a:t>Bijkomende </a:t>
            </a:r>
            <a:r>
              <a:rPr lang="nl-NL" sz="1800" dirty="0"/>
              <a:t>financiering nodig om economische werkloosheid en mogelijk ook </a:t>
            </a:r>
            <a:r>
              <a:rPr lang="nl-NL" sz="1800" dirty="0" err="1"/>
              <a:t>jobverlies</a:t>
            </a:r>
            <a:r>
              <a:rPr lang="nl-NL" sz="1800" dirty="0"/>
              <a:t> bij groenondernemingen in de sociale economie in Limburg te vermijden,</a:t>
            </a:r>
            <a:endParaRPr lang="nl-BE" sz="1800" dirty="0"/>
          </a:p>
          <a:p>
            <a:pPr marL="0" indent="0">
              <a:buNone/>
            </a:pPr>
            <a:endParaRPr lang="nl-BE" sz="1800" dirty="0">
              <a:solidFill>
                <a:srgbClr val="00B050"/>
              </a:solidFill>
            </a:endParaRPr>
          </a:p>
          <a:p>
            <a:r>
              <a:rPr lang="nl-BE" sz="2000" dirty="0"/>
              <a:t>Bijkomende inzet van </a:t>
            </a:r>
            <a:r>
              <a:rPr lang="nl-BE" sz="2000" b="1" dirty="0">
                <a:solidFill>
                  <a:srgbClr val="00B050"/>
                </a:solidFill>
              </a:rPr>
              <a:t>3.500.000 € </a:t>
            </a:r>
            <a:r>
              <a:rPr lang="nl-BE" sz="1800" i="1" dirty="0"/>
              <a:t>(</a:t>
            </a:r>
            <a:r>
              <a:rPr lang="nl-BE" sz="1800" i="1" dirty="0" err="1"/>
              <a:t>ism</a:t>
            </a:r>
            <a:r>
              <a:rPr lang="nl-BE" sz="1800" i="1" dirty="0"/>
              <a:t> </a:t>
            </a:r>
            <a:r>
              <a:rPr lang="nl-BE" sz="1800" i="1" dirty="0" err="1"/>
              <a:t>Minster</a:t>
            </a:r>
            <a:r>
              <a:rPr lang="nl-BE" sz="1800" i="1" dirty="0"/>
              <a:t> </a:t>
            </a:r>
            <a:r>
              <a:rPr lang="nl-BE" sz="1800" i="1" dirty="0" err="1"/>
              <a:t>Vandenbossche</a:t>
            </a:r>
            <a:r>
              <a:rPr lang="nl-BE" sz="1800" i="1" dirty="0"/>
              <a:t>)</a:t>
            </a:r>
          </a:p>
          <a:p>
            <a:endParaRPr lang="nl-BE" sz="2000" b="1" dirty="0">
              <a:solidFill>
                <a:srgbClr val="00B050"/>
              </a:solidFill>
            </a:endParaRPr>
          </a:p>
          <a:p>
            <a:endParaRPr lang="nl-BE" sz="2400" dirty="0" smtClean="0"/>
          </a:p>
        </p:txBody>
      </p:sp>
      <p:sp>
        <p:nvSpPr>
          <p:cNvPr id="6" name="Tijdelijke aanduiding voor dianummer 8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EF6B1D7-AC47-4319-AC7A-F57909D25D4B}" type="slidenum">
              <a:rPr lang="nl-BE" sz="1200" smtClean="0">
                <a:solidFill>
                  <a:prstClr val="black">
                    <a:tint val="75000"/>
                  </a:prstClr>
                </a:solidFill>
              </a:rPr>
              <a:pPr algn="r"/>
              <a:t>18</a:t>
            </a:fld>
            <a:endParaRPr lang="nl-BE" sz="12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87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nl-BE" sz="2400" b="1" dirty="0" smtClean="0">
                <a:solidFill>
                  <a:schemeClr val="bg2"/>
                </a:solidFill>
              </a:rPr>
              <a:t>SALK Provincie: Sociaal Limburg : </a:t>
            </a:r>
            <a:br>
              <a:rPr lang="nl-BE" sz="2400" b="1" dirty="0" smtClean="0">
                <a:solidFill>
                  <a:schemeClr val="bg2"/>
                </a:solidFill>
              </a:rPr>
            </a:br>
            <a:r>
              <a:rPr lang="nl-BE" sz="2400" b="1" dirty="0" smtClean="0">
                <a:solidFill>
                  <a:schemeClr val="bg2"/>
                </a:solidFill>
              </a:rPr>
              <a:t>Extra plaatsen in de kinderopvang</a:t>
            </a:r>
            <a:endParaRPr lang="nl-BE" sz="2400" b="1" dirty="0">
              <a:solidFill>
                <a:schemeClr val="bg2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251520" y="1124744"/>
            <a:ext cx="8640434" cy="4968081"/>
          </a:xfrm>
        </p:spPr>
        <p:txBody>
          <a:bodyPr>
            <a:noAutofit/>
          </a:bodyPr>
          <a:lstStyle/>
          <a:p>
            <a:endParaRPr lang="nl-BE" sz="1800" dirty="0" smtClean="0"/>
          </a:p>
          <a:p>
            <a:pPr marL="0" indent="0">
              <a:buNone/>
            </a:pPr>
            <a:endParaRPr lang="nl-BE" sz="1800" dirty="0" smtClean="0"/>
          </a:p>
          <a:p>
            <a:endParaRPr lang="nl-BE" sz="1800" dirty="0"/>
          </a:p>
          <a:p>
            <a:endParaRPr lang="nl-BE" sz="2000" b="1" dirty="0">
              <a:solidFill>
                <a:srgbClr val="00B050"/>
              </a:solidFill>
            </a:endParaRPr>
          </a:p>
          <a:p>
            <a:endParaRPr lang="nl-BE" sz="2400" dirty="0" smtClean="0"/>
          </a:p>
        </p:txBody>
      </p:sp>
      <p:sp>
        <p:nvSpPr>
          <p:cNvPr id="6" name="Tijdelijke aanduiding voor dianummer 8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EF6B1D7-AC47-4319-AC7A-F57909D25D4B}" type="slidenum">
              <a:rPr lang="nl-BE" sz="1200" smtClean="0">
                <a:solidFill>
                  <a:prstClr val="black">
                    <a:tint val="75000"/>
                  </a:prstClr>
                </a:solidFill>
              </a:rPr>
              <a:pPr algn="r"/>
              <a:t>19</a:t>
            </a:fld>
            <a:endParaRPr lang="nl-BE" sz="1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304488" y="1177528"/>
            <a:ext cx="83632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nl-BE" dirty="0" smtClean="0"/>
              <a:t>Op </a:t>
            </a:r>
            <a:r>
              <a:rPr lang="nl-BE" dirty="0"/>
              <a:t>een duurzame manier extra opvangplaatsen </a:t>
            </a:r>
            <a:r>
              <a:rPr lang="nl-BE" dirty="0" smtClean="0"/>
              <a:t>creëren </a:t>
            </a:r>
            <a:r>
              <a:rPr lang="nl-BE" dirty="0"/>
              <a:t>in Limburg </a:t>
            </a:r>
            <a:r>
              <a:rPr lang="nl-BE" dirty="0" smtClean="0"/>
              <a:t>, samen met K&amp;G en de VDAB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BE" dirty="0" smtClean="0"/>
              <a:t>die </a:t>
            </a:r>
            <a:r>
              <a:rPr lang="nl-BE" dirty="0"/>
              <a:t>prioritair ter beschikking zijn van ouders die een opleiding volgen in het kader van een begeleiding door de VDAB. </a:t>
            </a:r>
            <a:endParaRPr lang="nl-BE" dirty="0" smtClean="0"/>
          </a:p>
          <a:p>
            <a:pPr marL="285750" indent="-285750">
              <a:buFont typeface="Arial" pitchFamily="34" charset="0"/>
              <a:buChar char="•"/>
            </a:pPr>
            <a:endParaRPr lang="nl-BE" dirty="0"/>
          </a:p>
          <a:p>
            <a:pPr marL="285750" indent="-285750">
              <a:buFont typeface="Arial" pitchFamily="34" charset="0"/>
              <a:buChar char="•"/>
            </a:pPr>
            <a:r>
              <a:rPr lang="nl-BE" b="1" dirty="0" smtClean="0">
                <a:solidFill>
                  <a:srgbClr val="00B050"/>
                </a:solidFill>
              </a:rPr>
              <a:t>Inzet </a:t>
            </a:r>
            <a:r>
              <a:rPr lang="nl-BE" b="1" dirty="0" err="1" smtClean="0">
                <a:solidFill>
                  <a:srgbClr val="00B050"/>
                </a:solidFill>
              </a:rPr>
              <a:t>Salk</a:t>
            </a:r>
            <a:r>
              <a:rPr lang="nl-BE" b="1" dirty="0" smtClean="0">
                <a:solidFill>
                  <a:srgbClr val="00B050"/>
                </a:solidFill>
              </a:rPr>
              <a:t> Provincie: 3.000.000 € </a:t>
            </a:r>
            <a:endParaRPr lang="nl-BE" dirty="0" smtClean="0"/>
          </a:p>
          <a:p>
            <a:pPr marL="285750" indent="-285750">
              <a:buFont typeface="Arial" pitchFamily="34" charset="0"/>
              <a:buChar char="•"/>
            </a:pPr>
            <a:endParaRPr lang="nl-BE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nl-BE" dirty="0" smtClean="0"/>
              <a:t>De </a:t>
            </a:r>
            <a:r>
              <a:rPr lang="nl-BE" dirty="0"/>
              <a:t>organisatoren van opvangplaatsen krijgen 7000 euro per kind per jaar van de provincie. De ouders betalen een bijdrage naargelang hun inkomen. K&amp;G zal alle extra plaatsen binnen de termijn van 4 jaar overnemen binnen de reguliere subsidiëring als IKG-opvangplaatsen.</a:t>
            </a:r>
          </a:p>
          <a:p>
            <a:endParaRPr lang="nl-BE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nl-BE" dirty="0" smtClean="0"/>
              <a:t>= bijkomende impuls </a:t>
            </a:r>
            <a:r>
              <a:rPr lang="nl-BE" dirty="0"/>
              <a:t>om tussen de 100 en 400 opvangplaatsen bijkomend te erkennen en te subsidiëren door het Vlaamse Kind &amp; Gezin in Limburg. </a:t>
            </a:r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1055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Autofit/>
          </a:bodyPr>
          <a:lstStyle/>
          <a:p>
            <a:pPr algn="l"/>
            <a:r>
              <a:rPr lang="nl-BE" sz="2400" b="1" dirty="0">
                <a:solidFill>
                  <a:schemeClr val="bg2"/>
                </a:solidFill>
              </a:rPr>
              <a:t>SALK </a:t>
            </a:r>
            <a:r>
              <a:rPr lang="nl-BE" sz="2400" b="1" dirty="0" smtClean="0">
                <a:solidFill>
                  <a:schemeClr val="bg2"/>
                </a:solidFill>
              </a:rPr>
              <a:t>= kern waarrond hele provinciaal beleid geweven wordt </a:t>
            </a:r>
            <a:endParaRPr lang="nl-BE" sz="2400" b="1" dirty="0">
              <a:solidFill>
                <a:schemeClr val="bg2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323528" y="1988840"/>
            <a:ext cx="8640434" cy="5159375"/>
          </a:xfrm>
        </p:spPr>
        <p:txBody>
          <a:bodyPr>
            <a:normAutofit/>
          </a:bodyPr>
          <a:lstStyle/>
          <a:p>
            <a:endParaRPr lang="nl-BE" sz="2400" b="0" dirty="0" smtClean="0"/>
          </a:p>
          <a:p>
            <a:pPr marL="155444" indent="-155444">
              <a:buFont typeface="Wingdings" pitchFamily="2" charset="2"/>
              <a:buChar char="§"/>
            </a:pPr>
            <a:endParaRPr lang="nl-BE" sz="3400" dirty="0" smtClean="0"/>
          </a:p>
        </p:txBody>
      </p:sp>
      <p:sp>
        <p:nvSpPr>
          <p:cNvPr id="6" name="Tijdelijke aanduiding voor dianummer 8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EF6B1D7-AC47-4319-AC7A-F57909D25D4B}" type="slidenum">
              <a:rPr lang="nl-BE" sz="1200" smtClean="0">
                <a:solidFill>
                  <a:prstClr val="black">
                    <a:tint val="75000"/>
                  </a:prstClr>
                </a:solidFill>
              </a:rPr>
              <a:pPr algn="r"/>
              <a:t>2</a:t>
            </a:fld>
            <a:endParaRPr lang="nl-BE" sz="1200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727099735"/>
              </p:ext>
            </p:extLst>
          </p:nvPr>
        </p:nvGraphicFramePr>
        <p:xfrm>
          <a:off x="1619672" y="2276872"/>
          <a:ext cx="5431929" cy="2930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hthoek 1"/>
          <p:cNvSpPr/>
          <p:nvPr/>
        </p:nvSpPr>
        <p:spPr>
          <a:xfrm>
            <a:off x="467544" y="1124744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ea typeface="Calibri"/>
                <a:cs typeface="Times New Roman"/>
              </a:rPr>
              <a:t>Deze </a:t>
            </a:r>
            <a:r>
              <a:rPr lang="nl-NL" dirty="0">
                <a:ea typeface="Calibri"/>
                <a:cs typeface="Times New Roman"/>
              </a:rPr>
              <a:t>verwevenheid uit zich dubbel: </a:t>
            </a:r>
            <a:endParaRPr lang="nl-NL" dirty="0" smtClean="0">
              <a:ea typeface="Calibri"/>
              <a:cs typeface="Times New Roman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nl-NL" dirty="0" smtClean="0">
                <a:ea typeface="Calibri"/>
                <a:cs typeface="Times New Roman"/>
              </a:rPr>
              <a:t>inzet </a:t>
            </a:r>
            <a:r>
              <a:rPr lang="nl-NL" dirty="0">
                <a:ea typeface="Calibri"/>
                <a:cs typeface="Times New Roman"/>
              </a:rPr>
              <a:t>van de beschikbare provinciale reserve van 50 miljoen euro voor de realisatie van de SALK-projecten en –</a:t>
            </a:r>
            <a:r>
              <a:rPr lang="nl-NL" dirty="0" smtClean="0">
                <a:ea typeface="Calibri"/>
                <a:cs typeface="Times New Roman"/>
              </a:rPr>
              <a:t>doelstellingen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dirty="0" smtClean="0">
                <a:ea typeface="Calibri"/>
                <a:cs typeface="Times New Roman"/>
              </a:rPr>
              <a:t>de </a:t>
            </a:r>
            <a:r>
              <a:rPr lang="nl-NL" dirty="0">
                <a:ea typeface="Calibri"/>
                <a:cs typeface="Times New Roman"/>
              </a:rPr>
              <a:t>maximale afstemming van het regulier provinciaal beleid tijdens de legislatuur op de SALK-strategie. </a:t>
            </a:r>
            <a:endParaRPr lang="nl-NL" dirty="0" smtClean="0">
              <a:ea typeface="Calibri"/>
              <a:cs typeface="Times New Roman"/>
            </a:endParaRPr>
          </a:p>
          <a:p>
            <a:pPr marL="285750" indent="-285750">
              <a:buFont typeface="Arial" pitchFamily="34" charset="0"/>
              <a:buChar char="•"/>
            </a:pPr>
            <a:endParaRPr lang="nl-NL" dirty="0">
              <a:cs typeface="Times New Roman"/>
            </a:endParaRPr>
          </a:p>
          <a:p>
            <a:pPr marL="285750" indent="-285750">
              <a:buFont typeface="Arial" pitchFamily="34" charset="0"/>
              <a:buChar char="•"/>
            </a:pPr>
            <a:endParaRPr lang="nl-NL" dirty="0" smtClean="0">
              <a:cs typeface="Times New Roman"/>
            </a:endParaRPr>
          </a:p>
          <a:p>
            <a:pPr marL="285750" indent="-285750">
              <a:buFont typeface="Arial" pitchFamily="34" charset="0"/>
              <a:buChar char="•"/>
            </a:pPr>
            <a:endParaRPr lang="nl-NL" dirty="0">
              <a:cs typeface="Times New Roman"/>
            </a:endParaRPr>
          </a:p>
          <a:p>
            <a:pPr marL="285750" indent="-285750">
              <a:buFont typeface="Arial" pitchFamily="34" charset="0"/>
              <a:buChar char="•"/>
            </a:pPr>
            <a:endParaRPr lang="nl-NL" dirty="0" smtClean="0">
              <a:cs typeface="Times New Roman"/>
            </a:endParaRPr>
          </a:p>
          <a:p>
            <a:pPr marL="285750" indent="-285750">
              <a:buFont typeface="Arial" pitchFamily="34" charset="0"/>
              <a:buChar char="•"/>
            </a:pPr>
            <a:endParaRPr lang="nl-NL" dirty="0">
              <a:cs typeface="Times New Roman"/>
            </a:endParaRPr>
          </a:p>
          <a:p>
            <a:pPr marL="285750" indent="-285750">
              <a:buFont typeface="Arial" pitchFamily="34" charset="0"/>
              <a:buChar char="•"/>
            </a:pPr>
            <a:endParaRPr lang="nl-NL" dirty="0" smtClean="0">
              <a:cs typeface="Times New Roman"/>
            </a:endParaRPr>
          </a:p>
          <a:p>
            <a:pPr marL="285750" indent="-285750">
              <a:buFont typeface="Arial" pitchFamily="34" charset="0"/>
              <a:buChar char="•"/>
            </a:pPr>
            <a:endParaRPr lang="nl-NL" dirty="0">
              <a:cs typeface="Times New Roman"/>
            </a:endParaRPr>
          </a:p>
          <a:p>
            <a:pPr marL="285750" indent="-285750">
              <a:buFont typeface="Arial" pitchFamily="34" charset="0"/>
              <a:buChar char="•"/>
            </a:pPr>
            <a:endParaRPr lang="nl-NL" dirty="0" smtClean="0">
              <a:cs typeface="Times New Roman"/>
            </a:endParaRPr>
          </a:p>
          <a:p>
            <a:pPr marL="285750" indent="-285750">
              <a:buFont typeface="Arial" pitchFamily="34" charset="0"/>
              <a:buChar char="•"/>
            </a:pPr>
            <a:endParaRPr lang="nl-NL" dirty="0">
              <a:cs typeface="Times New Roman"/>
            </a:endParaRPr>
          </a:p>
          <a:p>
            <a:pPr marL="285750" indent="-285750">
              <a:buFont typeface="Arial" pitchFamily="34" charset="0"/>
              <a:buChar char="•"/>
            </a:pPr>
            <a:endParaRPr lang="nl-NL" dirty="0" smtClean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80812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nl-BE" sz="2400" b="1" dirty="0" smtClean="0">
                <a:solidFill>
                  <a:schemeClr val="bg2"/>
                </a:solidFill>
              </a:rPr>
              <a:t>SALK Provincie: Duurzaam Limburg</a:t>
            </a:r>
            <a:endParaRPr lang="nl-BE" sz="2400" b="1" dirty="0">
              <a:solidFill>
                <a:schemeClr val="bg2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251520" y="1124744"/>
            <a:ext cx="8640434" cy="4968081"/>
          </a:xfrm>
        </p:spPr>
        <p:txBody>
          <a:bodyPr>
            <a:noAutofit/>
          </a:bodyPr>
          <a:lstStyle/>
          <a:p>
            <a:endParaRPr lang="nl-BE" sz="1800" dirty="0" smtClean="0"/>
          </a:p>
          <a:p>
            <a:pPr marL="0" indent="0">
              <a:buNone/>
            </a:pPr>
            <a:endParaRPr lang="nl-BE" sz="1800" dirty="0" smtClean="0"/>
          </a:p>
          <a:p>
            <a:endParaRPr lang="nl-BE" sz="1800" dirty="0"/>
          </a:p>
          <a:p>
            <a:endParaRPr lang="nl-BE" sz="2000" b="1" dirty="0">
              <a:solidFill>
                <a:srgbClr val="00B050"/>
              </a:solidFill>
            </a:endParaRPr>
          </a:p>
          <a:p>
            <a:endParaRPr lang="nl-BE" sz="2400" dirty="0" smtClean="0"/>
          </a:p>
        </p:txBody>
      </p:sp>
      <p:sp>
        <p:nvSpPr>
          <p:cNvPr id="6" name="Tijdelijke aanduiding voor dianummer 8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EF6B1D7-AC47-4319-AC7A-F57909D25D4B}" type="slidenum">
              <a:rPr lang="nl-BE" sz="1200" smtClean="0">
                <a:solidFill>
                  <a:prstClr val="black">
                    <a:tint val="75000"/>
                  </a:prstClr>
                </a:solidFill>
              </a:rPr>
              <a:pPr algn="r"/>
              <a:t>20</a:t>
            </a:fld>
            <a:endParaRPr lang="nl-BE" sz="1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304488" y="1177528"/>
            <a:ext cx="83632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Provincie= voortrekker als Vlaamse, Euregionale en Europese regio</a:t>
            </a:r>
          </a:p>
          <a:p>
            <a:endParaRPr lang="nl-BE" dirty="0"/>
          </a:p>
          <a:p>
            <a:r>
              <a:rPr lang="nl-BE" dirty="0" smtClean="0"/>
              <a:t>Daarom blijft provincie Limburg optreden als initiator en stimulator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BE" dirty="0" err="1" smtClean="0"/>
              <a:t>tav</a:t>
            </a:r>
            <a:r>
              <a:rPr lang="nl-BE" dirty="0" smtClean="0"/>
              <a:t> de Limburgse samenleving als geheel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BE" dirty="0" err="1" smtClean="0"/>
              <a:t>Tav</a:t>
            </a:r>
            <a:r>
              <a:rPr lang="nl-BE" dirty="0" smtClean="0"/>
              <a:t> de verschillende doelgroepen en segmenten (economie, huisvesting, landbouw, mobiliteit, ruimtelijke ontwikkelingen,…)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BE" dirty="0" smtClean="0"/>
              <a:t>Provincie : principes van duurzame ontwikkeling maximaal toepassen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nl-BE" dirty="0" smtClean="0"/>
              <a:t>Op maatschappelijk vlak: via creatie gelijke kansen op vlak van onderwijs, toegang tot de arbeidsmarkt, huisvesting, vrijetijdsbesteding, zorgverlening,…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nl-BE" dirty="0" smtClean="0"/>
              <a:t>Op economisch vlak: energie- en grondstofefficiëntie, gebruik hernieuwbare energie, duurzame mobiliteit,…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BE" dirty="0" smtClean="0"/>
              <a:t>Profleren als inspirerend voorbeeld Maatschappelijk Verantwoord Ondernemen</a:t>
            </a:r>
          </a:p>
          <a:p>
            <a:pPr marL="285750" indent="-285750">
              <a:buFont typeface="Arial" pitchFamily="34" charset="0"/>
              <a:buChar char="•"/>
            </a:pPr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2766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B1D7-AC47-4319-AC7A-F57909D25D4B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853024"/>
              </p:ext>
            </p:extLst>
          </p:nvPr>
        </p:nvGraphicFramePr>
        <p:xfrm>
          <a:off x="107504" y="116632"/>
          <a:ext cx="8064896" cy="66644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8"/>
                <a:gridCol w="3168352"/>
                <a:gridCol w="576064"/>
                <a:gridCol w="648072"/>
                <a:gridCol w="720080"/>
                <a:gridCol w="1800200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600" dirty="0">
                          <a:effectLst/>
                        </a:rPr>
                        <a:t> </a:t>
                      </a:r>
                      <a:endParaRPr lang="nl-BE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600" dirty="0">
                          <a:effectLst/>
                        </a:rPr>
                        <a:t> </a:t>
                      </a:r>
                      <a:endParaRPr lang="nl-BE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SALK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Vl.</a:t>
                      </a:r>
                      <a:endParaRPr lang="nl-B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ESF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 err="1">
                          <a:effectLst/>
                        </a:rPr>
                        <a:t>Salk</a:t>
                      </a:r>
                      <a:endParaRPr lang="nl-B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EFRO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 err="1">
                          <a:effectLst/>
                        </a:rPr>
                        <a:t>Salk</a:t>
                      </a:r>
                      <a:endParaRPr lang="nl-B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SALK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provincie</a:t>
                      </a:r>
                      <a:endParaRPr lang="nl-B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</a:tr>
              <a:tr h="153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STERK Limburg</a:t>
                      </a:r>
                      <a:endParaRPr lang="nl-B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600" dirty="0">
                          <a:effectLst/>
                        </a:rPr>
                        <a:t> </a:t>
                      </a:r>
                      <a:endParaRPr lang="nl-BE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600">
                          <a:effectLst/>
                        </a:rPr>
                        <a:t> </a:t>
                      </a:r>
                      <a:endParaRPr lang="nl-BE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600">
                          <a:effectLst/>
                        </a:rPr>
                        <a:t> </a:t>
                      </a:r>
                      <a:endParaRPr lang="nl-BE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600">
                          <a:effectLst/>
                        </a:rPr>
                        <a:t> </a:t>
                      </a:r>
                      <a:endParaRPr lang="nl-BE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600">
                          <a:effectLst/>
                        </a:rPr>
                        <a:t> </a:t>
                      </a:r>
                      <a:endParaRPr lang="nl-BE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</a:tr>
              <a:tr h="359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1.1</a:t>
                      </a:r>
                      <a:endParaRPr lang="nl-B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Arbeidsmarkt 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Zorgeconomie/</a:t>
                      </a:r>
                      <a:r>
                        <a:rPr lang="nl-BE" sz="1200" dirty="0" err="1">
                          <a:effectLst/>
                        </a:rPr>
                        <a:t>zorgstrategische</a:t>
                      </a:r>
                      <a:r>
                        <a:rPr lang="nl-BE" sz="1200" dirty="0">
                          <a:effectLst/>
                        </a:rPr>
                        <a:t> planning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4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4.75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2. 672.500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</a:tr>
              <a:tr h="233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1.2</a:t>
                      </a:r>
                      <a:endParaRPr lang="nl-B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Sociale </a:t>
                      </a:r>
                      <a:r>
                        <a:rPr lang="nl-BE" sz="1200" dirty="0" smtClean="0">
                          <a:effectLst/>
                        </a:rPr>
                        <a:t>Economie (</a:t>
                      </a:r>
                      <a:r>
                        <a:rPr lang="nl-BE" sz="1200" dirty="0" err="1" smtClean="0">
                          <a:effectLst/>
                        </a:rPr>
                        <a:t>ism</a:t>
                      </a:r>
                      <a:r>
                        <a:rPr lang="nl-BE" sz="1200" dirty="0" smtClean="0">
                          <a:effectLst/>
                        </a:rPr>
                        <a:t> </a:t>
                      </a:r>
                      <a:r>
                        <a:rPr lang="nl-BE" sz="1200" dirty="0" err="1" smtClean="0">
                          <a:effectLst/>
                        </a:rPr>
                        <a:t>Min.Vandenbossche</a:t>
                      </a:r>
                      <a:r>
                        <a:rPr lang="nl-BE" sz="1200" dirty="0" smtClean="0">
                          <a:effectLst/>
                        </a:rPr>
                        <a:t>)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1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0.75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3.500.000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</a:tr>
              <a:tr h="234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1.3</a:t>
                      </a:r>
                      <a:endParaRPr lang="nl-B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 err="1">
                          <a:effectLst/>
                        </a:rPr>
                        <a:t>Maatsch.kwetsbare</a:t>
                      </a:r>
                      <a:r>
                        <a:rPr lang="nl-BE" sz="1200" dirty="0">
                          <a:effectLst/>
                        </a:rPr>
                        <a:t> jongeren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2.0000.000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1.4</a:t>
                      </a:r>
                      <a:endParaRPr lang="nl-B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 err="1">
                          <a:effectLst/>
                        </a:rPr>
                        <a:t>Medtech</a:t>
                      </a:r>
                      <a:r>
                        <a:rPr lang="nl-BE" sz="1200" dirty="0">
                          <a:effectLst/>
                        </a:rPr>
                        <a:t>/</a:t>
                      </a:r>
                      <a:r>
                        <a:rPr lang="nl-BE" sz="1200" dirty="0" err="1">
                          <a:effectLst/>
                        </a:rPr>
                        <a:t>Biotech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5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5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 smtClean="0">
                          <a:effectLst/>
                        </a:rPr>
                        <a:t>2.400.000</a:t>
                      </a: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</a:tr>
              <a:tr h="197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1.5</a:t>
                      </a:r>
                      <a:endParaRPr lang="nl-B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Versterking </a:t>
                      </a:r>
                      <a:r>
                        <a:rPr lang="nl-BE" sz="1200" dirty="0" err="1">
                          <a:effectLst/>
                        </a:rPr>
                        <a:t>Toer.positionering</a:t>
                      </a:r>
                      <a:r>
                        <a:rPr lang="nl-BE" sz="1200" dirty="0">
                          <a:effectLst/>
                        </a:rPr>
                        <a:t> (waardeketen)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4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4.000.000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</a:tr>
              <a:tr h="144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1.6</a:t>
                      </a:r>
                      <a:endParaRPr lang="nl-B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Versterking Competitiviteit </a:t>
                      </a:r>
                      <a:r>
                        <a:rPr lang="nl-BE" sz="1200" dirty="0" err="1">
                          <a:effectLst/>
                        </a:rPr>
                        <a:t>toer.sector</a:t>
                      </a:r>
                      <a:r>
                        <a:rPr lang="nl-BE" sz="1200" dirty="0">
                          <a:effectLst/>
                        </a:rPr>
                        <a:t> (ON-schap)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5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1.250.000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</a:tr>
              <a:tr h="153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</a:rPr>
                        <a:t>1.7</a:t>
                      </a:r>
                      <a:endParaRPr lang="nl-B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Fietsparadijs Limburg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1.500.000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</a:tr>
              <a:tr h="153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1.8</a:t>
                      </a:r>
                      <a:endParaRPr lang="nl-B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 err="1">
                          <a:effectLst/>
                        </a:rPr>
                        <a:t>Bokrijk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1.000.000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</a:tr>
              <a:tr h="239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1.9</a:t>
                      </a:r>
                      <a:endParaRPr lang="nl-B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Onderwijs/werk (fiche OTT)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1.500.000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</a:tr>
              <a:tr h="178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</a:rPr>
                        <a:t>1.10</a:t>
                      </a:r>
                      <a:endParaRPr lang="nl-B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Creatieve </a:t>
                      </a:r>
                      <a:r>
                        <a:rPr lang="nl-BE" sz="1200" dirty="0" smtClean="0">
                          <a:effectLst/>
                        </a:rPr>
                        <a:t>economie : exposureprojecten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600.000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</a:tr>
              <a:tr h="153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</a:rPr>
                        <a:t>1.11</a:t>
                      </a:r>
                      <a:endParaRPr lang="nl-B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Fruit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2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1.500.000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</a:tr>
              <a:tr h="153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</a:rPr>
                        <a:t>1.12</a:t>
                      </a:r>
                      <a:endParaRPr lang="nl-B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Land- en Tuinbouw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1.625.000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</a:tr>
              <a:tr h="153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</a:rPr>
                        <a:t>1.13</a:t>
                      </a:r>
                      <a:endParaRPr lang="nl-B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Bedrijventerreinen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400.000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</a:tr>
              <a:tr h="232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1.14</a:t>
                      </a:r>
                      <a:endParaRPr lang="nl-B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Ruimtelijke processen versnellen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2.540.000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</a:tr>
              <a:tr h="232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1.15</a:t>
                      </a:r>
                      <a:endParaRPr lang="nl-B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Impulsbeleid panden sociale huisvesting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1.350.000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</a:tr>
              <a:tr h="239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SOCIAAL Limburg</a:t>
                      </a:r>
                      <a:endParaRPr lang="nl-B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</a:tr>
              <a:tr h="239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</a:rPr>
                        <a:t>2.1</a:t>
                      </a:r>
                      <a:endParaRPr lang="nl-B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Extra plaatsen in de kinderopvang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3.000.000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</a:tr>
              <a:tr h="239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2.2</a:t>
                      </a:r>
                      <a:endParaRPr lang="nl-B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 err="1" smtClean="0">
                          <a:effectLst/>
                        </a:rPr>
                        <a:t>Eureg.Cultur</a:t>
                      </a:r>
                      <a:r>
                        <a:rPr lang="nl-BE" sz="1200" dirty="0" smtClean="0">
                          <a:effectLst/>
                        </a:rPr>
                        <a:t>. evenementen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250.000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2.3</a:t>
                      </a:r>
                      <a:endParaRPr lang="nl-B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Case onderwijs/ welzijn/armoede (student </a:t>
                      </a:r>
                      <a:r>
                        <a:rPr lang="nl-BE" sz="1200" dirty="0" err="1">
                          <a:effectLst/>
                        </a:rPr>
                        <a:t>tutoring</a:t>
                      </a:r>
                      <a:r>
                        <a:rPr lang="nl-BE" sz="1200" dirty="0">
                          <a:effectLst/>
                        </a:rPr>
                        <a:t>)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1.000.000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</a:tr>
              <a:tr h="232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2.4</a:t>
                      </a:r>
                      <a:endParaRPr lang="nl-B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Case onderwijs/ welzijn/armoede (taal)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500.000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</a:tr>
              <a:tr h="174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DUURZAAM Limburg</a:t>
                      </a:r>
                      <a:endParaRPr lang="nl-B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</a:tr>
              <a:tr h="239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3.1</a:t>
                      </a:r>
                      <a:endParaRPr lang="nl-B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Bouw/Limburg Klimaatneutraal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3.443.750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</a:tr>
              <a:tr h="153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3.2</a:t>
                      </a:r>
                      <a:endParaRPr lang="nl-B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Construction Academy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750.000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</a:tr>
              <a:tr h="153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EEN Limburg</a:t>
                      </a:r>
                      <a:endParaRPr lang="nl-B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</a:tr>
              <a:tr h="153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 </a:t>
                      </a:r>
                      <a:endParaRPr lang="nl-B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 err="1">
                          <a:effectLst/>
                        </a:rPr>
                        <a:t>Co-financiering</a:t>
                      </a:r>
                      <a:r>
                        <a:rPr lang="nl-BE" sz="1200" dirty="0">
                          <a:effectLst/>
                        </a:rPr>
                        <a:t> EFRO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12.250.000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</a:tr>
              <a:tr h="153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 </a:t>
                      </a:r>
                      <a:endParaRPr lang="nl-B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Co-financiering</a:t>
                      </a:r>
                      <a:r>
                        <a:rPr lang="nl-BE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ESF</a:t>
                      </a: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 </a:t>
                      </a:r>
                      <a:endParaRPr lang="nl-B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 </a:t>
                      </a:r>
                      <a:endParaRPr lang="nl-B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1.000.000</a:t>
                      </a:r>
                      <a:endParaRPr lang="nl-B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</a:tr>
              <a:tr h="153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TOTAAL</a:t>
                      </a:r>
                      <a:endParaRPr lang="nl-B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 </a:t>
                      </a:r>
                      <a:endParaRPr lang="nl-B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600" dirty="0">
                          <a:effectLst/>
                        </a:rPr>
                        <a:t> </a:t>
                      </a:r>
                      <a:endParaRPr lang="nl-BE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600" dirty="0">
                          <a:effectLst/>
                        </a:rPr>
                        <a:t> </a:t>
                      </a:r>
                      <a:endParaRPr lang="nl-BE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 </a:t>
                      </a:r>
                      <a:endParaRPr lang="nl-B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2" marR="3432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178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Autofit/>
          </a:bodyPr>
          <a:lstStyle/>
          <a:p>
            <a:pPr algn="l"/>
            <a:r>
              <a:rPr lang="nl-BE" sz="2400" b="1" dirty="0" smtClean="0">
                <a:solidFill>
                  <a:schemeClr val="bg2"/>
                </a:solidFill>
              </a:rPr>
              <a:t>Provincie Limburg: afstemming in de legislatuurnota </a:t>
            </a:r>
            <a:br>
              <a:rPr lang="nl-BE" sz="2400" b="1" dirty="0" smtClean="0">
                <a:solidFill>
                  <a:schemeClr val="bg2"/>
                </a:solidFill>
              </a:rPr>
            </a:br>
            <a:r>
              <a:rPr lang="nl-BE" sz="2400" b="1" dirty="0" smtClean="0">
                <a:solidFill>
                  <a:schemeClr val="bg2"/>
                </a:solidFill>
              </a:rPr>
              <a:t>4 prioritaire doelstellingen</a:t>
            </a:r>
            <a:endParaRPr lang="nl-BE" sz="2400" b="1" dirty="0">
              <a:solidFill>
                <a:schemeClr val="bg2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323528" y="1124744"/>
            <a:ext cx="8640434" cy="6023471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nl-NL" sz="3100" b="1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STERK LIMBURG</a:t>
            </a:r>
            <a:endParaRPr lang="nl-BE" sz="3100" b="1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  <a:p>
            <a:pPr marL="457200" lvl="1" indent="0">
              <a:buNone/>
            </a:pPr>
            <a:r>
              <a:rPr lang="nl-NL" dirty="0"/>
              <a:t>Limburg verder uitbouwen tot een economisch veerkrachtige regio</a:t>
            </a:r>
            <a:endParaRPr lang="nl-BE" dirty="0"/>
          </a:p>
          <a:p>
            <a:r>
              <a:rPr lang="nl-NL" sz="3100" b="1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DUURZAAM LIMBURG</a:t>
            </a:r>
            <a:endParaRPr lang="nl-BE" sz="3100" b="1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  <a:p>
            <a:pPr marL="457200" lvl="1" indent="0">
              <a:buNone/>
            </a:pPr>
            <a:r>
              <a:rPr lang="nl-NL" dirty="0"/>
              <a:t>de Limburgse ambitie inzake klimaatneutraliteit omzetten in duurzame welvaartsgroei en duurzaam ondernemerschap</a:t>
            </a:r>
            <a:endParaRPr lang="nl-BE" dirty="0"/>
          </a:p>
          <a:p>
            <a:pPr lvl="0"/>
            <a:r>
              <a:rPr lang="nl-NL" sz="3100" b="1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SOCIAAL LIMBURG</a:t>
            </a:r>
            <a:endParaRPr lang="nl-BE" sz="3100" b="1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  <a:p>
            <a:pPr marL="457200" lvl="1" indent="0">
              <a:buNone/>
            </a:pPr>
            <a:r>
              <a:rPr lang="nl-NL" dirty="0"/>
              <a:t>Het Limburgs welvaarts- en welzijnsniveau handhaven en verbeteren voor elke Limburger</a:t>
            </a:r>
            <a:endParaRPr lang="nl-BE" dirty="0"/>
          </a:p>
          <a:p>
            <a:r>
              <a:rPr lang="nl-NL" sz="3100" b="1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C</a:t>
            </a:r>
            <a:r>
              <a:rPr lang="nl-NL" sz="31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ommunity </a:t>
            </a:r>
            <a:r>
              <a:rPr lang="nl-NL" sz="3100" b="1" dirty="0" err="1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formation</a:t>
            </a:r>
            <a:r>
              <a:rPr lang="nl-NL" sz="3100" b="1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</a:t>
            </a:r>
            <a:r>
              <a:rPr lang="nl-NL" sz="31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– de </a:t>
            </a:r>
            <a:r>
              <a:rPr lang="nl-NL" sz="3100" b="1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provincie als:</a:t>
            </a:r>
            <a:r>
              <a:rPr lang="nl-NL" smtClean="0"/>
              <a:t> </a:t>
            </a:r>
            <a:endParaRPr lang="nl-NL" dirty="0" smtClean="0"/>
          </a:p>
          <a:p>
            <a:pPr lvl="1">
              <a:buFont typeface="Wingdings" pitchFamily="2" charset="2"/>
              <a:buChar char="Ø"/>
            </a:pPr>
            <a:r>
              <a:rPr lang="nl-NL" dirty="0" smtClean="0"/>
              <a:t>een </a:t>
            </a:r>
            <a:r>
              <a:rPr lang="nl-NL" dirty="0"/>
              <a:t>sterke partner </a:t>
            </a:r>
            <a:r>
              <a:rPr lang="nl-NL" dirty="0" err="1" smtClean="0"/>
              <a:t>tav</a:t>
            </a:r>
            <a:r>
              <a:rPr lang="nl-NL" dirty="0" smtClean="0"/>
              <a:t> de </a:t>
            </a:r>
            <a:r>
              <a:rPr lang="nl-NL" dirty="0"/>
              <a:t>andere bestuurlijke niveaus en van alle socio-economische actoren, </a:t>
            </a:r>
            <a:endParaRPr lang="nl-NL" dirty="0" smtClean="0"/>
          </a:p>
          <a:p>
            <a:pPr lvl="1">
              <a:buFont typeface="Wingdings" pitchFamily="2" charset="2"/>
              <a:buChar char="Ø"/>
            </a:pPr>
            <a:r>
              <a:rPr lang="nl-NL" dirty="0" smtClean="0"/>
              <a:t>als </a:t>
            </a:r>
            <a:r>
              <a:rPr lang="nl-NL" dirty="0"/>
              <a:t>een kennis- en dienstverleningscentrum ten behoeve van de Limburgse gemeenten, </a:t>
            </a:r>
            <a:endParaRPr lang="nl-NL" dirty="0" smtClean="0"/>
          </a:p>
          <a:p>
            <a:pPr lvl="1">
              <a:buFont typeface="Wingdings" pitchFamily="2" charset="2"/>
              <a:buChar char="Ø"/>
            </a:pPr>
            <a:r>
              <a:rPr lang="nl-NL" dirty="0" smtClean="0"/>
              <a:t>als </a:t>
            </a:r>
            <a:r>
              <a:rPr lang="nl-NL" dirty="0"/>
              <a:t>een performant en efficiënt bestuur dat ook in een beperkt budgettair kader en na de interne staatshervorming erin slaagt haar intermediaire bestuurlijke rol maximaal in te vullen.</a:t>
            </a:r>
            <a:endParaRPr lang="nl-BE" dirty="0"/>
          </a:p>
          <a:p>
            <a:pPr marL="155444" indent="-155444">
              <a:buFont typeface="Wingdings" pitchFamily="2" charset="2"/>
              <a:buChar char="§"/>
            </a:pPr>
            <a:endParaRPr lang="nl-BE" sz="3400" dirty="0" smtClean="0"/>
          </a:p>
        </p:txBody>
      </p:sp>
      <p:sp>
        <p:nvSpPr>
          <p:cNvPr id="6" name="Tijdelijke aanduiding voor dianummer 8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EF6B1D7-AC47-4319-AC7A-F57909D25D4B}" type="slidenum">
              <a:rPr lang="nl-BE" sz="1200" smtClean="0">
                <a:solidFill>
                  <a:prstClr val="black">
                    <a:tint val="75000"/>
                  </a:prstClr>
                </a:solidFill>
              </a:rPr>
              <a:pPr algn="r"/>
              <a:t>3</a:t>
            </a:fld>
            <a:endParaRPr lang="nl-BE" sz="12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153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Autofit/>
          </a:bodyPr>
          <a:lstStyle/>
          <a:p>
            <a:pPr algn="l"/>
            <a:r>
              <a:rPr lang="nl-BE" sz="2400" b="1" dirty="0" smtClean="0">
                <a:solidFill>
                  <a:schemeClr val="bg2"/>
                </a:solidFill>
              </a:rPr>
              <a:t>SALK-toets voor </a:t>
            </a:r>
            <a:r>
              <a:rPr lang="nl-BE" sz="2400" b="1" dirty="0" err="1" smtClean="0">
                <a:solidFill>
                  <a:schemeClr val="bg2"/>
                </a:solidFill>
              </a:rPr>
              <a:t>co-financiering</a:t>
            </a:r>
            <a:r>
              <a:rPr lang="nl-BE" sz="2400" b="1" dirty="0" smtClean="0">
                <a:solidFill>
                  <a:schemeClr val="bg2"/>
                </a:solidFill>
              </a:rPr>
              <a:t> Europese projecten </a:t>
            </a:r>
            <a:endParaRPr lang="nl-BE" sz="2400" b="1" dirty="0">
              <a:solidFill>
                <a:schemeClr val="bg2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323528" y="1988840"/>
            <a:ext cx="8640434" cy="5159375"/>
          </a:xfrm>
        </p:spPr>
        <p:txBody>
          <a:bodyPr>
            <a:normAutofit/>
          </a:bodyPr>
          <a:lstStyle/>
          <a:p>
            <a:endParaRPr lang="nl-BE" sz="2400" b="0" dirty="0" smtClean="0"/>
          </a:p>
          <a:p>
            <a:pPr marL="155444" indent="-155444">
              <a:buFont typeface="Wingdings" pitchFamily="2" charset="2"/>
              <a:buChar char="§"/>
            </a:pPr>
            <a:endParaRPr lang="nl-BE" sz="3400" dirty="0" smtClean="0"/>
          </a:p>
        </p:txBody>
      </p:sp>
      <p:sp>
        <p:nvSpPr>
          <p:cNvPr id="6" name="Tijdelijke aanduiding voor dianummer 8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EF6B1D7-AC47-4319-AC7A-F57909D25D4B}" type="slidenum">
              <a:rPr lang="nl-BE" sz="1200" smtClean="0">
                <a:solidFill>
                  <a:prstClr val="black">
                    <a:tint val="75000"/>
                  </a:prstClr>
                </a:solidFill>
              </a:rPr>
              <a:pPr algn="r"/>
              <a:t>4</a:t>
            </a:fld>
            <a:endParaRPr lang="nl-BE" sz="1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467544" y="1124744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ea typeface="Calibri"/>
                <a:cs typeface="Times New Roman"/>
              </a:rPr>
              <a:t>Nieuwe programmaperiode 2013-2020: sterke focus op Europe2020 = innovatieve, duurzame en inclusieve groei</a:t>
            </a:r>
          </a:p>
          <a:p>
            <a:endParaRPr lang="nl-NL" dirty="0">
              <a:ea typeface="Calibri"/>
              <a:cs typeface="Times New Roman"/>
            </a:endParaRPr>
          </a:p>
          <a:p>
            <a:r>
              <a:rPr lang="nl-NL" dirty="0" smtClean="0">
                <a:ea typeface="Calibri"/>
                <a:cs typeface="Times New Roman"/>
              </a:rPr>
              <a:t>In de provinciale </a:t>
            </a:r>
            <a:r>
              <a:rPr lang="nl-NL" dirty="0" err="1" smtClean="0">
                <a:ea typeface="Calibri"/>
                <a:cs typeface="Times New Roman"/>
              </a:rPr>
              <a:t>co-financiering</a:t>
            </a:r>
            <a:r>
              <a:rPr lang="nl-NL" dirty="0">
                <a:ea typeface="Calibri"/>
                <a:cs typeface="Times New Roman"/>
              </a:rPr>
              <a:t> </a:t>
            </a:r>
            <a:r>
              <a:rPr lang="nl-NL" dirty="0" smtClean="0">
                <a:ea typeface="Calibri"/>
                <a:cs typeface="Times New Roman"/>
              </a:rPr>
              <a:t>: inzet bijna </a:t>
            </a:r>
            <a:r>
              <a:rPr lang="nl-NL" b="1" u="sng" dirty="0" smtClean="0">
                <a:ea typeface="Calibri"/>
                <a:cs typeface="Times New Roman"/>
              </a:rPr>
              <a:t>35 miljoen € </a:t>
            </a:r>
            <a:r>
              <a:rPr lang="nl-NL" dirty="0" smtClean="0">
                <a:ea typeface="Calibri"/>
                <a:cs typeface="Times New Roman"/>
              </a:rPr>
              <a:t>aanvullend en complementair focussen op SALK: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dirty="0" smtClean="0">
                <a:ea typeface="Calibri"/>
                <a:cs typeface="Times New Roman"/>
              </a:rPr>
              <a:t>Zowel vanuit provinciale reserve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nl-NL" b="1" dirty="0" smtClean="0">
                <a:solidFill>
                  <a:srgbClr val="00B050"/>
                </a:solidFill>
                <a:ea typeface="Calibri"/>
                <a:cs typeface="Times New Roman"/>
              </a:rPr>
              <a:t>12,25 </a:t>
            </a:r>
            <a:r>
              <a:rPr lang="nl-NL" b="1" dirty="0" err="1" smtClean="0">
                <a:solidFill>
                  <a:srgbClr val="00B050"/>
                </a:solidFill>
                <a:ea typeface="Calibri"/>
                <a:cs typeface="Times New Roman"/>
              </a:rPr>
              <a:t>mio</a:t>
            </a:r>
            <a:r>
              <a:rPr lang="nl-NL" b="1" dirty="0" smtClean="0">
                <a:solidFill>
                  <a:srgbClr val="00B050"/>
                </a:solidFill>
                <a:ea typeface="Calibri"/>
                <a:cs typeface="Times New Roman"/>
              </a:rPr>
              <a:t> € EFRO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nl-NL" b="1" dirty="0" smtClean="0">
                <a:solidFill>
                  <a:srgbClr val="00B050"/>
                </a:solidFill>
                <a:ea typeface="Calibri"/>
                <a:cs typeface="Times New Roman"/>
              </a:rPr>
              <a:t>1 </a:t>
            </a:r>
            <a:r>
              <a:rPr lang="nl-NL" b="1" dirty="0" err="1" smtClean="0">
                <a:solidFill>
                  <a:srgbClr val="00B050"/>
                </a:solidFill>
                <a:ea typeface="Calibri"/>
                <a:cs typeface="Times New Roman"/>
              </a:rPr>
              <a:t>mio</a:t>
            </a:r>
            <a:r>
              <a:rPr lang="nl-NL" b="1" dirty="0" smtClean="0">
                <a:solidFill>
                  <a:srgbClr val="00B050"/>
                </a:solidFill>
                <a:ea typeface="Calibri"/>
                <a:cs typeface="Times New Roman"/>
              </a:rPr>
              <a:t> € ESF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dirty="0" smtClean="0">
                <a:ea typeface="Calibri"/>
                <a:cs typeface="Times New Roman"/>
              </a:rPr>
              <a:t>Als vanuit regulier budget: 21,7 </a:t>
            </a:r>
            <a:r>
              <a:rPr lang="nl-NL" dirty="0" err="1" smtClean="0">
                <a:ea typeface="Calibri"/>
                <a:cs typeface="Times New Roman"/>
              </a:rPr>
              <a:t>mio</a:t>
            </a:r>
            <a:r>
              <a:rPr lang="nl-NL" dirty="0" smtClean="0">
                <a:ea typeface="Calibri"/>
                <a:cs typeface="Times New Roman"/>
              </a:rPr>
              <a:t> €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nl-NL" dirty="0" smtClean="0">
                <a:ea typeface="Calibri"/>
                <a:cs typeface="Times New Roman"/>
              </a:rPr>
              <a:t>Doelstelling 2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nl-NL" dirty="0" err="1" smtClean="0">
                <a:ea typeface="Calibri"/>
                <a:cs typeface="Times New Roman"/>
              </a:rPr>
              <a:t>Interreg</a:t>
            </a:r>
            <a:endParaRPr lang="nl-NL" dirty="0" smtClean="0">
              <a:ea typeface="Calibri"/>
              <a:cs typeface="Times New Roman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nl-NL" dirty="0" smtClean="0">
              <a:ea typeface="Calibri"/>
              <a:cs typeface="Times New Roman"/>
            </a:endParaRPr>
          </a:p>
          <a:p>
            <a:r>
              <a:rPr lang="nl-NL" dirty="0" smtClean="0">
                <a:ea typeface="Calibri"/>
                <a:cs typeface="Times New Roman"/>
              </a:rPr>
              <a:t>Deze projecten moeten veelvoud van subsidies creëren in te zetten voor projecten die voldoen aan de </a:t>
            </a:r>
            <a:r>
              <a:rPr lang="nl-NL" dirty="0" err="1" smtClean="0">
                <a:ea typeface="Calibri"/>
                <a:cs typeface="Times New Roman"/>
              </a:rPr>
              <a:t>zogn</a:t>
            </a:r>
            <a:r>
              <a:rPr lang="nl-NL" dirty="0" smtClean="0">
                <a:ea typeface="Calibri"/>
                <a:cs typeface="Times New Roman"/>
              </a:rPr>
              <a:t>. </a:t>
            </a:r>
            <a:r>
              <a:rPr lang="nl-NL" sz="2400" b="1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nl-NL" sz="24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LK-toets</a:t>
            </a:r>
            <a:r>
              <a:rPr lang="nl-NL" dirty="0" smtClean="0">
                <a:ea typeface="Calibri"/>
                <a:cs typeface="Times New Roman"/>
              </a:rPr>
              <a:t>: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nl-NL" dirty="0" smtClean="0">
                <a:ea typeface="Calibri"/>
                <a:cs typeface="Times New Roman"/>
              </a:rPr>
              <a:t>performant ondernemersklimaat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nl-NL" dirty="0" smtClean="0">
                <a:ea typeface="Calibri"/>
                <a:cs typeface="Times New Roman"/>
              </a:rPr>
              <a:t>Jobcreatie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nl-NL" dirty="0" smtClean="0">
                <a:ea typeface="Calibri"/>
                <a:cs typeface="Times New Roman"/>
              </a:rPr>
              <a:t>Verbeterde werking arbeidsmarkt</a:t>
            </a:r>
          </a:p>
          <a:p>
            <a:endParaRPr lang="nl-NL" dirty="0" smtClean="0">
              <a:ea typeface="Calibri"/>
              <a:cs typeface="Times New Roman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nl-NL" dirty="0">
              <a:ea typeface="Calibri"/>
              <a:cs typeface="Times New Roman"/>
            </a:endParaRPr>
          </a:p>
          <a:p>
            <a:r>
              <a:rPr lang="nl-NL" dirty="0" smtClean="0">
                <a:ea typeface="Calibri"/>
                <a:cs typeface="Times New Roman"/>
              </a:rPr>
              <a:t> </a:t>
            </a:r>
            <a:endParaRPr lang="nl-NL" dirty="0">
              <a:ea typeface="Calibri"/>
              <a:cs typeface="Times New Roman"/>
            </a:endParaRPr>
          </a:p>
          <a:p>
            <a:endParaRPr lang="nl-NL" dirty="0" smtClean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5234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Autofit/>
          </a:bodyPr>
          <a:lstStyle/>
          <a:p>
            <a:pPr algn="l"/>
            <a:r>
              <a:rPr lang="nl-BE" sz="2400" b="1" dirty="0" smtClean="0">
                <a:solidFill>
                  <a:schemeClr val="bg2"/>
                </a:solidFill>
              </a:rPr>
              <a:t>SALK-toets voor </a:t>
            </a:r>
            <a:r>
              <a:rPr lang="nl-BE" sz="2400" b="1" dirty="0" err="1" smtClean="0">
                <a:solidFill>
                  <a:schemeClr val="bg2"/>
                </a:solidFill>
              </a:rPr>
              <a:t>co-financiering</a:t>
            </a:r>
            <a:r>
              <a:rPr lang="nl-BE" sz="2400" b="1" dirty="0" smtClean="0">
                <a:solidFill>
                  <a:schemeClr val="bg2"/>
                </a:solidFill>
              </a:rPr>
              <a:t> Europese projecten </a:t>
            </a:r>
            <a:endParaRPr lang="nl-BE" sz="2400" b="1" dirty="0">
              <a:solidFill>
                <a:schemeClr val="bg2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323528" y="1988840"/>
            <a:ext cx="8640434" cy="5159375"/>
          </a:xfrm>
        </p:spPr>
        <p:txBody>
          <a:bodyPr>
            <a:normAutofit/>
          </a:bodyPr>
          <a:lstStyle/>
          <a:p>
            <a:endParaRPr lang="nl-BE" sz="2400" b="0" dirty="0" smtClean="0"/>
          </a:p>
          <a:p>
            <a:pPr marL="155444" indent="-155444">
              <a:buFont typeface="Wingdings" pitchFamily="2" charset="2"/>
              <a:buChar char="§"/>
            </a:pPr>
            <a:endParaRPr lang="nl-BE" sz="3400" dirty="0" smtClean="0"/>
          </a:p>
        </p:txBody>
      </p:sp>
      <p:sp>
        <p:nvSpPr>
          <p:cNvPr id="6" name="Tijdelijke aanduiding voor dianummer 8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EF6B1D7-AC47-4319-AC7A-F57909D25D4B}" type="slidenum">
              <a:rPr lang="nl-BE" sz="1200" smtClean="0">
                <a:solidFill>
                  <a:prstClr val="black">
                    <a:tint val="75000"/>
                  </a:prstClr>
                </a:solidFill>
              </a:rPr>
              <a:pPr algn="r"/>
              <a:t>5</a:t>
            </a:fld>
            <a:endParaRPr lang="nl-BE" sz="1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467544" y="1124744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dirty="0" smtClean="0">
              <a:ea typeface="Calibri"/>
              <a:cs typeface="Times New Roman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nl-NL" dirty="0">
              <a:ea typeface="Calibri"/>
              <a:cs typeface="Times New Roman"/>
            </a:endParaRPr>
          </a:p>
          <a:p>
            <a:r>
              <a:rPr lang="nl-NL" dirty="0" smtClean="0">
                <a:ea typeface="Calibri"/>
                <a:cs typeface="Times New Roman"/>
              </a:rPr>
              <a:t> </a:t>
            </a:r>
            <a:endParaRPr lang="nl-NL" dirty="0">
              <a:ea typeface="Calibri"/>
              <a:cs typeface="Times New Roman"/>
            </a:endParaRPr>
          </a:p>
          <a:p>
            <a:endParaRPr lang="nl-NL" dirty="0" smtClean="0">
              <a:ea typeface="Calibri"/>
              <a:cs typeface="Times New Roman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625139932"/>
              </p:ext>
            </p:extLst>
          </p:nvPr>
        </p:nvGraphicFramePr>
        <p:xfrm>
          <a:off x="467544" y="1124744"/>
          <a:ext cx="8064896" cy="5231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636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Autofit/>
          </a:bodyPr>
          <a:lstStyle/>
          <a:p>
            <a:pPr algn="l"/>
            <a:r>
              <a:rPr lang="nl-BE" sz="2400" b="1" dirty="0" smtClean="0">
                <a:solidFill>
                  <a:schemeClr val="bg2"/>
                </a:solidFill>
              </a:rPr>
              <a:t>SALK-strategie gefinancierd vanuit </a:t>
            </a:r>
            <a:br>
              <a:rPr lang="nl-BE" sz="2400" b="1" dirty="0" smtClean="0">
                <a:solidFill>
                  <a:schemeClr val="bg2"/>
                </a:solidFill>
              </a:rPr>
            </a:br>
            <a:r>
              <a:rPr lang="nl-BE" sz="2400" b="1" dirty="0" smtClean="0">
                <a:solidFill>
                  <a:schemeClr val="bg2"/>
                </a:solidFill>
              </a:rPr>
              <a:t>Europa + Vlaanderen + LSM + (provincie)³</a:t>
            </a:r>
            <a:endParaRPr lang="nl-BE" sz="2400" b="1" dirty="0">
              <a:solidFill>
                <a:schemeClr val="bg2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251520" y="1196974"/>
            <a:ext cx="8640434" cy="5159375"/>
          </a:xfrm>
        </p:spPr>
        <p:txBody>
          <a:bodyPr>
            <a:normAutofit/>
          </a:bodyPr>
          <a:lstStyle/>
          <a:p>
            <a:endParaRPr lang="nl-BE" sz="2400" b="0" dirty="0" smtClean="0"/>
          </a:p>
          <a:p>
            <a:pPr marL="155444" indent="-155444">
              <a:buFont typeface="Wingdings" pitchFamily="2" charset="2"/>
              <a:buChar char="§"/>
            </a:pPr>
            <a:endParaRPr lang="nl-BE" sz="3400" dirty="0" smtClean="0"/>
          </a:p>
        </p:txBody>
      </p:sp>
      <p:sp>
        <p:nvSpPr>
          <p:cNvPr id="6" name="Tijdelijke aanduiding voor dianummer 8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EF6B1D7-AC47-4319-AC7A-F57909D25D4B}" type="slidenum">
              <a:rPr lang="nl-BE" sz="1200" smtClean="0">
                <a:solidFill>
                  <a:prstClr val="black">
                    <a:tint val="75000"/>
                  </a:prstClr>
                </a:solidFill>
              </a:rPr>
              <a:pPr algn="r"/>
              <a:t>6</a:t>
            </a:fld>
            <a:endParaRPr lang="nl-BE" sz="1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605859" y="1556792"/>
            <a:ext cx="83529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nl-NL" dirty="0" smtClean="0"/>
              <a:t>50 </a:t>
            </a:r>
            <a:r>
              <a:rPr lang="nl-NL" dirty="0"/>
              <a:t>miljoen euro uit de provinciale financiële </a:t>
            </a:r>
            <a:r>
              <a:rPr lang="nl-NL" dirty="0" smtClean="0"/>
              <a:t>reserve 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nl-NL" dirty="0" smtClean="0"/>
              <a:t>voor </a:t>
            </a:r>
            <a:r>
              <a:rPr lang="nl-NL" dirty="0"/>
              <a:t>de medefinanciering van projecten die bijdragen aan het socio-economisch herstel. </a:t>
            </a:r>
            <a:endParaRPr lang="nl-BE" dirty="0"/>
          </a:p>
          <a:p>
            <a:pPr marL="285750" indent="-285750">
              <a:buFont typeface="Arial" pitchFamily="34" charset="0"/>
              <a:buChar char="•"/>
            </a:pPr>
            <a:r>
              <a:rPr lang="nl-NL" dirty="0" smtClean="0"/>
              <a:t>Bijkomend op </a:t>
            </a:r>
            <a:r>
              <a:rPr lang="nl-NL" dirty="0"/>
              <a:t>de functionele </a:t>
            </a:r>
            <a:r>
              <a:rPr lang="nl-NL" dirty="0" smtClean="0"/>
              <a:t>beleidsenveloppes (BBC 2014-2019) 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nl-NL" dirty="0" smtClean="0"/>
              <a:t>een </a:t>
            </a:r>
            <a:r>
              <a:rPr lang="nl-NL" dirty="0"/>
              <a:t>hele reeks van uitgaven – werking en subsidies– die in min of meerdere mate een bijdrage leveren aan de </a:t>
            </a:r>
            <a:r>
              <a:rPr lang="nl-NL" dirty="0" smtClean="0"/>
              <a:t>SALK-strategie.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dirty="0" smtClean="0"/>
              <a:t>Ook </a:t>
            </a:r>
            <a:r>
              <a:rPr lang="nl-NL" dirty="0"/>
              <a:t>met LSM-middelen zijn de voorbije jaren veel middelen vrijgemaakt </a:t>
            </a:r>
            <a:endParaRPr lang="nl-NL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nl-NL" dirty="0" smtClean="0"/>
              <a:t>voor </a:t>
            </a:r>
            <a:r>
              <a:rPr lang="nl-NL" dirty="0"/>
              <a:t>de medefinanciering van strategische projecten o.m. op het vlak van zorg, clean </a:t>
            </a:r>
            <a:r>
              <a:rPr lang="nl-NL" dirty="0" err="1"/>
              <a:t>tech</a:t>
            </a:r>
            <a:r>
              <a:rPr lang="nl-NL" dirty="0"/>
              <a:t>, </a:t>
            </a:r>
            <a:r>
              <a:rPr lang="nl-NL" dirty="0" err="1"/>
              <a:t>energyville</a:t>
            </a:r>
            <a:r>
              <a:rPr lang="nl-NL" dirty="0"/>
              <a:t>, acquisitie,… Deze inspanningen zullen maximaal  worden gecontinueerd.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98940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Autofit/>
          </a:bodyPr>
          <a:lstStyle/>
          <a:p>
            <a:pPr algn="l"/>
            <a:r>
              <a:rPr lang="nl-BE" sz="2400" b="1" dirty="0" smtClean="0">
                <a:solidFill>
                  <a:schemeClr val="bg2"/>
                </a:solidFill>
              </a:rPr>
              <a:t>Limburgs economisch clusterbeleid : </a:t>
            </a:r>
            <a:br>
              <a:rPr lang="nl-BE" sz="2400" b="1" dirty="0" smtClean="0">
                <a:solidFill>
                  <a:schemeClr val="bg2"/>
                </a:solidFill>
              </a:rPr>
            </a:br>
            <a:r>
              <a:rPr lang="nl-BE" sz="2400" b="1" dirty="0" smtClean="0">
                <a:solidFill>
                  <a:schemeClr val="bg2"/>
                </a:solidFill>
              </a:rPr>
              <a:t>gericht op versnelde doorbraken</a:t>
            </a:r>
            <a:endParaRPr lang="nl-BE" sz="2400" b="1" dirty="0">
              <a:solidFill>
                <a:schemeClr val="bg2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251520" y="1196974"/>
            <a:ext cx="8640434" cy="5159375"/>
          </a:xfrm>
        </p:spPr>
        <p:txBody>
          <a:bodyPr>
            <a:normAutofit/>
          </a:bodyPr>
          <a:lstStyle/>
          <a:p>
            <a:r>
              <a:rPr lang="nl-NL" sz="2200" dirty="0" smtClean="0"/>
              <a:t>V²O-principe : Limburgse </a:t>
            </a:r>
            <a:r>
              <a:rPr lang="nl-NL" sz="2200" dirty="0"/>
              <a:t>focus op de speerpunteneconomie </a:t>
            </a:r>
            <a:r>
              <a:rPr lang="nl-NL" sz="2200" dirty="0" smtClean="0"/>
              <a:t>= juiste </a:t>
            </a:r>
            <a:r>
              <a:rPr lang="nl-NL" sz="2200" dirty="0"/>
              <a:t>en weldoordachte </a:t>
            </a:r>
            <a:r>
              <a:rPr lang="nl-NL" sz="2200" dirty="0" smtClean="0"/>
              <a:t>keuze. </a:t>
            </a:r>
          </a:p>
          <a:p>
            <a:pPr lvl="1">
              <a:buFont typeface="Wingdings" pitchFamily="2" charset="2"/>
              <a:buChar char="Ø"/>
            </a:pPr>
            <a:r>
              <a:rPr lang="nl-NL" sz="1800" dirty="0" smtClean="0"/>
              <a:t>Bestaande </a:t>
            </a:r>
            <a:r>
              <a:rPr lang="nl-NL" sz="1800" dirty="0"/>
              <a:t>speerpunten dienen echter  te worden versterkt, </a:t>
            </a:r>
            <a:endParaRPr lang="nl-NL" sz="1800" dirty="0" smtClean="0"/>
          </a:p>
          <a:p>
            <a:pPr lvl="1">
              <a:buFont typeface="Wingdings" pitchFamily="2" charset="2"/>
              <a:buChar char="Ø"/>
            </a:pPr>
            <a:r>
              <a:rPr lang="nl-NL" sz="1800" dirty="0" smtClean="0"/>
              <a:t>de </a:t>
            </a:r>
            <a:r>
              <a:rPr lang="nl-NL" sz="1800" dirty="0"/>
              <a:t>ontwikkeling van relatief nieuwe speerpunten dient te worden versneld </a:t>
            </a:r>
            <a:endParaRPr lang="nl-NL" sz="1800" dirty="0" smtClean="0"/>
          </a:p>
          <a:p>
            <a:pPr lvl="1">
              <a:buFont typeface="Wingdings" pitchFamily="2" charset="2"/>
              <a:buChar char="Ø"/>
            </a:pPr>
            <a:r>
              <a:rPr lang="nl-NL" sz="1800" dirty="0" smtClean="0"/>
              <a:t>sterke </a:t>
            </a:r>
            <a:r>
              <a:rPr lang="nl-NL" sz="1800" dirty="0"/>
              <a:t>groeisectoren dienen te worden ontwikkeld. </a:t>
            </a:r>
          </a:p>
          <a:p>
            <a:pPr marL="400050"/>
            <a:r>
              <a:rPr lang="nl-NL" sz="2200" dirty="0"/>
              <a:t>Het uitvoeringsplan heeft dit vertaald in de </a:t>
            </a:r>
            <a:r>
              <a:rPr lang="nl-NL" sz="2200" dirty="0" err="1"/>
              <a:t>zogn.businesscases</a:t>
            </a:r>
            <a:r>
              <a:rPr lang="nl-NL" sz="2200" dirty="0"/>
              <a:t>.</a:t>
            </a:r>
            <a:endParaRPr lang="nl-BE" sz="2200" dirty="0"/>
          </a:p>
          <a:p>
            <a:pPr marL="400050"/>
            <a:r>
              <a:rPr lang="nl-BE" sz="2200" dirty="0"/>
              <a:t>Deze Limburgse selectieve focus op bepaalde clusters moet leiden tot:</a:t>
            </a:r>
          </a:p>
          <a:p>
            <a:pPr lvl="1">
              <a:buFont typeface="Wingdings" pitchFamily="2" charset="2"/>
              <a:buChar char="Ø"/>
            </a:pPr>
            <a:r>
              <a:rPr lang="nl-BE" sz="1800" dirty="0" smtClean="0"/>
              <a:t>Sterk omgevingskader voor nieuw en innovatief ondernemerschap</a:t>
            </a:r>
          </a:p>
          <a:p>
            <a:pPr lvl="1">
              <a:buFont typeface="Wingdings" pitchFamily="2" charset="2"/>
              <a:buChar char="Ø"/>
            </a:pPr>
            <a:r>
              <a:rPr lang="nl-BE" sz="1800" b="0" dirty="0" smtClean="0"/>
              <a:t>Jobcreatie</a:t>
            </a:r>
          </a:p>
          <a:p>
            <a:pPr lvl="1">
              <a:buFont typeface="Wingdings" pitchFamily="2" charset="2"/>
              <a:buChar char="Ø"/>
            </a:pPr>
            <a:r>
              <a:rPr lang="nl-BE" sz="1800" dirty="0" smtClean="0"/>
              <a:t>Verder uitbouw </a:t>
            </a:r>
            <a:r>
              <a:rPr lang="nl-BE" sz="1800" dirty="0"/>
              <a:t>Limburgse kenniseconomie</a:t>
            </a:r>
          </a:p>
          <a:p>
            <a:pPr lvl="1">
              <a:buFont typeface="Wingdings" pitchFamily="2" charset="2"/>
              <a:buChar char="Ø"/>
            </a:pPr>
            <a:r>
              <a:rPr lang="nl-BE" sz="1800" dirty="0"/>
              <a:t>Reverse van de </a:t>
            </a:r>
            <a:r>
              <a:rPr lang="nl-BE" sz="1800" dirty="0" smtClean="0"/>
              <a:t>braindrain</a:t>
            </a:r>
          </a:p>
          <a:p>
            <a:r>
              <a:rPr lang="nl-BE" sz="2200" dirty="0" smtClean="0"/>
              <a:t>Ook klassieke maakindustrie = zeer belangrijk</a:t>
            </a:r>
          </a:p>
          <a:p>
            <a:r>
              <a:rPr lang="nl-BE" sz="2200" dirty="0" smtClean="0"/>
              <a:t>Flankerend economisch beleid – moet versnelling hoger</a:t>
            </a:r>
            <a:endParaRPr lang="nl-BE" sz="2200" dirty="0"/>
          </a:p>
          <a:p>
            <a:endParaRPr lang="nl-BE" sz="2400" b="0" dirty="0" smtClean="0"/>
          </a:p>
          <a:p>
            <a:pPr marL="155444" indent="-155444">
              <a:buFont typeface="Wingdings" pitchFamily="2" charset="2"/>
              <a:buChar char="§"/>
            </a:pPr>
            <a:endParaRPr lang="nl-BE" sz="3400" dirty="0" smtClean="0"/>
          </a:p>
        </p:txBody>
      </p:sp>
      <p:sp>
        <p:nvSpPr>
          <p:cNvPr id="6" name="Tijdelijke aanduiding voor dianummer 8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EF6B1D7-AC47-4319-AC7A-F57909D25D4B}" type="slidenum">
              <a:rPr lang="nl-BE" sz="1200" smtClean="0">
                <a:solidFill>
                  <a:prstClr val="black">
                    <a:tint val="75000"/>
                  </a:prstClr>
                </a:solidFill>
              </a:rPr>
              <a:pPr algn="r"/>
              <a:t>7</a:t>
            </a:fld>
            <a:endParaRPr lang="nl-BE" sz="12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331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nl-BE" sz="2400" b="1" dirty="0">
                <a:solidFill>
                  <a:schemeClr val="bg2"/>
                </a:solidFill>
              </a:rPr>
              <a:t>SALK Provincie: </a:t>
            </a:r>
            <a:r>
              <a:rPr lang="nl-BE" sz="2400" b="1" dirty="0" smtClean="0">
                <a:solidFill>
                  <a:schemeClr val="bg2"/>
                </a:solidFill>
              </a:rPr>
              <a:t>Ruimtelijke Processen versnellen</a:t>
            </a:r>
            <a:endParaRPr lang="nl-BE" sz="2400" b="1" dirty="0">
              <a:solidFill>
                <a:schemeClr val="bg2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251520" y="908720"/>
            <a:ext cx="8640434" cy="5447630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nl-BE" sz="2900" dirty="0" smtClean="0"/>
              <a:t>Door inzet van </a:t>
            </a:r>
            <a:r>
              <a:rPr lang="nl-BE" sz="2900" b="1" dirty="0" smtClean="0">
                <a:solidFill>
                  <a:srgbClr val="00B050"/>
                </a:solidFill>
              </a:rPr>
              <a:t>1.840.000 €</a:t>
            </a:r>
            <a:r>
              <a:rPr lang="nl-BE" sz="2900" b="1" dirty="0" smtClean="0"/>
              <a:t> </a:t>
            </a:r>
            <a:r>
              <a:rPr lang="nl-BE" sz="2900" dirty="0" smtClean="0"/>
              <a:t>op decretale opdracht : Versnellen van ruimtelijke mogelijkheden voor bedrijventerreinen, toerisme en recreatie: </a:t>
            </a:r>
            <a:endParaRPr lang="nl-BE" sz="2900" i="1" dirty="0" smtClean="0">
              <a:solidFill>
                <a:srgbClr val="00B050"/>
              </a:solidFill>
            </a:endParaRPr>
          </a:p>
          <a:p>
            <a:r>
              <a:rPr lang="nl-BE" sz="2300" dirty="0" smtClean="0"/>
              <a:t>Coördineren </a:t>
            </a:r>
            <a:r>
              <a:rPr lang="nl-BE" sz="2300" dirty="0"/>
              <a:t>en versneld opstarten </a:t>
            </a:r>
            <a:r>
              <a:rPr lang="nl-BE" sz="2300" dirty="0" err="1" smtClean="0"/>
              <a:t>PRUP’s</a:t>
            </a:r>
            <a:r>
              <a:rPr lang="nl-BE" sz="2300" dirty="0" smtClean="0"/>
              <a:t> :</a:t>
            </a:r>
          </a:p>
          <a:p>
            <a:pPr lvl="1">
              <a:buFont typeface="Courier New" pitchFamily="49" charset="0"/>
              <a:buChar char="o"/>
            </a:pPr>
            <a:r>
              <a:rPr lang="nl-BE" sz="2000" dirty="0" smtClean="0"/>
              <a:t>Vrijetijdseconomie</a:t>
            </a:r>
          </a:p>
          <a:p>
            <a:pPr lvl="1">
              <a:buFont typeface="Courier New" pitchFamily="49" charset="0"/>
              <a:buChar char="o"/>
            </a:pPr>
            <a:r>
              <a:rPr lang="nl-BE" sz="2000" dirty="0" smtClean="0"/>
              <a:t>Regionale </a:t>
            </a:r>
            <a:r>
              <a:rPr lang="nl-BE" sz="2000" dirty="0"/>
              <a:t>Bedrijventerreinen: versnelling taakstelling RSV </a:t>
            </a:r>
            <a:endParaRPr lang="nl-BE" sz="2000" dirty="0" smtClean="0"/>
          </a:p>
          <a:p>
            <a:pPr lvl="0"/>
            <a:r>
              <a:rPr lang="nl-BE" sz="2300" dirty="0"/>
              <a:t>Activeren van lokale besturen: </a:t>
            </a:r>
            <a:r>
              <a:rPr lang="nl-BE" sz="1700" dirty="0"/>
              <a:t>inzetten op het bestemmen van voldoende ruimte voor lokale bedrijventerreinen (</a:t>
            </a:r>
            <a:r>
              <a:rPr lang="nl-BE" sz="1700" dirty="0" err="1"/>
              <a:t>cfr</a:t>
            </a:r>
            <a:r>
              <a:rPr lang="nl-BE" sz="1700" dirty="0"/>
              <a:t>. SALK – aanbeveling</a:t>
            </a:r>
            <a:r>
              <a:rPr lang="nl-BE" sz="1700" dirty="0" smtClean="0"/>
              <a:t>)</a:t>
            </a:r>
            <a:endParaRPr lang="nl-BE" sz="1700" dirty="0"/>
          </a:p>
          <a:p>
            <a:pPr lvl="0"/>
            <a:endParaRPr lang="nl-BE" sz="1700" dirty="0"/>
          </a:p>
          <a:p>
            <a:pPr marL="0" indent="0">
              <a:buNone/>
            </a:pPr>
            <a:r>
              <a:rPr lang="nl-BE" sz="2900" dirty="0" smtClean="0"/>
              <a:t>Deze planvorming = complementair op beleid POM-Limburg inzake ruimtelijke economie. Met een totale inzet provinciale subsidie van bijna </a:t>
            </a:r>
            <a:r>
              <a:rPr lang="nl-BE" sz="2900" u="sng" dirty="0" smtClean="0"/>
              <a:t>3.800.000 € </a:t>
            </a:r>
            <a:r>
              <a:rPr lang="nl-BE" sz="2900" dirty="0" smtClean="0"/>
              <a:t>(regulier) : </a:t>
            </a:r>
          </a:p>
          <a:p>
            <a:r>
              <a:rPr lang="nl-BE" sz="2600" dirty="0" smtClean="0"/>
              <a:t>verdere ontwikkeling ENA</a:t>
            </a:r>
          </a:p>
          <a:p>
            <a:r>
              <a:rPr lang="nl-BE" sz="2600" dirty="0" smtClean="0"/>
              <a:t>Kwalitatieve en duurzame inrichting &amp; ontsluiting Limburgse bedrijventerreinen</a:t>
            </a:r>
          </a:p>
          <a:p>
            <a:endParaRPr lang="nl-BE" sz="2600" dirty="0" smtClean="0"/>
          </a:p>
          <a:p>
            <a:pPr marL="0" lvl="0" indent="0">
              <a:buNone/>
            </a:pPr>
            <a:r>
              <a:rPr lang="nl-BE" sz="2900" dirty="0"/>
              <a:t>Strategische projectontwikkeling via het A.P.B. ‘</a:t>
            </a:r>
            <a:r>
              <a:rPr lang="nl-BE" sz="2900" dirty="0" smtClean="0"/>
              <a:t>Limgrond.be : </a:t>
            </a:r>
            <a:r>
              <a:rPr lang="nl-BE" sz="2900" b="1" dirty="0" smtClean="0">
                <a:solidFill>
                  <a:srgbClr val="00B050"/>
                </a:solidFill>
              </a:rPr>
              <a:t>2.050.000€</a:t>
            </a:r>
            <a:endParaRPr lang="nl-BE" sz="29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nl-BE" sz="2600" dirty="0" smtClean="0"/>
          </a:p>
          <a:p>
            <a:pPr marL="0" indent="0">
              <a:buNone/>
            </a:pPr>
            <a:r>
              <a:rPr lang="nl-BE" sz="2900" dirty="0" smtClean="0"/>
              <a:t>Digitale ontsluiting provincie: knelpuntanalyse </a:t>
            </a:r>
            <a:r>
              <a:rPr lang="nl-BE" sz="2600" dirty="0" smtClean="0"/>
              <a:t>: </a:t>
            </a:r>
            <a:r>
              <a:rPr lang="nl-BE" sz="2600" b="1" dirty="0" smtClean="0">
                <a:solidFill>
                  <a:srgbClr val="00B050"/>
                </a:solidFill>
              </a:rPr>
              <a:t>200.000 €</a:t>
            </a:r>
          </a:p>
          <a:p>
            <a:pPr marL="0" indent="0">
              <a:buNone/>
            </a:pPr>
            <a:r>
              <a:rPr lang="nl-BE" sz="2900" dirty="0" smtClean="0"/>
              <a:t>Waterstof-pilot:</a:t>
            </a:r>
            <a:r>
              <a:rPr lang="nl-BE" sz="2600" dirty="0" smtClean="0"/>
              <a:t> </a:t>
            </a:r>
            <a:r>
              <a:rPr lang="nl-BE" sz="2600" b="1" dirty="0" smtClean="0">
                <a:solidFill>
                  <a:srgbClr val="00B050"/>
                </a:solidFill>
              </a:rPr>
              <a:t>200.000 €</a:t>
            </a:r>
          </a:p>
          <a:p>
            <a:pPr marL="0" indent="0">
              <a:buNone/>
            </a:pPr>
            <a:endParaRPr lang="nl-BE" sz="2600" dirty="0"/>
          </a:p>
          <a:p>
            <a:endParaRPr lang="nl-BE" sz="2300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nl-BE" sz="2900" dirty="0" smtClean="0"/>
              <a:t>Gouverneur als turbomanager</a:t>
            </a:r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r>
              <a:rPr lang="nl-BE" sz="1800" b="1" dirty="0" smtClean="0"/>
              <a:t> </a:t>
            </a:r>
            <a:endParaRPr lang="nl-BE" sz="1800" dirty="0"/>
          </a:p>
          <a:p>
            <a:endParaRPr lang="nl-BE" sz="1800" dirty="0"/>
          </a:p>
          <a:p>
            <a:pPr marL="0" indent="0">
              <a:buNone/>
            </a:pPr>
            <a:endParaRPr lang="nl-BE" sz="1800" b="1" dirty="0"/>
          </a:p>
          <a:p>
            <a:pPr lvl="1">
              <a:buFont typeface="Arial" pitchFamily="34" charset="0"/>
              <a:buChar char="•"/>
            </a:pPr>
            <a:endParaRPr lang="nl-BE" sz="1400" b="1" dirty="0" smtClean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endParaRPr lang="nl-BE" sz="1400" b="1" dirty="0" smtClean="0">
              <a:solidFill>
                <a:srgbClr val="00B050"/>
              </a:solidFill>
            </a:endParaRPr>
          </a:p>
        </p:txBody>
      </p:sp>
      <p:sp>
        <p:nvSpPr>
          <p:cNvPr id="6" name="Tijdelijke aanduiding voor dianummer 8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EF6B1D7-AC47-4319-AC7A-F57909D25D4B}" type="slidenum">
              <a:rPr lang="nl-BE" sz="1200" smtClean="0">
                <a:solidFill>
                  <a:prstClr val="black">
                    <a:tint val="75000"/>
                  </a:prstClr>
                </a:solidFill>
              </a:rPr>
              <a:pPr algn="r"/>
              <a:t>8</a:t>
            </a:fld>
            <a:endParaRPr lang="nl-BE" sz="12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86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nl-BE" sz="2400" b="1" dirty="0">
                <a:solidFill>
                  <a:schemeClr val="bg2"/>
                </a:solidFill>
              </a:rPr>
              <a:t>SALK Provincie: </a:t>
            </a:r>
            <a:r>
              <a:rPr lang="nl-BE" sz="2400" b="1" dirty="0" smtClean="0">
                <a:solidFill>
                  <a:schemeClr val="bg2"/>
                </a:solidFill>
              </a:rPr>
              <a:t>Bouwsector</a:t>
            </a:r>
            <a:endParaRPr lang="nl-BE" sz="2400" b="1" dirty="0">
              <a:solidFill>
                <a:schemeClr val="bg2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251520" y="1052736"/>
            <a:ext cx="8640434" cy="5303614"/>
          </a:xfrm>
        </p:spPr>
        <p:txBody>
          <a:bodyPr>
            <a:normAutofit/>
          </a:bodyPr>
          <a:lstStyle/>
          <a:p>
            <a:r>
              <a:rPr lang="nl-NL" sz="1800" dirty="0" smtClean="0"/>
              <a:t>Limburgse bouwsector = sterk economisch Limburgs speerpunt met veel jobcreatie</a:t>
            </a:r>
          </a:p>
          <a:p>
            <a:r>
              <a:rPr lang="nl-NL" sz="1800" dirty="0" smtClean="0"/>
              <a:t>Ovv de nieuwe Europese </a:t>
            </a:r>
            <a:r>
              <a:rPr lang="nl-NL" sz="1800" dirty="0"/>
              <a:t>verplichtingen inzake energieneutraal bouwen, dient de sector zich verder te specialiseren en te transformeren in een bouw-milieucluster</a:t>
            </a:r>
            <a:r>
              <a:rPr lang="nl-NL" sz="1800" dirty="0" smtClean="0"/>
              <a:t>.</a:t>
            </a:r>
          </a:p>
          <a:p>
            <a:r>
              <a:rPr lang="nl-NL" sz="1800" dirty="0"/>
              <a:t>Op het vlak van duurzame </a:t>
            </a:r>
            <a:r>
              <a:rPr lang="nl-NL" sz="1800" dirty="0" smtClean="0"/>
              <a:t>woningrenovatie: </a:t>
            </a:r>
          </a:p>
          <a:p>
            <a:pPr lvl="1"/>
            <a:r>
              <a:rPr lang="nl-NL" sz="1400" dirty="0" smtClean="0"/>
              <a:t>naast </a:t>
            </a:r>
            <a:r>
              <a:rPr lang="nl-NL" sz="1400" dirty="0"/>
              <a:t>de in SALK geplande renovatieprogramma’s van de Kantonnale Bouwmaatschappij Beringen en van Nieuw Dak Genk, </a:t>
            </a:r>
            <a:endParaRPr lang="nl-NL" sz="1400" dirty="0" smtClean="0"/>
          </a:p>
          <a:p>
            <a:pPr lvl="1"/>
            <a:r>
              <a:rPr lang="nl-NL" sz="1400" dirty="0" smtClean="0"/>
              <a:t>Uitbouw Proeftuin energetische renovaties in woningbouw : Inbreng van </a:t>
            </a:r>
            <a:r>
              <a:rPr lang="nl-NL" sz="1800" b="1" dirty="0">
                <a:solidFill>
                  <a:srgbClr val="00B050"/>
                </a:solidFill>
              </a:rPr>
              <a:t>3,4 miljoen euro </a:t>
            </a:r>
            <a:r>
              <a:rPr lang="nl-NL" sz="1400" dirty="0"/>
              <a:t>in een rollend fonds voor de renovatie van </a:t>
            </a:r>
            <a:r>
              <a:rPr lang="nl-NL" sz="1400" dirty="0" smtClean="0"/>
              <a:t>woningen (kwaliteitsvolle en energetische woningrenovaties) </a:t>
            </a:r>
          </a:p>
          <a:p>
            <a:pPr lvl="1"/>
            <a:r>
              <a:rPr lang="nl-NL" sz="1400" dirty="0" smtClean="0"/>
              <a:t>Opstart kennisplatform zodat </a:t>
            </a:r>
            <a:r>
              <a:rPr lang="nl-NL" sz="1400" dirty="0"/>
              <a:t>kennis en expertise van de proeftuin wordt opgebouwd, geborgen en naar de sector </a:t>
            </a:r>
            <a:r>
              <a:rPr lang="nl-NL" sz="1400" dirty="0" smtClean="0"/>
              <a:t>verspreid</a:t>
            </a:r>
            <a:r>
              <a:rPr lang="nl-NL" sz="1400" dirty="0"/>
              <a:t> </a:t>
            </a:r>
          </a:p>
          <a:p>
            <a:r>
              <a:rPr lang="nl-NL" sz="1800" dirty="0"/>
              <a:t>Construction </a:t>
            </a:r>
            <a:r>
              <a:rPr lang="nl-NL" sz="1800" dirty="0" smtClean="0"/>
              <a:t>Academy (Confederatie Bouw): </a:t>
            </a:r>
            <a:r>
              <a:rPr lang="nl-NL" sz="1800" dirty="0"/>
              <a:t>voor praktijkgerichte opleiding en onderzoek en voor een sterkere en snellere transfer van kennis en innovatie in de </a:t>
            </a:r>
            <a:r>
              <a:rPr lang="nl-NL" sz="1800" dirty="0" smtClean="0"/>
              <a:t>sector: </a:t>
            </a:r>
          </a:p>
          <a:p>
            <a:pPr lvl="1"/>
            <a:r>
              <a:rPr lang="nl-NL" sz="1400" dirty="0" smtClean="0"/>
              <a:t>Cofinanciering Provincie Limburg - aanvullend </a:t>
            </a:r>
            <a:r>
              <a:rPr lang="nl-NL" sz="1400" dirty="0"/>
              <a:t>op de 1 miljoen euro gereserveerde EFRO-subsidie, </a:t>
            </a:r>
            <a:endParaRPr lang="nl-NL" sz="1400" dirty="0" smtClean="0"/>
          </a:p>
          <a:p>
            <a:pPr lvl="1"/>
            <a:r>
              <a:rPr lang="nl-NL" sz="1400" dirty="0" smtClean="0"/>
              <a:t>met </a:t>
            </a:r>
            <a:r>
              <a:rPr lang="nl-NL" sz="1800" b="1" dirty="0">
                <a:solidFill>
                  <a:srgbClr val="00B050"/>
                </a:solidFill>
              </a:rPr>
              <a:t>0,750 miljoen euro</a:t>
            </a:r>
            <a:r>
              <a:rPr lang="nl-NL" sz="1400" dirty="0" smtClean="0"/>
              <a:t>.</a:t>
            </a:r>
            <a:endParaRPr lang="nl-BE" sz="1400" dirty="0"/>
          </a:p>
          <a:p>
            <a:endParaRPr lang="nl-BE" sz="2200" dirty="0"/>
          </a:p>
          <a:p>
            <a:pPr lvl="0"/>
            <a:endParaRPr lang="nl-BE" sz="1800" dirty="0" smtClean="0"/>
          </a:p>
          <a:p>
            <a:endParaRPr lang="nl-BE" sz="2000" dirty="0" smtClean="0"/>
          </a:p>
          <a:p>
            <a:endParaRPr lang="nl-BE" sz="1800" dirty="0"/>
          </a:p>
          <a:p>
            <a:pPr lvl="0"/>
            <a:endParaRPr lang="nl-BE" sz="1800" dirty="0" smtClean="0"/>
          </a:p>
        </p:txBody>
      </p:sp>
      <p:sp>
        <p:nvSpPr>
          <p:cNvPr id="6" name="Tijdelijke aanduiding voor dianummer 8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EF6B1D7-AC47-4319-AC7A-F57909D25D4B}" type="slidenum">
              <a:rPr lang="nl-BE" sz="1200" smtClean="0">
                <a:solidFill>
                  <a:prstClr val="black">
                    <a:tint val="75000"/>
                  </a:prstClr>
                </a:solidFill>
              </a:rPr>
              <a:pPr algn="r"/>
              <a:t>9</a:t>
            </a:fld>
            <a:endParaRPr lang="nl-BE" sz="12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56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jr9yLR6dESp92i.jUaes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jr9yLR6dESp92i.jUaes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AUq2jWJAUKFfUZRblu7I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PZciWI60a1fFG1LaHwO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dZkZuRo4kO5KlulchSHL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0DK6YqLM0OLQvo2nTSWT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mMyuXXSc0GwUXTIE7hO1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jr9yLR6dESp92i.jUaes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P.NxCAIkODDeGTX6hkJ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3ItME3b10y92e7dVqK.o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x_msYV5W0OGJ9s.J8rfQ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JgAkdZsik.pHy2hdw9Qj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owaDWee8kiFak03wnyfN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8HD1ALd4EaUwJh9ZW3i1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3ItME3b10y92e7dVqK.o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0wx6kf0UUCchkte9hv7i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N3pq87Qtkuq7vvjCuX9N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kUQxEtuakmWVql2to7tX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sZUJrnkJEawXQiAcH7Ht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0wx6kf0UUCchkte9hv7i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.wTPopQJ0OkNs2NLT_ox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O9QZgNKrUa9N6CXruPqj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jr9yLR6dESp92i.jUaes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jr9yLR6dESp92i.jUaes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jr9yLR6dESp92i.jUaes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AUq2jWJAUKFfUZRblu7I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PZciWI60a1fFG1LaHwO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N3pq87Qtkuq7vvjCuX9N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kUQxEtuakmWVql2to7tX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sZUJrnkJEawXQiAcH7Ht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.wTPopQJ0OkNs2NLT_ox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O9QZgNKrUa9N6CXruPqj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jr9yLR6dESp92i.jUaesg"/>
</p:tagLst>
</file>

<file path=ppt/theme/theme1.xml><?xml version="1.0" encoding="utf-8"?>
<a:theme xmlns:a="http://schemas.openxmlformats.org/drawingml/2006/main" name="Kantoorthema">
  <a:themeElements>
    <a:clrScheme name="Perspectief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imburg Experten groep SALK BL4187">
  <a:themeElements>
    <a:clrScheme name="Custom 1">
      <a:dk1>
        <a:srgbClr val="000000"/>
      </a:dk1>
      <a:lt1>
        <a:srgbClr val="FFFFFF"/>
      </a:lt1>
      <a:dk2>
        <a:srgbClr val="361600"/>
      </a:dk2>
      <a:lt2>
        <a:srgbClr val="FFFFFF"/>
      </a:lt2>
      <a:accent1>
        <a:srgbClr val="EAD6D2"/>
      </a:accent1>
      <a:accent2>
        <a:srgbClr val="A9C7C6"/>
      </a:accent2>
      <a:accent3>
        <a:srgbClr val="B97743"/>
      </a:accent3>
      <a:accent4>
        <a:srgbClr val="491965"/>
      </a:accent4>
      <a:accent5>
        <a:srgbClr val="FF6600"/>
      </a:accent5>
      <a:accent6>
        <a:srgbClr val="808080"/>
      </a:accent6>
      <a:hlink>
        <a:srgbClr val="B97743"/>
      </a:hlink>
      <a:folHlink>
        <a:srgbClr val="491965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4187">
        <a:dk1>
          <a:srgbClr val="000000"/>
        </a:dk1>
        <a:lt1>
          <a:srgbClr val="FFFFFF"/>
        </a:lt1>
        <a:dk2>
          <a:srgbClr val="361600"/>
        </a:dk2>
        <a:lt2>
          <a:srgbClr val="FFFFFF"/>
        </a:lt2>
        <a:accent1>
          <a:srgbClr val="EAD6D2"/>
        </a:accent1>
        <a:accent2>
          <a:srgbClr val="A9C7C6"/>
        </a:accent2>
        <a:accent3>
          <a:srgbClr val="B97743"/>
        </a:accent3>
        <a:accent4>
          <a:srgbClr val="491965"/>
        </a:accent4>
        <a:accent5>
          <a:srgbClr val="FF6600"/>
        </a:accent5>
        <a:accent6>
          <a:srgbClr val="808080"/>
        </a:accent6>
        <a:hlink>
          <a:srgbClr val="B97743"/>
        </a:hlink>
        <a:folHlink>
          <a:srgbClr val="49196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1782</TotalTime>
  <Words>2125</Words>
  <Application>Microsoft Office PowerPoint</Application>
  <PresentationFormat>Diavoorstelling (4:3)</PresentationFormat>
  <Paragraphs>494</Paragraphs>
  <Slides>21</Slides>
  <Notes>12</Notes>
  <HiddenSlides>0</HiddenSlides>
  <MMClips>0</MMClips>
  <ScaleCrop>false</ScaleCrop>
  <HeadingPairs>
    <vt:vector size="6" baseType="variant">
      <vt:variant>
        <vt:lpstr>Thema</vt:lpstr>
      </vt:variant>
      <vt:variant>
        <vt:i4>2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4" baseType="lpstr">
      <vt:lpstr>Kantoorthema</vt:lpstr>
      <vt:lpstr>Limburg Experten groep SALK BL4187</vt:lpstr>
      <vt:lpstr>think-cell Slide</vt:lpstr>
      <vt:lpstr>Provinciebestuur Limburg</vt:lpstr>
      <vt:lpstr>SALK = kern waarrond hele provinciaal beleid geweven wordt </vt:lpstr>
      <vt:lpstr>Provincie Limburg: afstemming in de legislatuurnota  4 prioritaire doelstellingen</vt:lpstr>
      <vt:lpstr>SALK-toets voor co-financiering Europese projecten </vt:lpstr>
      <vt:lpstr>SALK-toets voor co-financiering Europese projecten </vt:lpstr>
      <vt:lpstr>SALK-strategie gefinancierd vanuit  Europa + Vlaanderen + LSM + (provincie)³</vt:lpstr>
      <vt:lpstr>Limburgs economisch clusterbeleid :  gericht op versnelde doorbraken</vt:lpstr>
      <vt:lpstr>SALK Provincie: Ruimtelijke Processen versnellen</vt:lpstr>
      <vt:lpstr>SALK Provincie: Bouwsector</vt:lpstr>
      <vt:lpstr>SALK Provincie: Medtech/Biotech - zorgeconomie</vt:lpstr>
      <vt:lpstr> Salk provincie - Vrijetijdseconomie </vt:lpstr>
      <vt:lpstr>SALK Provincie: Fruitteelt, land- en tuinbouw</vt:lpstr>
      <vt:lpstr>SALK Provincie: Creatieve economie</vt:lpstr>
      <vt:lpstr>SALK Provincie: Arbeidsmarkt</vt:lpstr>
      <vt:lpstr>SALK Provincie: Arbeidsmarkt</vt:lpstr>
      <vt:lpstr>SALK Provincie: Arbeidsmarkt - jeugdwerkloosheid</vt:lpstr>
      <vt:lpstr>SALK Provincie: Arbeidsmarkt</vt:lpstr>
      <vt:lpstr>SALK Provincie: arbeidsmarkt : kansengroepen - Sociale economie </vt:lpstr>
      <vt:lpstr>SALK Provincie: Sociaal Limburg :  Extra plaatsen in de kinderopvang</vt:lpstr>
      <vt:lpstr>SALK Provincie: Duurzaam Limburg</vt:lpstr>
      <vt:lpstr>PowerPoint-presentatie</vt:lpstr>
    </vt:vector>
  </TitlesOfParts>
  <Company>Provinciebestuur Limburg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Provinciebestuur Limburg</dc:title>
  <dc:creator>Thielemans Isabelle</dc:creator>
  <cp:lastModifiedBy>Van Leuven, Isabel</cp:lastModifiedBy>
  <cp:revision>276</cp:revision>
  <cp:lastPrinted>2013-11-19T07:53:35Z</cp:lastPrinted>
  <dcterms:created xsi:type="dcterms:W3CDTF">2013-09-12T16:37:32Z</dcterms:created>
  <dcterms:modified xsi:type="dcterms:W3CDTF">2013-11-19T07:58:26Z</dcterms:modified>
</cp:coreProperties>
</file>