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4"/>
  </p:sldMasterIdLst>
  <p:notesMasterIdLst>
    <p:notesMasterId r:id="rId18"/>
  </p:notesMasterIdLst>
  <p:sldIdLst>
    <p:sldId id="259" r:id="rId5"/>
    <p:sldId id="260" r:id="rId6"/>
    <p:sldId id="268" r:id="rId7"/>
    <p:sldId id="265" r:id="rId8"/>
    <p:sldId id="266" r:id="rId9"/>
    <p:sldId id="267" r:id="rId10"/>
    <p:sldId id="270" r:id="rId11"/>
    <p:sldId id="264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9AEFD-C886-4100-9558-C7529E8D322F}" v="92" dt="2019-03-11T11:58:58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0861"/>
  </p:normalViewPr>
  <p:slideViewPr>
    <p:cSldViewPr>
      <p:cViewPr varScale="1">
        <p:scale>
          <a:sx n="86" d="100"/>
          <a:sy n="86" d="100"/>
        </p:scale>
        <p:origin x="11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6618B-0E4E-3942-BD78-6699D1DFD8A2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0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1" name="Line 5"/>
          <p:cNvSpPr>
            <a:spLocks noChangeShapeType="1"/>
          </p:cNvSpPr>
          <p:nvPr/>
        </p:nvSpPr>
        <p:spPr bwMode="auto">
          <a:xfrm>
            <a:off x="533400" y="60960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47625">
            <a:solidFill>
              <a:srgbClr val="C3343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24" name="Line 8"/>
          <p:cNvSpPr>
            <a:spLocks noChangeAspect="1" noChangeShapeType="1"/>
          </p:cNvSpPr>
          <p:nvPr/>
        </p:nvSpPr>
        <p:spPr bwMode="auto">
          <a:xfrm>
            <a:off x="533400" y="20574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2286000"/>
            <a:ext cx="8077200" cy="1143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40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886200"/>
            <a:ext cx="8077200" cy="1752600"/>
          </a:xfrm>
        </p:spPr>
        <p:txBody>
          <a:bodyPr/>
          <a:lstStyle>
            <a:lvl1pPr marL="0" indent="0">
              <a:buFont typeface="Times" pitchFamily="-65" charset="0"/>
              <a:buNone/>
              <a:defRPr sz="1600" i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552" y="436943"/>
            <a:ext cx="1728192" cy="32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D383A6-7EAB-2A42-BCE0-B919BAD311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1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066800"/>
            <a:ext cx="20193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6800"/>
            <a:ext cx="5905500" cy="4953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70930D-55CF-EB4D-A5DB-B8E308C4E1B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2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48648-71FE-B84C-B0B4-ED66296450B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67544" y="5805264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Times" pitchFamily="-65" charset="0"/>
              <a:buNone/>
            </a:pP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Abidjan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Amsterdam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 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Berlin </a:t>
            </a:r>
            <a:r>
              <a:rPr lang="en-US" sz="1100" dirty="0">
                <a:solidFill>
                  <a:srgbClr val="C00000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Bogot</a:t>
            </a:r>
            <a:r>
              <a:rPr lang="en-GB" sz="1100" dirty="0">
                <a:solidFill>
                  <a:schemeClr val="tx2"/>
                </a:solidFill>
                <a:latin typeface="Georgia" pitchFamily="-65" charset="0"/>
              </a:rPr>
              <a:t>á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Brighton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Brussels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Frankfurt/Main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London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Paris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Stockholm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Tallinn </a:t>
            </a:r>
            <a:r>
              <a:rPr lang="en-US" sz="1100" dirty="0">
                <a:solidFill>
                  <a:schemeClr val="accent1"/>
                </a:solidFill>
                <a:latin typeface="Georgia" pitchFamily="-65" charset="0"/>
              </a:rPr>
              <a:t>|</a:t>
            </a:r>
            <a:r>
              <a:rPr lang="en-US" sz="1100" dirty="0">
                <a:solidFill>
                  <a:schemeClr val="tx2"/>
                </a:solidFill>
                <a:latin typeface="Georgia" pitchFamily="-65" charset="0"/>
              </a:rPr>
              <a:t> Vienna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0526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8D080D-74FF-BC4B-95C4-BC8324BDFC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C59259-42FC-734A-9EE4-86C297FDFA6B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5F1D77-F366-B14C-B14F-F47496A8829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9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75181C-F324-DE4D-816B-252C73A0606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578839-E7CA-D641-A9B8-40457C704CA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8B6004-CD91-2942-8979-5A43B373393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3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51A5E1-517B-8E49-8332-645ED8290F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B793B6-543D-4F42-BA1B-0B13358534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6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172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29148648-71FE-B84C-B0B4-ED66296450B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0960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47625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Line 19"/>
          <p:cNvSpPr>
            <a:spLocks noChangeAspect="1" noChangeShapeType="1"/>
          </p:cNvSpPr>
          <p:nvPr/>
        </p:nvSpPr>
        <p:spPr bwMode="auto">
          <a:xfrm>
            <a:off x="533400" y="16764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39552" y="436943"/>
            <a:ext cx="1728192" cy="32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9pPr>
    </p:titleStyle>
    <p:bodyStyle>
      <a:lvl1pPr marL="377825" indent="-3778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73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i="1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905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514475" indent="-2825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1400" i="1">
          <a:solidFill>
            <a:schemeClr val="tx1"/>
          </a:solidFill>
          <a:latin typeface="+mn-lt"/>
          <a:ea typeface="ＭＳ Ｐゴシック" pitchFamily="-65" charset="-128"/>
        </a:defRPr>
      </a:lvl4pPr>
      <a:lvl5pPr marL="1893888" indent="-284163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5pPr>
      <a:lvl6pPr marL="2351088" indent="-284163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6pPr>
      <a:lvl7pPr marL="2808288" indent="-284163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7pPr>
      <a:lvl8pPr marL="3265488" indent="-284163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8pPr>
      <a:lvl9pPr marL="3722688" indent="-284163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nl-NL" b="1" i="1" dirty="0"/>
              <a:t>Stimuleren van valorisatie:</a:t>
            </a:r>
            <a:br>
              <a:rPr lang="nl-NL" b="1" i="1" dirty="0"/>
            </a:br>
            <a:r>
              <a:rPr lang="nl-NL" b="1" i="1" dirty="0"/>
              <a:t>Meer dan valorisatiefactor?</a:t>
            </a:r>
            <a:endParaRPr lang="en-GB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l-NL" b="1" i="0" dirty="0"/>
              <a:t>Discussienotitie voor het Hermes beslissingscomité</a:t>
            </a:r>
          </a:p>
          <a:p>
            <a:endParaRPr lang="nl-NL" b="1" i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strategische keuzes voor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Keuze 2: Wel of geen valorisatieafspraken in het contract </a:t>
            </a:r>
          </a:p>
          <a:p>
            <a:r>
              <a:rPr lang="nl-NL" u="sng" dirty="0"/>
              <a:t>Onzekerheid</a:t>
            </a:r>
            <a:r>
              <a:rPr lang="nl-NL" dirty="0"/>
              <a:t> en </a:t>
            </a:r>
            <a:r>
              <a:rPr lang="nl-NL" u="sng" dirty="0"/>
              <a:t>ongewenst gedrag</a:t>
            </a:r>
            <a:r>
              <a:rPr lang="nl-NL" dirty="0"/>
              <a:t> bij bedrijven</a:t>
            </a:r>
          </a:p>
          <a:p>
            <a:r>
              <a:rPr lang="nl-NL" u="sng" dirty="0"/>
              <a:t>Valorisatie buiten Europa:</a:t>
            </a:r>
            <a:r>
              <a:rPr lang="nl-NL" dirty="0"/>
              <a:t> mogelijkheden bij beoordeling van aanvragen en enkele uitzonderlijke gevallen (</a:t>
            </a:r>
            <a:r>
              <a:rPr lang="nl-NL" dirty="0" err="1"/>
              <a:t>exits</a:t>
            </a:r>
            <a:r>
              <a:rPr lang="nl-NL" dirty="0"/>
              <a:t>?)</a:t>
            </a:r>
          </a:p>
          <a:p>
            <a:r>
              <a:rPr lang="nl-NL" u="sng" dirty="0"/>
              <a:t>Stapsgewijs werken:</a:t>
            </a:r>
            <a:r>
              <a:rPr lang="nl-NL" dirty="0"/>
              <a:t> voortgang en financiering via mijlpalen </a:t>
            </a:r>
          </a:p>
          <a:p>
            <a:r>
              <a:rPr lang="nl-NL" u="sng" dirty="0"/>
              <a:t>Misbruik</a:t>
            </a:r>
            <a:r>
              <a:rPr lang="nl-NL" dirty="0"/>
              <a:t> van de regelingen en afhankelijkheid van subsidies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Keuzes:</a:t>
            </a:r>
          </a:p>
          <a:p>
            <a:r>
              <a:rPr lang="nl-NL" dirty="0"/>
              <a:t>Valorisatiefactor opnemen in contracten?</a:t>
            </a:r>
          </a:p>
          <a:p>
            <a:r>
              <a:rPr lang="nl-NL" dirty="0"/>
              <a:t>(Voldoende) valorisatie in Europa opnemen in contracten?</a:t>
            </a:r>
          </a:p>
          <a:p>
            <a:r>
              <a:rPr lang="nl-NL" dirty="0"/>
              <a:t>Stapsgewijze aanpak voor valorisatie opnemen in contracten?</a:t>
            </a:r>
          </a:p>
          <a:p>
            <a:r>
              <a:rPr lang="nl-NL" dirty="0"/>
              <a:t>Mogelijk misbruik van de regeling in aanpak sterker weren?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4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strategische keuzes voor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Keuze 3: Productie- versus O&amp;O-impact </a:t>
            </a:r>
          </a:p>
          <a:p>
            <a:r>
              <a:rPr lang="nl-NL" u="sng" dirty="0"/>
              <a:t>Innovatiecapaciteit:</a:t>
            </a:r>
            <a:r>
              <a:rPr lang="nl-NL" dirty="0"/>
              <a:t> naast productie-impact ook O&amp;O-impact</a:t>
            </a:r>
          </a:p>
          <a:p>
            <a:pPr lvl="1"/>
            <a:r>
              <a:rPr lang="nl-NL" dirty="0"/>
              <a:t>Nieuwe innovatieactiviteiten, O&amp;O-banen, kennisspilovers,  aantrekken kennisintensieve spelers en kenniswerkers</a:t>
            </a:r>
          </a:p>
          <a:p>
            <a:r>
              <a:rPr lang="nl-NL" u="sng" dirty="0"/>
              <a:t>Verschillen tussen type bedrijven</a:t>
            </a:r>
            <a:r>
              <a:rPr lang="nl-NL" dirty="0"/>
              <a:t> m.b.t. O&amp;O-impact</a:t>
            </a:r>
            <a:endParaRPr lang="nl-NL" u="sng" dirty="0"/>
          </a:p>
          <a:p>
            <a:pPr lvl="1"/>
            <a:r>
              <a:rPr lang="nl-NL" dirty="0"/>
              <a:t>Startup: Nieuwe speler in ecosysteem</a:t>
            </a:r>
          </a:p>
          <a:p>
            <a:pPr lvl="1"/>
            <a:r>
              <a:rPr lang="nl-NL" dirty="0"/>
              <a:t>KMO: Versterken van de business case / rol in het ecosysteem</a:t>
            </a:r>
          </a:p>
          <a:p>
            <a:pPr lvl="1"/>
            <a:r>
              <a:rPr lang="nl-NL" dirty="0"/>
              <a:t>Grootbedrijf: kennisspilovers</a:t>
            </a:r>
          </a:p>
          <a:p>
            <a:pPr marL="474662" lvl="1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b="1" dirty="0"/>
              <a:t>Keuzes:</a:t>
            </a:r>
          </a:p>
          <a:p>
            <a:r>
              <a:rPr lang="nl-NL" dirty="0"/>
              <a:t>Valt impact van steun O&amp;O-centra te verantwoorden?</a:t>
            </a:r>
          </a:p>
          <a:p>
            <a:r>
              <a:rPr lang="nl-NL" dirty="0"/>
              <a:t>Moeten multinationals alleen maar ondersteuning krijgen in samenwerkingsprojecten (of ook bij individuele O&amp;O-projecten)?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2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strategische keuzes voor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Keuze 4: Economische versus maatschappelijke impact</a:t>
            </a:r>
          </a:p>
          <a:p>
            <a:r>
              <a:rPr lang="nl-NL" u="sng" dirty="0"/>
              <a:t>Groot politiek belang </a:t>
            </a:r>
            <a:r>
              <a:rPr lang="nl-NL" dirty="0"/>
              <a:t>bij maatschappelijke impact</a:t>
            </a:r>
          </a:p>
          <a:p>
            <a:r>
              <a:rPr lang="nl-NL" u="sng" dirty="0"/>
              <a:t>Definities zijn lastig</a:t>
            </a:r>
            <a:r>
              <a:rPr lang="nl-NL" dirty="0"/>
              <a:t> voor maatschappelijk gunstige innovaties</a:t>
            </a:r>
          </a:p>
          <a:p>
            <a:r>
              <a:rPr lang="nl-NL" u="sng" dirty="0"/>
              <a:t>De business case </a:t>
            </a:r>
            <a:r>
              <a:rPr lang="nl-NL" dirty="0"/>
              <a:t>bepaalt vaak ook de maatschappelijke impact</a:t>
            </a:r>
          </a:p>
          <a:p>
            <a:r>
              <a:rPr lang="nl-NL" u="sng" dirty="0"/>
              <a:t>Stimuleren kan in verschillende fases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Voor de aanvraag (voorlichting), bij de beoordeling (beoordelingscriteria), in de contractfase (bonusfinanciering), tijdens en na (intensievere begeleiding: bijv. regelgeving, subsidie, etc.)</a:t>
            </a:r>
          </a:p>
          <a:p>
            <a:r>
              <a:rPr lang="nl-NL" u="sng" dirty="0"/>
              <a:t>Specifieke oproepen</a:t>
            </a:r>
            <a:r>
              <a:rPr lang="nl-NL" dirty="0"/>
              <a:t> internationaal het meest effectief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b="1" dirty="0"/>
              <a:t>Keuze:</a:t>
            </a:r>
          </a:p>
          <a:p>
            <a:r>
              <a:rPr lang="nl-NL" dirty="0"/>
              <a:t>Is specifiek aandacht voor projecten met maatschappelijke impact gewenst?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3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strategische keuzes voor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Keuze 5: Beoordeling versus begeleiding</a:t>
            </a:r>
          </a:p>
          <a:p>
            <a:r>
              <a:rPr lang="nl-NL" dirty="0"/>
              <a:t>Het </a:t>
            </a:r>
            <a:r>
              <a:rPr lang="nl-NL" u="sng" dirty="0"/>
              <a:t>duidelijk </a:t>
            </a:r>
            <a:r>
              <a:rPr lang="nl-NL" u="sng"/>
              <a:t>definiëren van rollen</a:t>
            </a:r>
            <a:r>
              <a:rPr lang="nl-NL"/>
              <a:t> </a:t>
            </a:r>
            <a:r>
              <a:rPr lang="nl-NL" dirty="0"/>
              <a:t>is belangrijk (taakomschrijving, doelstellingen, contactmomenten, externe communicatie)</a:t>
            </a:r>
          </a:p>
          <a:p>
            <a:r>
              <a:rPr lang="nl-NL" u="sng" dirty="0"/>
              <a:t>Combinatie van rollen</a:t>
            </a:r>
            <a:r>
              <a:rPr lang="nl-NL" dirty="0"/>
              <a:t> heeft voor- (efficiëntie, personeel aantrekken) en nadelen (dubbele petten, competenties)</a:t>
            </a:r>
          </a:p>
          <a:p>
            <a:r>
              <a:rPr lang="nl-NL" u="sng" dirty="0"/>
              <a:t>Drie mogelijke rollen:</a:t>
            </a:r>
            <a:r>
              <a:rPr lang="nl-NL" dirty="0"/>
              <a:t> </a:t>
            </a:r>
          </a:p>
          <a:p>
            <a:pPr marL="817562" lvl="1" indent="-342900">
              <a:buFont typeface="+mj-lt"/>
              <a:buAutoNum type="arabicPeriod"/>
            </a:pPr>
            <a:r>
              <a:rPr lang="nl-NL" dirty="0"/>
              <a:t>Communicator</a:t>
            </a:r>
          </a:p>
          <a:p>
            <a:pPr marL="817562" lvl="1" indent="-342900">
              <a:buFont typeface="+mj-lt"/>
              <a:buAutoNum type="arabicPeriod"/>
            </a:pPr>
            <a:r>
              <a:rPr lang="nl-NL" dirty="0"/>
              <a:t>Beoordelaar en controleur</a:t>
            </a:r>
          </a:p>
          <a:p>
            <a:pPr marL="817562" lvl="1" indent="-342900">
              <a:buFont typeface="+mj-lt"/>
              <a:buAutoNum type="arabicPeriod"/>
            </a:pPr>
            <a:r>
              <a:rPr lang="nl-NL" dirty="0"/>
              <a:t>Begeleider en adviseur</a:t>
            </a:r>
          </a:p>
          <a:p>
            <a:pPr marL="817562" lvl="1" indent="-342900">
              <a:buFont typeface="+mj-lt"/>
              <a:buAutoNum type="arabicPeriod"/>
            </a:pPr>
            <a:endParaRPr lang="nl-NL" sz="1200" dirty="0"/>
          </a:p>
          <a:p>
            <a:pPr marL="0" indent="0">
              <a:buNone/>
            </a:pPr>
            <a:r>
              <a:rPr lang="nl-NL" b="1" dirty="0"/>
              <a:t>Keuze:</a:t>
            </a:r>
          </a:p>
          <a:p>
            <a:pPr lvl="0"/>
            <a:r>
              <a:rPr lang="nl-NL" dirty="0"/>
              <a:t>Welke rol(</a:t>
            </a:r>
            <a:r>
              <a:rPr lang="nl-NL" dirty="0" err="1"/>
              <a:t>len</a:t>
            </a:r>
            <a:r>
              <a:rPr lang="nl-NL" dirty="0"/>
              <a:t>) wil VLAIO vervullen?</a:t>
            </a:r>
          </a:p>
          <a:p>
            <a:pPr lvl="0"/>
            <a:r>
              <a:rPr lang="nl-NL" dirty="0"/>
              <a:t>Welk onderdeel van VLAIO kan deze rol(</a:t>
            </a:r>
            <a:r>
              <a:rPr lang="nl-NL" dirty="0" err="1"/>
              <a:t>len</a:t>
            </a:r>
            <a:r>
              <a:rPr lang="nl-NL" dirty="0"/>
              <a:t>) het beste vervullen?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9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Probleemschets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Tot voor kort werd gewerkt met </a:t>
            </a:r>
            <a:r>
              <a:rPr lang="nl-NL" b="1" dirty="0"/>
              <a:t>de “valorisatiefactor” </a:t>
            </a:r>
            <a:r>
              <a:rPr lang="nl-NL" dirty="0"/>
              <a:t>bij de beoordeling van subsidieaanvragen</a:t>
            </a:r>
          </a:p>
          <a:p>
            <a:r>
              <a:rPr lang="nl-NL" dirty="0"/>
              <a:t>Naast verschillende inhoudelijke valorisatieaspecten werd ook gekeken naar </a:t>
            </a:r>
            <a:r>
              <a:rPr lang="nl-NL" b="1" dirty="0"/>
              <a:t>kosten-baten ratio </a:t>
            </a:r>
            <a:r>
              <a:rPr lang="nl-NL" dirty="0"/>
              <a:t>(factor 10 over 10 jaar)</a:t>
            </a:r>
          </a:p>
          <a:p>
            <a:r>
              <a:rPr lang="nl-NL" b="1" dirty="0"/>
              <a:t>Duidelijk handvat voor beoordelaars </a:t>
            </a:r>
            <a:r>
              <a:rPr lang="nl-NL" dirty="0"/>
              <a:t>van aanvragen</a:t>
            </a:r>
          </a:p>
          <a:p>
            <a:endParaRPr lang="nl-NL" dirty="0"/>
          </a:p>
          <a:p>
            <a:r>
              <a:rPr lang="nl-NL" dirty="0"/>
              <a:t>Geluid uit het bedrijfsleven: </a:t>
            </a:r>
            <a:r>
              <a:rPr lang="nl-NL" b="1" dirty="0"/>
              <a:t>kwantificering is ongewenst: </a:t>
            </a:r>
            <a:r>
              <a:rPr lang="nl-NL" dirty="0"/>
              <a:t>daarom gebruik valorisatiefactor bij beoordeling afgeschaft</a:t>
            </a:r>
            <a:r>
              <a:rPr lang="nl-NL" b="1" dirty="0"/>
              <a:t>  </a:t>
            </a:r>
            <a:endParaRPr lang="nl-NL" dirty="0"/>
          </a:p>
          <a:p>
            <a:r>
              <a:rPr lang="nl-NL" dirty="0"/>
              <a:t>Zonder valorisatiefactor: </a:t>
            </a:r>
            <a:r>
              <a:rPr lang="nl-NL" b="1" dirty="0"/>
              <a:t>onduidelijkheid</a:t>
            </a:r>
            <a:r>
              <a:rPr lang="nl-NL" dirty="0"/>
              <a:t> over beoordeelding en bevorderding van valorisatie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notitie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Wij hebben ons gericht op: </a:t>
            </a:r>
            <a:r>
              <a:rPr lang="nl-NL" b="1" dirty="0"/>
              <a:t>onderzoeksprojecten, ontwikkelingsprojecten</a:t>
            </a:r>
            <a:r>
              <a:rPr lang="nl-NL" dirty="0"/>
              <a:t> en </a:t>
            </a:r>
            <a:r>
              <a:rPr lang="nl-NL" b="1" dirty="0"/>
              <a:t>ICON-projecten</a:t>
            </a:r>
          </a:p>
          <a:p>
            <a:endParaRPr lang="nl-NL" b="1" dirty="0"/>
          </a:p>
          <a:p>
            <a:r>
              <a:rPr lang="nl-NL" b="1" dirty="0"/>
              <a:t>Aanpak:</a:t>
            </a:r>
          </a:p>
          <a:p>
            <a:pPr lvl="1"/>
            <a:r>
              <a:rPr lang="nl-NL" dirty="0"/>
              <a:t>Deskstudie</a:t>
            </a:r>
          </a:p>
          <a:p>
            <a:pPr lvl="1"/>
            <a:r>
              <a:rPr lang="nl-NL" dirty="0"/>
              <a:t>Groepsinterviews met VLAIO adviseurs</a:t>
            </a:r>
          </a:p>
          <a:p>
            <a:pPr lvl="1"/>
            <a:r>
              <a:rPr lang="nl-NL" dirty="0"/>
              <a:t>Workshops met bedrijven, klein- en grootbedrijf</a:t>
            </a:r>
          </a:p>
          <a:p>
            <a:pPr lvl="1"/>
            <a:r>
              <a:rPr lang="nl-NL" dirty="0"/>
              <a:t>Internationale casussen, uit NL, FI, IE</a:t>
            </a:r>
          </a:p>
          <a:p>
            <a:pPr lvl="1"/>
            <a:r>
              <a:rPr lang="nl-NL" dirty="0"/>
              <a:t>Notitie met strategische keuzes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Valorisatieclausules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“De begunstigde verbindt zich ertoe </a:t>
            </a:r>
            <a:r>
              <a:rPr lang="nl-NL" sz="1800" b="1" dirty="0"/>
              <a:t>alle inspanningen </a:t>
            </a:r>
            <a:r>
              <a:rPr lang="nl-NL" sz="1800" dirty="0"/>
              <a:t>te leveren </a:t>
            </a:r>
            <a:r>
              <a:rPr lang="nl-NL" sz="1800" b="1" dirty="0"/>
              <a:t>die redelijkerwijze mogen worden verwacht </a:t>
            </a:r>
            <a:r>
              <a:rPr lang="nl-NL" sz="1800" dirty="0"/>
              <a:t>om over een valorisatietermijn van maximum 10 jaar na uitvoering van het project de projectresultaten te valoriseren volgens de opties omschreven in het projectvoorstel.”</a:t>
            </a:r>
          </a:p>
          <a:p>
            <a:endParaRPr lang="nl-NL" sz="1800" dirty="0"/>
          </a:p>
          <a:p>
            <a:r>
              <a:rPr lang="nl-NL" sz="1800" dirty="0"/>
              <a:t>“</a:t>
            </a:r>
            <a:r>
              <a:rPr lang="nl-NL" sz="1800" b="1" dirty="0"/>
              <a:t>Ingeval van valorisatie van de projectresultaten buiten de Europese economische ruimte</a:t>
            </a:r>
            <a:r>
              <a:rPr lang="nl-NL" sz="1800" dirty="0"/>
              <a:t>, verbindt de begunstigde zich tot een valorisatie van de projectresultaten </a:t>
            </a:r>
            <a:r>
              <a:rPr lang="nl-NL" sz="1800" b="1" dirty="0"/>
              <a:t>in de Europese economische ruimte</a:t>
            </a:r>
            <a:r>
              <a:rPr lang="nl-NL" sz="1800" dirty="0"/>
              <a:t> met een economisch toegevoegde waarde die </a:t>
            </a:r>
            <a:r>
              <a:rPr lang="nl-NL" sz="1800" b="1" dirty="0"/>
              <a:t>minimaal gelijk is aan het tienvoud </a:t>
            </a:r>
            <a:r>
              <a:rPr lang="nl-NL" sz="1800" dirty="0"/>
              <a:t>van het bedrag van de subsidie gemeten over een valorisatietermijn van maximum 10 jaar na uitvoering van het project zoals uiteengezet in het eindverslag.”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197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Perspectief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Graag valorisatie die tot </a:t>
            </a:r>
            <a:r>
              <a:rPr lang="nl-NL" b="1" dirty="0"/>
              <a:t>impact in Vlaanderen </a:t>
            </a:r>
            <a:r>
              <a:rPr lang="nl-NL" dirty="0"/>
              <a:t>leidt</a:t>
            </a:r>
          </a:p>
          <a:p>
            <a:r>
              <a:rPr lang="nl-NL" dirty="0"/>
              <a:t>Wegvallen valorisatiefactor niet vreemd, maar in de huidige situatie voelt </a:t>
            </a:r>
            <a:r>
              <a:rPr lang="nl-NL" b="1" dirty="0"/>
              <a:t>impact minder goed gewaarborgd</a:t>
            </a:r>
            <a:endParaRPr lang="nl-NL" dirty="0"/>
          </a:p>
          <a:p>
            <a:r>
              <a:rPr lang="nl-NL" dirty="0"/>
              <a:t>Belang van </a:t>
            </a:r>
            <a:r>
              <a:rPr lang="nl-NL" b="1" dirty="0"/>
              <a:t>de delta</a:t>
            </a:r>
            <a:r>
              <a:rPr lang="nl-NL" dirty="0"/>
              <a:t>: naast groei ook transformatie, behoud banen, consolidatie van de positie, etc.</a:t>
            </a:r>
          </a:p>
          <a:p>
            <a:r>
              <a:rPr lang="nl-NL" dirty="0"/>
              <a:t>Enige </a:t>
            </a:r>
            <a:r>
              <a:rPr lang="nl-NL" b="1" dirty="0"/>
              <a:t>professionaliteit</a:t>
            </a:r>
            <a:r>
              <a:rPr lang="nl-NL" dirty="0"/>
              <a:t> </a:t>
            </a:r>
            <a:r>
              <a:rPr lang="nl-NL" b="1" dirty="0"/>
              <a:t>kan worden verwacht </a:t>
            </a:r>
            <a:r>
              <a:rPr lang="nl-NL" dirty="0"/>
              <a:t>van bedrijven, dus inzicht in kosten en baten</a:t>
            </a:r>
          </a:p>
          <a:p>
            <a:endParaRPr lang="nl-NL" dirty="0"/>
          </a:p>
          <a:p>
            <a:r>
              <a:rPr lang="nl-NL" dirty="0"/>
              <a:t>Ook zijn er vragen: Te veel nadruk op economische doelen? Is de contractclausule omtrent de Europese economische ruimte nodig?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28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Perspectief bedrijven: </a:t>
            </a:r>
            <a:r>
              <a:rPr lang="nl-NL" dirty="0" err="1"/>
              <a:t>KMO’s</a:t>
            </a:r>
            <a:r>
              <a:rPr lang="nl-NL" dirty="0"/>
              <a:t> en startups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Kwantificeren van valorisatie is </a:t>
            </a:r>
            <a:r>
              <a:rPr lang="nl-NL" b="1" i="1" dirty="0"/>
              <a:t>“koffiedik kijken”</a:t>
            </a:r>
            <a:endParaRPr lang="nl-NL" dirty="0"/>
          </a:p>
          <a:p>
            <a:r>
              <a:rPr lang="nl-NL" dirty="0"/>
              <a:t>Er worden altijd </a:t>
            </a:r>
            <a:r>
              <a:rPr lang="nl-NL" b="1" dirty="0"/>
              <a:t>meerdere scenario’s </a:t>
            </a:r>
            <a:r>
              <a:rPr lang="nl-NL" dirty="0"/>
              <a:t>gemaakt, aan VLAIO wordt niet meest pessimistische voorgelegd</a:t>
            </a:r>
          </a:p>
          <a:p>
            <a:r>
              <a:rPr lang="nl-NL" b="1" dirty="0"/>
              <a:t>Onzekerheid</a:t>
            </a:r>
            <a:r>
              <a:rPr lang="nl-NL" dirty="0"/>
              <a:t> over de subsidiecontracten (valorisatieclausules, al dan niet terecht), </a:t>
            </a:r>
            <a:r>
              <a:rPr lang="nl-NL" b="1" dirty="0"/>
              <a:t>leidt tot </a:t>
            </a:r>
            <a:r>
              <a:rPr lang="nl-NL" b="1" i="1" dirty="0"/>
              <a:t>“goed-nieuws-rapportage”</a:t>
            </a:r>
            <a:r>
              <a:rPr lang="nl-NL" dirty="0"/>
              <a:t> </a:t>
            </a:r>
          </a:p>
          <a:p>
            <a:r>
              <a:rPr lang="nl-NL" b="1" dirty="0"/>
              <a:t>Adviseurs zijn eigenlijk evaluatoren/controleurs</a:t>
            </a:r>
            <a:endParaRPr lang="nl-NL" dirty="0"/>
          </a:p>
          <a:p>
            <a:r>
              <a:rPr lang="nl-NL" dirty="0"/>
              <a:t>Belangrijk om </a:t>
            </a:r>
            <a:r>
              <a:rPr lang="nl-NL" b="1" i="1" dirty="0"/>
              <a:t>“charlatans”</a:t>
            </a:r>
            <a:r>
              <a:rPr lang="nl-NL" dirty="0"/>
              <a:t> te </a:t>
            </a:r>
            <a:r>
              <a:rPr lang="nl-NL" b="1" dirty="0"/>
              <a:t>weren</a:t>
            </a:r>
            <a:endParaRPr lang="nl-NL" dirty="0"/>
          </a:p>
          <a:p>
            <a:r>
              <a:rPr lang="nl-NL" dirty="0"/>
              <a:t>Het </a:t>
            </a:r>
            <a:r>
              <a:rPr lang="nl-NL" b="1" dirty="0"/>
              <a:t>vervolgstadium </a:t>
            </a:r>
            <a:r>
              <a:rPr lang="nl-NL" dirty="0"/>
              <a:t>(na het project) </a:t>
            </a:r>
            <a:r>
              <a:rPr lang="nl-NL" b="1" dirty="0"/>
              <a:t>brengt nieuwe uitdaging </a:t>
            </a:r>
            <a:r>
              <a:rPr lang="nl-NL" dirty="0"/>
              <a:t>met zich mee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8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Perspectief bedrijven: Grootbedrijf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267200"/>
          </a:xfrm>
        </p:spPr>
        <p:txBody>
          <a:bodyPr/>
          <a:lstStyle/>
          <a:p>
            <a:r>
              <a:rPr lang="nl-NL" dirty="0"/>
              <a:t>Onderzoek/ontwikkeling vloeit uit in meerdere product- en dienst-categorieën: </a:t>
            </a:r>
            <a:r>
              <a:rPr lang="nl-NL" b="1" dirty="0"/>
              <a:t>directe verbinding project en valorisatie is </a:t>
            </a:r>
            <a:r>
              <a:rPr lang="nl-NL" b="1" i="1" dirty="0"/>
              <a:t>“hypothetisch verhaal”</a:t>
            </a:r>
            <a:endParaRPr lang="nl-NL" sz="1600" dirty="0"/>
          </a:p>
          <a:p>
            <a:r>
              <a:rPr lang="nl-NL" dirty="0"/>
              <a:t>Nadruk bij beoordeling valorisatie te sterk op banencreatie: projecten van het grootbedrijf hebben </a:t>
            </a:r>
            <a:r>
              <a:rPr lang="nl-NL" b="1" dirty="0"/>
              <a:t>een andere valorisatie-hefboom</a:t>
            </a:r>
            <a:endParaRPr lang="nl-NL" sz="1600" dirty="0"/>
          </a:p>
          <a:p>
            <a:r>
              <a:rPr lang="nl-NL" b="1" dirty="0"/>
              <a:t>Kennisspilovers</a:t>
            </a:r>
            <a:r>
              <a:rPr lang="nl-NL" dirty="0"/>
              <a:t> hebben waarde voor het bredere ecosysteem. Maar ook belang eigen projecten te doen (IE/geheimen)</a:t>
            </a:r>
            <a:endParaRPr lang="nl-NL" sz="1600" dirty="0"/>
          </a:p>
          <a:p>
            <a:r>
              <a:rPr lang="nl-NL" b="1" dirty="0"/>
              <a:t>Definitie maatschappelijk relevant </a:t>
            </a:r>
            <a:r>
              <a:rPr lang="nl-NL" dirty="0"/>
              <a:t>is lastig, belangrijkste blijft </a:t>
            </a:r>
            <a:r>
              <a:rPr lang="nl-NL" b="1" dirty="0"/>
              <a:t>de</a:t>
            </a:r>
            <a:r>
              <a:rPr lang="nl-NL" dirty="0"/>
              <a:t> </a:t>
            </a:r>
            <a:r>
              <a:rPr lang="nl-NL" b="1" dirty="0"/>
              <a:t>business case</a:t>
            </a:r>
            <a:endParaRPr lang="nl-NL" sz="1600" dirty="0"/>
          </a:p>
          <a:p>
            <a:r>
              <a:rPr lang="nl-NL" dirty="0"/>
              <a:t>Tijdens/na het project: Begrip voor de waarde en vier successen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Projectfasering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7B23E3-CA72-4B4C-BACA-53E5C48FD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35" y="1844824"/>
            <a:ext cx="8324729" cy="24910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BFE17F-6F2C-4563-860F-2A7BB8C8F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55675" y="4869160"/>
            <a:ext cx="5832648" cy="1150640"/>
          </a:xfrm>
        </p:spPr>
        <p:txBody>
          <a:bodyPr/>
          <a:lstStyle/>
          <a:p>
            <a:pPr marL="0" indent="0" algn="ctr">
              <a:buNone/>
            </a:pPr>
            <a:r>
              <a:rPr lang="nl-NL" i="1" dirty="0"/>
              <a:t>Zie ook het overzicht van kansen en knelpunten per doelgroep en per fase. </a:t>
            </a:r>
            <a:endParaRPr lang="nl-NL" b="1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014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Vijf strategische keuzes voor VLAIO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Keuze 1: Standaardisatie versus differentiatie</a:t>
            </a:r>
          </a:p>
          <a:p>
            <a:r>
              <a:rPr lang="nl-NL" dirty="0"/>
              <a:t>Standaardisatie kenmerkt zich door </a:t>
            </a:r>
            <a:r>
              <a:rPr lang="nl-NL" u="sng" dirty="0"/>
              <a:t>efficiëntie</a:t>
            </a:r>
            <a:r>
              <a:rPr lang="nl-NL" dirty="0"/>
              <a:t> en </a:t>
            </a:r>
            <a:r>
              <a:rPr lang="nl-NL" u="sng" dirty="0"/>
              <a:t>eenvoud</a:t>
            </a:r>
          </a:p>
          <a:p>
            <a:r>
              <a:rPr lang="nl-NL" dirty="0"/>
              <a:t>Differentiatie kenmerkt zich door </a:t>
            </a:r>
            <a:r>
              <a:rPr lang="nl-NL" u="sng" dirty="0"/>
              <a:t>maatwerk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Keuzes:</a:t>
            </a:r>
          </a:p>
          <a:p>
            <a:r>
              <a:rPr lang="nl-NL" dirty="0"/>
              <a:t>Is men tevreden met de huidige vrij generieke aanpak van VLAIO?</a:t>
            </a:r>
          </a:p>
          <a:p>
            <a:r>
              <a:rPr lang="nl-NL" dirty="0"/>
              <a:t>Sterker inzetten op een standaardisatie/differentiatie aanpak?</a:t>
            </a:r>
          </a:p>
          <a:p>
            <a:r>
              <a:rPr lang="nl-NL" dirty="0"/>
              <a:t>Inzetten op een strategische portfoliobenadering t.a.v. risico’s?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42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opolis DEF">
  <a:themeElements>
    <a:clrScheme name="Technopolis DE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3343E"/>
      </a:accent1>
      <a:accent2>
        <a:srgbClr val="00DBD6"/>
      </a:accent2>
      <a:accent3>
        <a:srgbClr val="3F3F3F"/>
      </a:accent3>
      <a:accent4>
        <a:srgbClr val="9D9D9D"/>
      </a:accent4>
      <a:accent5>
        <a:srgbClr val="FFABAB"/>
      </a:accent5>
      <a:accent6>
        <a:srgbClr val="D8D8D8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Georgia" charset="0"/>
            <a:ea typeface="Georgia" charset="0"/>
            <a:cs typeface="Georgi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7373"/>
        </a:accent6>
        <a:hlink>
          <a:srgbClr val="E47B61"/>
        </a:hlink>
        <a:folHlink>
          <a:srgbClr val="E3E5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A5A1C811-1C30-D947-BB67-6AE5142FDD43}" vid="{0086084F-5E06-824B-8717-90A31DDA0A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16D4D6C546243A4BC03670D95EFBC" ma:contentTypeVersion="1" ma:contentTypeDescription="Een nieuw document maken." ma:contentTypeScope="" ma:versionID="299e8a23bbf5210eb8fe286a9deeff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44ebf640e2479a04c5d51aeb5ae438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A9EC95-D875-4CA6-82FC-171DA028BB85}"/>
</file>

<file path=customXml/itemProps2.xml><?xml version="1.0" encoding="utf-8"?>
<ds:datastoreItem xmlns:ds="http://schemas.openxmlformats.org/officeDocument/2006/customXml" ds:itemID="{2C120F71-4C25-440D-A482-463782C40994}"/>
</file>

<file path=customXml/itemProps3.xml><?xml version="1.0" encoding="utf-8"?>
<ds:datastoreItem xmlns:ds="http://schemas.openxmlformats.org/officeDocument/2006/customXml" ds:itemID="{10B84901-D950-4BCC-90EE-86B6EA559CE8}"/>
</file>

<file path=docProps/app.xml><?xml version="1.0" encoding="utf-8"?>
<Properties xmlns="http://schemas.openxmlformats.org/officeDocument/2006/extended-properties" xmlns:vt="http://schemas.openxmlformats.org/officeDocument/2006/docPropsVTypes">
  <Template>Tech_presentation_2018</Template>
  <TotalTime>76</TotalTime>
  <Words>903</Words>
  <Application>Microsoft Office PowerPoint</Application>
  <PresentationFormat>Diavoorstelling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ＭＳ Ｐゴシック</vt:lpstr>
      <vt:lpstr>Georgia</vt:lpstr>
      <vt:lpstr>Times</vt:lpstr>
      <vt:lpstr>Technopolis DEF</vt:lpstr>
      <vt:lpstr>Stimuleren van valorisatie: Meer dan valorisatiefactor?</vt:lpstr>
      <vt:lpstr>Probleemschets</vt:lpstr>
      <vt:lpstr>Aanpak notitie</vt:lpstr>
      <vt:lpstr>Valorisatieclausules</vt:lpstr>
      <vt:lpstr>Perspectief VLAIO</vt:lpstr>
      <vt:lpstr>Perspectief bedrijven: KMO’s en startups</vt:lpstr>
      <vt:lpstr>Perspectief bedrijven: Grootbedrijf</vt:lpstr>
      <vt:lpstr>Projectfasering</vt:lpstr>
      <vt:lpstr>Vijf strategische keuzes voor VLAIO</vt:lpstr>
      <vt:lpstr>Vijf strategische keuzes voor VLAIO</vt:lpstr>
      <vt:lpstr>Vijf strategische keuzes voor VLAIO</vt:lpstr>
      <vt:lpstr>Vijf strategische keuzes voor VLAIO</vt:lpstr>
      <vt:lpstr>Vijf strategische keuzes voor VLAIO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Stimuleren van valorisatie: Meer dan valorisatiefactor?</dc:title>
  <dc:creator>Stijn Zegel</dc:creator>
  <cp:lastModifiedBy>Tournicourt Tom</cp:lastModifiedBy>
  <cp:revision>4</cp:revision>
  <dcterms:created xsi:type="dcterms:W3CDTF">2019-03-11T07:29:21Z</dcterms:created>
  <dcterms:modified xsi:type="dcterms:W3CDTF">2019-04-26T13:25:11Z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0x0101000AC16D4D6C546243A4BC03670D95EFBC</vt:lpwstr>
  </property>
  <property fmtid="{D5CDD505-2E9C-101B-9397-08002B2CF9AE}" pid="3" name="e9774d0c1c5b4673b17cf4c67a514757">
    <vt:lpwstr>2014|684dd4d6-5be9-41c0-ac8a-e5d3fba756ad</vt:lpwstr>
  </property>
  <property fmtid="{D5CDD505-2E9C-101B-9397-08002B2CF9AE}" pid="4" name="b1a289345cf1476fbb8677cb3fc7ccc2">
    <vt:lpwstr>Parlementaire vragen / antwoorden|8ac8b9f5-0ac5-42e3-890d-c9b36bb0a8b3</vt:lpwstr>
  </property>
  <property fmtid="{D5CDD505-2E9C-101B-9397-08002B2CF9AE}" pid="5" name="Type_x0020_document">
    <vt:lpwstr>307;#Parlementaire vragen / antwoorden|8ac8b9f5-0ac5-42e3-890d-c9b36bb0a8b3</vt:lpwstr>
  </property>
  <property fmtid="{D5CDD505-2E9C-101B-9397-08002B2CF9AE}" pid="6" name="_docset_NoMedatataSyncRequired">
    <vt:lpwstr>False</vt:lpwstr>
  </property>
  <property fmtid="{D5CDD505-2E9C-101B-9397-08002B2CF9AE}" pid="7" name="Jaartal">
    <vt:lpwstr>310;#2014|684dd4d6-5be9-41c0-ac8a-e5d3fba756ad</vt:lpwstr>
  </property>
  <property fmtid="{D5CDD505-2E9C-101B-9397-08002B2CF9AE}" pid="8" name="Type document">
    <vt:lpwstr>307;#Parlementaire vragen / antwoorden|8ac8b9f5-0ac5-42e3-890d-c9b36bb0a8b3</vt:lpwstr>
  </property>
</Properties>
</file>