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3" r:id="rId3"/>
  </p:sldMasterIdLst>
  <p:notesMasterIdLst>
    <p:notesMasterId r:id="rId21"/>
  </p:notesMasterIdLst>
  <p:sldIdLst>
    <p:sldId id="257" r:id="rId4"/>
    <p:sldId id="441" r:id="rId5"/>
    <p:sldId id="440" r:id="rId6"/>
    <p:sldId id="461" r:id="rId7"/>
    <p:sldId id="462" r:id="rId8"/>
    <p:sldId id="458" r:id="rId9"/>
    <p:sldId id="445" r:id="rId10"/>
    <p:sldId id="459" r:id="rId11"/>
    <p:sldId id="449" r:id="rId12"/>
    <p:sldId id="453" r:id="rId13"/>
    <p:sldId id="448" r:id="rId14"/>
    <p:sldId id="455" r:id="rId15"/>
    <p:sldId id="457" r:id="rId16"/>
    <p:sldId id="444" r:id="rId17"/>
    <p:sldId id="456" r:id="rId18"/>
    <p:sldId id="447" r:id="rId19"/>
    <p:sldId id="452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t Jeroen" initials="BJ" lastIdx="4" clrIdx="0">
    <p:extLst>
      <p:ext uri="{19B8F6BF-5375-455C-9EA6-DF929625EA0E}">
        <p15:presenceInfo xmlns:p15="http://schemas.microsoft.com/office/powerpoint/2012/main" userId="S::jeroen.bot@vlaanderen.be::fd3d67f0-2d74-4a70-9f8a-845e6ac8df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5E045-9B2B-419B-A616-B9596E93DA9C}" v="708" dt="2022-05-17T15:46:56.137"/>
    <p1510:client id="{15C292F2-720B-4773-92B0-9DE7506D0640}" v="105" dt="2022-05-17T09:24:21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8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07FB5-6721-44A3-BD70-B7005DDA94BD}" type="datetimeFigureOut">
              <a:rPr lang="nl-BE" smtClean="0"/>
              <a:t>17/05/2022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F6FD0-D176-438C-906B-E00174715A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53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6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24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76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58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A0D9C-0CD0-4097-81EC-9B83965EC080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96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017" y="305422"/>
            <a:ext cx="1858808" cy="7894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9258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 -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 beeld_medium beel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slide beeld_vlak_donkergroe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90" y="1036026"/>
            <a:ext cx="3600400" cy="36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6478-4BB7-4238-9D4E-CE1011E6A6CB}" type="datetimeFigureOut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17/05/2022</a:t>
            </a:fld>
            <a:endParaRPr lang="nl-BE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F172-CFAF-4E98-9882-9DF1A1F14959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87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17" y="305422"/>
            <a:ext cx="1858808" cy="7894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5285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6" y="5878506"/>
            <a:ext cx="1631963" cy="693134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4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17/05/2022</a:t>
            </a:fld>
            <a:r>
              <a:rPr lang="nl-BE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nl-BE" b="1">
                <a:solidFill>
                  <a:prstClr val="white">
                    <a:lumMod val="50000"/>
                  </a:prst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57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46" y="294827"/>
            <a:ext cx="1858808" cy="789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399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4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17/05/2022</a:t>
            </a:fld>
            <a:r>
              <a:rPr lang="nl-BE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nl-BE" b="1" dirty="0">
                <a:solidFill>
                  <a:prstClr val="white">
                    <a:lumMod val="50000"/>
                  </a:prst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3" y="4191646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6" y="5867788"/>
            <a:ext cx="1631963" cy="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79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solidFill>
                  <a:prstClr val="white"/>
                </a:solidFill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4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17/05/2022</a:t>
            </a:fld>
            <a:r>
              <a:rPr lang="nl-BE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nl-BE" b="1">
                <a:solidFill>
                  <a:prstClr val="white">
                    <a:lumMod val="50000"/>
                  </a:prst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2" y="5873147"/>
            <a:ext cx="1631963" cy="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62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4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17/05/2022</a:t>
            </a:fld>
            <a:r>
              <a:rPr lang="nl-BE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nl-BE" b="1" dirty="0">
                <a:solidFill>
                  <a:prstClr val="white">
                    <a:lumMod val="50000"/>
                  </a:prst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7" y="5867788"/>
            <a:ext cx="1631963" cy="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29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4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17/05/2022</a:t>
            </a:fld>
            <a:r>
              <a:rPr lang="nl-BE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nl-BE" b="1" dirty="0">
                <a:solidFill>
                  <a:prstClr val="white">
                    <a:lumMod val="50000"/>
                  </a:prst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0" y="5883864"/>
            <a:ext cx="1631963" cy="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59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4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17/05/2022</a:t>
            </a:fld>
            <a:r>
              <a:rPr lang="nl-BE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nl-BE" b="1" dirty="0">
                <a:solidFill>
                  <a:prstClr val="white">
                    <a:lumMod val="50000"/>
                  </a:prst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7" y="5873147"/>
            <a:ext cx="1631963" cy="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7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46" y="5878506"/>
            <a:ext cx="1631963" cy="693134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4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17/05/2022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47821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0517-2CF4-4F89-995A-68CA50F69694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17/05/2022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D24D-04BA-4D08-A7AA-3FC553CAF8B2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51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016" y="305418"/>
            <a:ext cx="1858808" cy="7894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10945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44" y="5878506"/>
            <a:ext cx="1631963" cy="693134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17/05/2022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0973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45" y="294823"/>
            <a:ext cx="1858808" cy="789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075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17/05/2022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84" y="5867788"/>
            <a:ext cx="1631963" cy="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98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17/05/2022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50" y="5873147"/>
            <a:ext cx="1631963" cy="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5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17/05/2022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85" y="5867788"/>
            <a:ext cx="1631963" cy="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95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17/05/2022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68" y="5883864"/>
            <a:ext cx="1631963" cy="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77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17/05/2022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85" y="5873147"/>
            <a:ext cx="1631963" cy="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88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46" y="294827"/>
            <a:ext cx="1858808" cy="789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776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 -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 beeld_medium beel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slide beeld_vlak_donkergroe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036026"/>
            <a:ext cx="3600400" cy="36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6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6478-4BB7-4238-9D4E-CE1011E6A6CB}" type="datetimeFigureOut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17/05/2022</a:t>
            </a:fld>
            <a:endParaRPr lang="nl-BE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F172-CFAF-4E98-9882-9DF1A1F14959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nl-B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6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4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17/05/2022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3" y="4191646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86" y="5867788"/>
            <a:ext cx="1631963" cy="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4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17/05/2022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52" y="5873147"/>
            <a:ext cx="1631963" cy="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5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4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17/05/2022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87" y="5867788"/>
            <a:ext cx="1631963" cy="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3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4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17/05/2022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70" y="5883864"/>
            <a:ext cx="1631963" cy="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4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17/05/2022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87" y="5873147"/>
            <a:ext cx="1631963" cy="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1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91C-D2D7-49F2-8F01-45953FBE49B5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17/05/2022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13191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</p:sldLayoutIdLst>
  <p:txStyles>
    <p:titleStyle>
      <a:lvl1pPr algn="l" defTabSz="914377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7993" indent="-287993" algn="l" defTabSz="914377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5986" indent="-287993" algn="l" defTabSz="914377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4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3978" indent="-287993" algn="l" defTabSz="914377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5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1971" indent="-287993" algn="l" defTabSz="914377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6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39964" indent="-287993" algn="l" defTabSz="914377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17/05/2022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2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914377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7993" indent="-287993" algn="l" defTabSz="914377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5986" indent="-287993" algn="l" defTabSz="914377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2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3978" indent="-287993" algn="l" defTabSz="914377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1971" indent="-287993" algn="l" defTabSz="914377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4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39964" indent="-287993" algn="l" defTabSz="914377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17/05/2022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952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4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5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6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4" descr="4030_Droge heide_Yves_Adams_Vilda_67160_Mechelse_Heide.jpg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t="4424" r="6949"/>
          <a:stretch/>
        </p:blipFill>
        <p:spPr>
          <a:xfrm flipH="1">
            <a:off x="287998" y="0"/>
            <a:ext cx="8856003" cy="6882904"/>
          </a:xfrm>
          <a:prstGeom prst="rect">
            <a:avLst/>
          </a:prstGeom>
        </p:spPr>
      </p:pic>
      <p:sp>
        <p:nvSpPr>
          <p:cNvPr id="18" name="Titel 17"/>
          <p:cNvSpPr>
            <a:spLocks noGrp="1"/>
          </p:cNvSpPr>
          <p:nvPr>
            <p:ph type="ctrTitle"/>
          </p:nvPr>
        </p:nvSpPr>
        <p:spPr>
          <a:xfrm>
            <a:off x="1296001" y="2023200"/>
            <a:ext cx="7004853" cy="2073600"/>
          </a:xfrm>
        </p:spPr>
        <p:txBody>
          <a:bodyPr anchor="b"/>
          <a:lstStyle/>
          <a:p>
            <a:r>
              <a:rPr lang="nl-BE" dirty="0"/>
              <a:t>Hoorzitting commissie </a:t>
            </a:r>
            <a:r>
              <a:rPr lang="nl-BE"/>
              <a:t>landbouw – leefmilieu PAS</a:t>
            </a:r>
            <a:endParaRPr lang="nl-BE" dirty="0"/>
          </a:p>
        </p:txBody>
      </p:sp>
      <p:sp>
        <p:nvSpPr>
          <p:cNvPr id="19" name="Ondertitel 18"/>
          <p:cNvSpPr>
            <a:spLocks noGrp="1"/>
          </p:cNvSpPr>
          <p:nvPr>
            <p:ph type="subTitle" idx="1"/>
          </p:nvPr>
        </p:nvSpPr>
        <p:spPr>
          <a:xfrm>
            <a:off x="1280760" y="4154400"/>
            <a:ext cx="7416000" cy="1656000"/>
          </a:xfrm>
        </p:spPr>
        <p:txBody>
          <a:bodyPr/>
          <a:lstStyle/>
          <a:p>
            <a:endParaRPr lang="nl-BE" sz="2800" b="1" dirty="0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5"/>
          </p:nvPr>
        </p:nvSpPr>
        <p:spPr>
          <a:xfrm>
            <a:off x="4188279" y="6253449"/>
            <a:ext cx="4673047" cy="324333"/>
          </a:xfrm>
        </p:spPr>
        <p:txBody>
          <a:bodyPr/>
          <a:lstStyle/>
          <a:p>
            <a:r>
              <a:rPr lang="nl-BE" sz="2000" dirty="0"/>
              <a:t>18/05/22</a:t>
            </a:r>
          </a:p>
        </p:txBody>
      </p:sp>
      <p:pic>
        <p:nvPicPr>
          <p:cNvPr id="21" name="Tijdelijke aanduiding voor afbeelding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795" y="332754"/>
            <a:ext cx="1858808" cy="72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77" y="6128084"/>
            <a:ext cx="3531700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2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97085-EF8C-450C-B507-BE88C5CE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Regeringsbeslissing 23/04/14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438F10-E842-45FC-AE18-1D627D95AE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Zoekzones</a:t>
            </a:r>
          </a:p>
          <a:p>
            <a:pPr lvl="1"/>
            <a:r>
              <a:rPr lang="nl-BE" dirty="0"/>
              <a:t>Aanpak beschreven in Bijlage 39 (PAS) bij nota VR</a:t>
            </a:r>
          </a:p>
          <a:p>
            <a:pPr lvl="1"/>
            <a:r>
              <a:rPr lang="nl-BE" dirty="0"/>
              <a:t>Opdracht tot opmaak van zoekzones</a:t>
            </a:r>
          </a:p>
          <a:p>
            <a:pPr lvl="1"/>
            <a:r>
              <a:rPr lang="nl-BE" dirty="0"/>
              <a:t>Vervolgens verkleining zo snel als mogelijk </a:t>
            </a:r>
          </a:p>
          <a:p>
            <a:pPr lvl="1"/>
            <a:r>
              <a:rPr lang="nl-BE" dirty="0"/>
              <a:t>Via opeenvolgende versies van managementplannen Natura 2000 door</a:t>
            </a:r>
          </a:p>
          <a:p>
            <a:pPr lvl="2"/>
            <a:r>
              <a:rPr lang="nl-BE" dirty="0"/>
              <a:t>Verkleining openstaand saldo </a:t>
            </a:r>
            <a:r>
              <a:rPr lang="nl-BE" dirty="0" err="1"/>
              <a:t>obv</a:t>
            </a:r>
            <a:r>
              <a:rPr lang="nl-BE" dirty="0"/>
              <a:t> passend beheer in overleg met belanghebbenden in overlegplatform (OP)</a:t>
            </a:r>
          </a:p>
          <a:p>
            <a:pPr lvl="2"/>
            <a:r>
              <a:rPr lang="nl-BE" dirty="0"/>
              <a:t>Optimale plaatsing via ruimtelijk model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Methodiek</a:t>
            </a:r>
          </a:p>
          <a:p>
            <a:pPr lvl="2"/>
            <a:r>
              <a:rPr lang="nl-BE" dirty="0">
                <a:sym typeface="Wingdings" panose="05000000000000000000" pitchFamily="2" charset="2"/>
              </a:rPr>
              <a:t>Eerste versie: </a:t>
            </a:r>
            <a:r>
              <a:rPr lang="nl-BE" dirty="0" err="1">
                <a:sym typeface="Wingdings" panose="05000000000000000000" pitchFamily="2" charset="2"/>
              </a:rPr>
              <a:t>obv</a:t>
            </a:r>
            <a:r>
              <a:rPr lang="nl-BE" dirty="0">
                <a:sym typeface="Wingdings" panose="05000000000000000000" pitchFamily="2" charset="2"/>
              </a:rPr>
              <a:t> potentiekaarten</a:t>
            </a:r>
          </a:p>
          <a:p>
            <a:pPr lvl="2"/>
            <a:r>
              <a:rPr lang="nl-BE" dirty="0">
                <a:sym typeface="Wingdings" panose="05000000000000000000" pitchFamily="2" charset="2"/>
              </a:rPr>
              <a:t>Tweede en volgende: </a:t>
            </a:r>
            <a:r>
              <a:rPr lang="nl-BE" dirty="0" err="1">
                <a:sym typeface="Wingdings" panose="05000000000000000000" pitchFamily="2" charset="2"/>
              </a:rPr>
              <a:t>obv</a:t>
            </a:r>
            <a:r>
              <a:rPr lang="nl-BE" dirty="0">
                <a:sym typeface="Wingdings" panose="05000000000000000000" pitchFamily="2" charset="2"/>
              </a:rPr>
              <a:t> ruimtelijk model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815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DAA34-E8B3-46EE-A7AE-8E5E1489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Proces opmaak zoekzones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2F0ADF-9724-4DEC-ABFC-4D5042911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686600"/>
            <a:ext cx="7416000" cy="3672000"/>
          </a:xfrm>
        </p:spPr>
        <p:txBody>
          <a:bodyPr/>
          <a:lstStyle/>
          <a:p>
            <a:r>
              <a:rPr lang="nl-BE" dirty="0"/>
              <a:t>Participatief proces</a:t>
            </a:r>
          </a:p>
          <a:p>
            <a:pPr lvl="1"/>
            <a:r>
              <a:rPr lang="nl-BE" sz="2000" dirty="0"/>
              <a:t>Ecologische en socio-economische optimalisatie</a:t>
            </a:r>
          </a:p>
          <a:p>
            <a:pPr lvl="1"/>
            <a:r>
              <a:rPr lang="nl-BE" sz="2000" dirty="0"/>
              <a:t>Transparant</a:t>
            </a:r>
          </a:p>
          <a:p>
            <a:pPr lvl="1"/>
            <a:r>
              <a:rPr lang="nl-BE" sz="2000" dirty="0"/>
              <a:t>Gedragen resultaat</a:t>
            </a:r>
          </a:p>
          <a:p>
            <a:r>
              <a:rPr lang="nl-BE" dirty="0"/>
              <a:t>Werkgroep zoekzones en leefgebieden</a:t>
            </a:r>
          </a:p>
          <a:p>
            <a:pPr lvl="1"/>
            <a:r>
              <a:rPr lang="nl-BE" sz="2000" dirty="0"/>
              <a:t>In de schoot van de Vlaamse Overleggroep (later Gewestelijke Overleginstantie)</a:t>
            </a:r>
          </a:p>
          <a:p>
            <a:pPr lvl="1"/>
            <a:r>
              <a:rPr lang="nl-BE" sz="2000" dirty="0"/>
              <a:t>Opdracht: aansturing ontwikkeling zoekzonemodel</a:t>
            </a:r>
          </a:p>
          <a:p>
            <a:pPr lvl="1"/>
            <a:r>
              <a:rPr lang="nl-BE" sz="2000" dirty="0"/>
              <a:t>VOKA, </a:t>
            </a:r>
            <a:r>
              <a:rPr lang="nl-BE" sz="2000" dirty="0" err="1"/>
              <a:t>Unizo</a:t>
            </a:r>
            <a:r>
              <a:rPr lang="nl-BE" sz="2000" dirty="0"/>
              <a:t>, Natuurpunt, Landelijk Vlaanderen, Bosgroepenkoepel, Hubertusvereniging Vlaanderen, Boerenbond, ABS </a:t>
            </a:r>
          </a:p>
          <a:p>
            <a:pPr lvl="1"/>
            <a:r>
              <a:rPr lang="nl-BE" sz="2000" dirty="0"/>
              <a:t>ANB (opdrachtgever en secretaris), </a:t>
            </a:r>
            <a:r>
              <a:rPr lang="nl-BE" sz="2000" dirty="0" err="1"/>
              <a:t>dLV</a:t>
            </a:r>
            <a:r>
              <a:rPr lang="nl-BE" sz="2000" dirty="0"/>
              <a:t>, </a:t>
            </a:r>
            <a:r>
              <a:rPr lang="nl-BE" sz="2000" dirty="0" err="1"/>
              <a:t>dMOW</a:t>
            </a:r>
            <a:r>
              <a:rPr lang="nl-BE" sz="2000" dirty="0"/>
              <a:t> </a:t>
            </a:r>
          </a:p>
          <a:p>
            <a:pPr lvl="1"/>
            <a:r>
              <a:rPr lang="nl-BE" sz="2000" dirty="0"/>
              <a:t>VITO en INBO als opdrachthouders zoekzonemodel</a:t>
            </a:r>
          </a:p>
          <a:p>
            <a:pPr lvl="1"/>
            <a:r>
              <a:rPr lang="nl-BE" sz="2000" dirty="0"/>
              <a:t>16 vergaderingen tussen november 2014 en september 2015</a:t>
            </a:r>
          </a:p>
        </p:txBody>
      </p:sp>
    </p:spTree>
    <p:extLst>
      <p:ext uri="{BB962C8B-B14F-4D97-AF65-F5344CB8AC3E}">
        <p14:creationId xmlns:p14="http://schemas.microsoft.com/office/powerpoint/2010/main" val="265009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833EE24B-CCFE-4507-AABF-2518A38B5E69}"/>
              </a:ext>
            </a:extLst>
          </p:cNvPr>
          <p:cNvSpPr/>
          <p:nvPr/>
        </p:nvSpPr>
        <p:spPr>
          <a:xfrm>
            <a:off x="504825" y="5676900"/>
            <a:ext cx="2409825" cy="11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CBB72E-0B54-4A77-9FA2-463C5C06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Proces opmaak zoekzones</a:t>
            </a:r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id="{510DCC55-A1B2-40AD-B625-7C2E78EFC487}"/>
              </a:ext>
            </a:extLst>
          </p:cNvPr>
          <p:cNvSpPr/>
          <p:nvPr/>
        </p:nvSpPr>
        <p:spPr>
          <a:xfrm>
            <a:off x="1519237" y="3548280"/>
            <a:ext cx="338138" cy="482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574DBE47-5314-454F-B0B1-7D10E5E83649}"/>
              </a:ext>
            </a:extLst>
          </p:cNvPr>
          <p:cNvSpPr/>
          <p:nvPr/>
        </p:nvSpPr>
        <p:spPr>
          <a:xfrm>
            <a:off x="733425" y="1499696"/>
            <a:ext cx="1952625" cy="9863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Voorlopige zoekzones (VZZ) 2014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5BCFB66A-1AC2-4384-8242-719A3B9E6007}"/>
              </a:ext>
            </a:extLst>
          </p:cNvPr>
          <p:cNvSpPr/>
          <p:nvPr/>
        </p:nvSpPr>
        <p:spPr>
          <a:xfrm>
            <a:off x="733425" y="2946107"/>
            <a:ext cx="1952625" cy="482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ZZ 0.1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8DBBDAAD-01ED-429C-8CB6-4F1311A5269D}"/>
              </a:ext>
            </a:extLst>
          </p:cNvPr>
          <p:cNvSpPr/>
          <p:nvPr/>
        </p:nvSpPr>
        <p:spPr>
          <a:xfrm>
            <a:off x="733425" y="4144888"/>
            <a:ext cx="1952625" cy="646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ZZ 0.2</a:t>
            </a:r>
          </a:p>
          <a:p>
            <a:pPr algn="ctr"/>
            <a:r>
              <a:rPr lang="nl-BE" dirty="0"/>
              <a:t>VLOPS15 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8FBD451C-D79B-4588-B3C3-9C87B09C5E13}"/>
              </a:ext>
            </a:extLst>
          </p:cNvPr>
          <p:cNvSpPr/>
          <p:nvPr/>
        </p:nvSpPr>
        <p:spPr>
          <a:xfrm>
            <a:off x="733425" y="5534169"/>
            <a:ext cx="1952625" cy="682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ZZ 0.2</a:t>
            </a:r>
          </a:p>
          <a:p>
            <a:pPr algn="ctr"/>
            <a:r>
              <a:rPr lang="nl-BE" dirty="0"/>
              <a:t>VLOPS15_V2</a:t>
            </a:r>
          </a:p>
        </p:txBody>
      </p:sp>
      <p:sp>
        <p:nvSpPr>
          <p:cNvPr id="18" name="Pijl: omlaag 17">
            <a:extLst>
              <a:ext uri="{FF2B5EF4-FFF2-40B4-BE49-F238E27FC236}">
                <a16:creationId xmlns:a16="http://schemas.microsoft.com/office/drawing/2014/main" id="{52D0D2CC-2A88-4F62-B1BC-A268DB42E013}"/>
              </a:ext>
            </a:extLst>
          </p:cNvPr>
          <p:cNvSpPr/>
          <p:nvPr/>
        </p:nvSpPr>
        <p:spPr>
          <a:xfrm>
            <a:off x="1540668" y="4927869"/>
            <a:ext cx="338138" cy="482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85107AF2-8E66-4895-A947-3CBDAEFC7EF0}"/>
              </a:ext>
            </a:extLst>
          </p:cNvPr>
          <p:cNvSpPr/>
          <p:nvPr/>
        </p:nvSpPr>
        <p:spPr>
          <a:xfrm>
            <a:off x="2990849" y="1499696"/>
            <a:ext cx="5724525" cy="986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tx1"/>
                </a:solidFill>
              </a:rPr>
              <a:t>Obv</a:t>
            </a:r>
            <a:r>
              <a:rPr lang="nl-BE" dirty="0">
                <a:solidFill>
                  <a:schemeClr val="tx1"/>
                </a:solidFill>
              </a:rPr>
              <a:t> potentiekaarten, INBO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Impactscores </a:t>
            </a:r>
            <a:r>
              <a:rPr lang="nl-BE" dirty="0">
                <a:solidFill>
                  <a:schemeClr val="tx1"/>
                </a:solidFill>
                <a:sym typeface="Wingdings" panose="05000000000000000000" pitchFamily="2" charset="2"/>
              </a:rPr>
              <a:t> b</a:t>
            </a:r>
            <a:r>
              <a:rPr lang="nl-BE" dirty="0">
                <a:solidFill>
                  <a:schemeClr val="tx1"/>
                </a:solidFill>
              </a:rPr>
              <a:t>asis voor PAS-brieven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Depositiescan 20/02/15, </a:t>
            </a:r>
            <a:r>
              <a:rPr lang="nl-BE" dirty="0" err="1">
                <a:solidFill>
                  <a:schemeClr val="tx1"/>
                </a:solidFill>
              </a:rPr>
              <a:t>Geopunt</a:t>
            </a:r>
            <a:r>
              <a:rPr lang="nl-BE" dirty="0">
                <a:solidFill>
                  <a:schemeClr val="tx1"/>
                </a:solidFill>
              </a:rPr>
              <a:t> oktober ‘14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8A2A11CC-A869-4FD2-A493-15D19D036667}"/>
              </a:ext>
            </a:extLst>
          </p:cNvPr>
          <p:cNvSpPr/>
          <p:nvPr/>
        </p:nvSpPr>
        <p:spPr>
          <a:xfrm>
            <a:off x="2990849" y="2946107"/>
            <a:ext cx="5724526" cy="986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tx1"/>
                </a:solidFill>
              </a:rPr>
              <a:t>Dmv</a:t>
            </a:r>
            <a:r>
              <a:rPr lang="nl-BE" dirty="0">
                <a:solidFill>
                  <a:schemeClr val="tx1"/>
                </a:solidFill>
              </a:rPr>
              <a:t> zoekzonemodel, Vito + INBO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Impactscores </a:t>
            </a:r>
            <a:r>
              <a:rPr lang="nl-BE" dirty="0">
                <a:solidFill>
                  <a:schemeClr val="tx1"/>
                </a:solidFill>
                <a:sym typeface="Wingdings" panose="05000000000000000000" pitchFamily="2" charset="2"/>
              </a:rPr>
              <a:t> ‘verspringers’ </a:t>
            </a:r>
            <a:r>
              <a:rPr lang="nl-BE" dirty="0" err="1">
                <a:solidFill>
                  <a:schemeClr val="tx1"/>
                </a:solidFill>
                <a:sym typeface="Wingdings" panose="05000000000000000000" pitchFamily="2" charset="2"/>
              </a:rPr>
              <a:t>tov</a:t>
            </a:r>
            <a:r>
              <a:rPr lang="nl-BE" dirty="0">
                <a:solidFill>
                  <a:schemeClr val="tx1"/>
                </a:solidFill>
                <a:sym typeface="Wingdings" panose="05000000000000000000" pitchFamily="2" charset="2"/>
              </a:rPr>
              <a:t> impactscores VZZ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172CB9E8-0D67-4D45-82E4-6F03FC4F364E}"/>
              </a:ext>
            </a:extLst>
          </p:cNvPr>
          <p:cNvSpPr/>
          <p:nvPr/>
        </p:nvSpPr>
        <p:spPr>
          <a:xfrm>
            <a:off x="2990849" y="4144888"/>
            <a:ext cx="5724526" cy="986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Met maatwerk: aantal verspringers minimaliseren, in lijn met impactscores VZZ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Impactscores met VLOPS15 (‘oude VLOPS’)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20593C95-CB85-4D5F-9DF6-3A058FF63601}"/>
              </a:ext>
            </a:extLst>
          </p:cNvPr>
          <p:cNvSpPr/>
          <p:nvPr/>
        </p:nvSpPr>
        <p:spPr>
          <a:xfrm>
            <a:off x="2990849" y="5534169"/>
            <a:ext cx="5724526" cy="986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Impactscores met VLOPS15_V2 (‘nieuwe VLOPS’)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Impactscoretool 18/09/15, </a:t>
            </a:r>
            <a:r>
              <a:rPr lang="nl-BE" dirty="0" err="1">
                <a:solidFill>
                  <a:schemeClr val="tx1"/>
                </a:solidFill>
              </a:rPr>
              <a:t>Geopunt</a:t>
            </a:r>
            <a:r>
              <a:rPr lang="nl-BE" dirty="0">
                <a:solidFill>
                  <a:schemeClr val="tx1"/>
                </a:solidFill>
              </a:rPr>
              <a:t> 21/09/15</a:t>
            </a:r>
          </a:p>
        </p:txBody>
      </p:sp>
    </p:spTree>
    <p:extLst>
      <p:ext uri="{BB962C8B-B14F-4D97-AF65-F5344CB8AC3E}">
        <p14:creationId xmlns:p14="http://schemas.microsoft.com/office/powerpoint/2010/main" val="290255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86A8BC41-F860-4E26-83CF-7DCCEC0FD14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9309971"/>
              </p:ext>
            </p:extLst>
          </p:nvPr>
        </p:nvGraphicFramePr>
        <p:xfrm>
          <a:off x="342900" y="2319675"/>
          <a:ext cx="8724900" cy="4496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1756257457"/>
                    </a:ext>
                  </a:extLst>
                </a:gridCol>
                <a:gridCol w="2013585">
                  <a:extLst>
                    <a:ext uri="{9D8B030D-6E8A-4147-A177-3AD203B41FA5}">
                      <a16:colId xmlns:a16="http://schemas.microsoft.com/office/drawing/2014/main" val="1992557837"/>
                    </a:ext>
                  </a:extLst>
                </a:gridCol>
                <a:gridCol w="1744980">
                  <a:extLst>
                    <a:ext uri="{9D8B030D-6E8A-4147-A177-3AD203B41FA5}">
                      <a16:colId xmlns:a16="http://schemas.microsoft.com/office/drawing/2014/main" val="4140604794"/>
                    </a:ext>
                  </a:extLst>
                </a:gridCol>
                <a:gridCol w="1744980">
                  <a:extLst>
                    <a:ext uri="{9D8B030D-6E8A-4147-A177-3AD203B41FA5}">
                      <a16:colId xmlns:a16="http://schemas.microsoft.com/office/drawing/2014/main" val="2426966875"/>
                    </a:ext>
                  </a:extLst>
                </a:gridCol>
                <a:gridCol w="1744980">
                  <a:extLst>
                    <a:ext uri="{9D8B030D-6E8A-4147-A177-3AD203B41FA5}">
                      <a16:colId xmlns:a16="http://schemas.microsoft.com/office/drawing/2014/main" val="58574523"/>
                    </a:ext>
                  </a:extLst>
                </a:gridCol>
              </a:tblGrid>
              <a:tr h="538692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Parameter/data</a:t>
                      </a:r>
                      <a:endParaRPr lang="nl-B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Communicatie 2014 (brieven)</a:t>
                      </a:r>
                      <a:endParaRPr lang="nl-B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 voor maatwerk</a:t>
                      </a:r>
                      <a:endParaRPr lang="nl-B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 na maatwerk</a:t>
                      </a:r>
                      <a:endParaRPr lang="nl-B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N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 na maatwerk, met nieuwe VLOPS</a:t>
                      </a:r>
                      <a:endParaRPr lang="nl-N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extLst>
                  <a:ext uri="{0D108BD9-81ED-4DB2-BD59-A6C34878D82A}">
                    <a16:rowId xmlns:a16="http://schemas.microsoft.com/office/drawing/2014/main" val="2367671485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u="none" strike="noStrike" dirty="0">
                          <a:effectLst/>
                        </a:rPr>
                        <a:t>Zoekzone versie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>
                          <a:effectLst/>
                        </a:rPr>
                        <a:t>VZZ 2014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ZZ 0.1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ZZ 0.2 </a:t>
                      </a:r>
                    </a:p>
                    <a:p>
                      <a:pPr algn="r" fontAlgn="ctr"/>
                      <a:r>
                        <a:rPr lang="nl-BE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(met maatwerk)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</a:rPr>
                        <a:t>ZZ 0.2 </a:t>
                      </a:r>
                    </a:p>
                    <a:p>
                      <a:pPr algn="r" fontAlgn="ctr"/>
                      <a:r>
                        <a:rPr lang="nl-BE" sz="1200" u="none" strike="noStrike" dirty="0">
                          <a:effectLst/>
                        </a:rPr>
                        <a:t>(met maatwerk)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extLst>
                  <a:ext uri="{0D108BD9-81ED-4DB2-BD59-A6C34878D82A}">
                    <a16:rowId xmlns:a16="http://schemas.microsoft.com/office/drawing/2014/main" val="287865384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u="none" strike="noStrike" dirty="0">
                          <a:effectLst/>
                        </a:rPr>
                        <a:t>Passend beheer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</a:rPr>
                        <a:t>versie 2014, </a:t>
                      </a:r>
                      <a:r>
                        <a:rPr lang="nl-BE" sz="1200" u="none" strike="noStrike" dirty="0" err="1">
                          <a:effectLst/>
                        </a:rPr>
                        <a:t>verrasterd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versie 2015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versie 2015 </a:t>
                      </a:r>
                    </a:p>
                    <a:p>
                      <a:pPr algn="r" fontAlgn="ctr"/>
                      <a:r>
                        <a:rPr lang="nl-BE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(met maatwerk)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</a:rPr>
                        <a:t>versie 2015 </a:t>
                      </a:r>
                    </a:p>
                    <a:p>
                      <a:pPr algn="r" fontAlgn="ctr"/>
                      <a:r>
                        <a:rPr lang="nl-BE" sz="1200" u="none" strike="noStrike" dirty="0">
                          <a:effectLst/>
                        </a:rPr>
                        <a:t>(met maatwerk)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extLst>
                  <a:ext uri="{0D108BD9-81ED-4DB2-BD59-A6C34878D82A}">
                    <a16:rowId xmlns:a16="http://schemas.microsoft.com/office/drawing/2014/main" val="38901117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u="none" strike="noStrike">
                          <a:effectLst/>
                        </a:rPr>
                        <a:t>Habitatkaart-versie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</a:rPr>
                        <a:t>habitatkaart 2012, </a:t>
                      </a:r>
                      <a:r>
                        <a:rPr lang="nl-BE" sz="1200" u="none" strike="noStrike" dirty="0" err="1">
                          <a:effectLst/>
                        </a:rPr>
                        <a:t>verrasterd</a:t>
                      </a:r>
                      <a:r>
                        <a:rPr lang="nl-BE" sz="1200" u="none" strike="noStrike" dirty="0">
                          <a:effectLst/>
                        </a:rPr>
                        <a:t> (100mx100m)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habitatkaart 2014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habitatkaart 2014 </a:t>
                      </a:r>
                    </a:p>
                    <a:p>
                      <a:pPr algn="r" fontAlgn="ctr"/>
                      <a:r>
                        <a:rPr lang="nl-BE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(met terreinverificatie)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</a:rPr>
                        <a:t>habitatkaart 2014 </a:t>
                      </a:r>
                    </a:p>
                    <a:p>
                      <a:pPr algn="r" fontAlgn="ctr"/>
                      <a:r>
                        <a:rPr lang="nl-BE" sz="1200" u="none" strike="noStrike" dirty="0">
                          <a:effectLst/>
                        </a:rPr>
                        <a:t>(met terreinverificatie)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extLst>
                  <a:ext uri="{0D108BD9-81ED-4DB2-BD59-A6C34878D82A}">
                    <a16:rowId xmlns:a16="http://schemas.microsoft.com/office/drawing/2014/main" val="1138179980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u="none" strike="noStrike">
                          <a:effectLst/>
                        </a:rPr>
                        <a:t>VLOPS-versie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>
                          <a:effectLst/>
                        </a:rPr>
                        <a:t>VLOPS14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VLOPS15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</a:rPr>
                        <a:t>VLOPS15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VLOPS15_V2 (aangepaste kalibratiefactoren)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extLst>
                  <a:ext uri="{0D108BD9-81ED-4DB2-BD59-A6C34878D82A}">
                    <a16:rowId xmlns:a16="http://schemas.microsoft.com/office/drawing/2014/main" val="3189282309"/>
                  </a:ext>
                </a:extLst>
              </a:tr>
              <a:tr h="332414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u="none" strike="noStrike">
                          <a:effectLst/>
                        </a:rPr>
                        <a:t>Meteo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>
                          <a:effectLst/>
                        </a:rPr>
                        <a:t>2012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>
                          <a:effectLst/>
                        </a:rPr>
                        <a:t>2012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>
                          <a:effectLst/>
                        </a:rPr>
                        <a:t>2012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</a:rPr>
                        <a:t>2012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extLst>
                  <a:ext uri="{0D108BD9-81ED-4DB2-BD59-A6C34878D82A}">
                    <a16:rowId xmlns:a16="http://schemas.microsoft.com/office/drawing/2014/main" val="4160844112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u="none" strike="noStrike" dirty="0">
                          <a:effectLst/>
                        </a:rPr>
                        <a:t>Stalemissies (veebezetting + staltechnieken)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</a:rPr>
                        <a:t>2013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>
                          <a:effectLst/>
                        </a:rPr>
                        <a:t>2013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>
                          <a:effectLst/>
                        </a:rPr>
                        <a:t>2013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</a:rPr>
                        <a:t>2013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extLst>
                  <a:ext uri="{0D108BD9-81ED-4DB2-BD59-A6C34878D82A}">
                    <a16:rowId xmlns:a16="http://schemas.microsoft.com/office/drawing/2014/main" val="2498480945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pPr algn="l" fontAlgn="ctr"/>
                      <a:r>
                        <a:rPr lang="nl-BE" sz="1200" u="none" strike="noStrike">
                          <a:effectLst/>
                        </a:rPr>
                        <a:t>EMAV-versie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>
                          <a:effectLst/>
                        </a:rPr>
                        <a:t>EMAV 1.0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>
                          <a:effectLst/>
                        </a:rPr>
                        <a:t>EMAV 1.0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>
                          <a:effectLst/>
                        </a:rPr>
                        <a:t>EMAV 1.0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200" u="none" strike="noStrike" dirty="0">
                          <a:effectLst/>
                        </a:rPr>
                        <a:t>EMAV 1.0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ctr"/>
                </a:tc>
                <a:extLst>
                  <a:ext uri="{0D108BD9-81ED-4DB2-BD59-A6C34878D82A}">
                    <a16:rowId xmlns:a16="http://schemas.microsoft.com/office/drawing/2014/main" val="4278290998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>
                          <a:effectLst/>
                        </a:rPr>
                        <a:t>Methode </a:t>
                      </a:r>
                      <a:r>
                        <a:rPr lang="nl-BE" sz="1200" u="none" strike="noStrike">
                          <a:effectLst/>
                          <a:latin typeface="+mn-lt"/>
                        </a:rPr>
                        <a:t>impactberekening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Vereenvoudigde berekening ('PAS-hoedjes’)</a:t>
                      </a:r>
                    </a:p>
                    <a:p>
                      <a:pPr algn="r" fontAlgn="ctr"/>
                      <a:r>
                        <a:rPr lang="nl-B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Vaste depositiesnelheid per habitat-</a:t>
                      </a:r>
                      <a:r>
                        <a:rPr lang="nl-B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rastercel</a:t>
                      </a:r>
                      <a:r>
                        <a:rPr lang="nl-B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(1 ha)</a:t>
                      </a: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Volledige doorrekening IFDM</a:t>
                      </a:r>
                    </a:p>
                    <a:p>
                      <a:pPr algn="r" fontAlgn="ctr"/>
                      <a:r>
                        <a:rPr lang="nl-NL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Depositiesnelheid o.b.v. landgebruik VLOPS (1 km</a:t>
                      </a:r>
                      <a:r>
                        <a:rPr lang="nl-NL" sz="1050" b="0" i="0" u="none" strike="noStrike" baseline="300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2</a:t>
                      </a:r>
                      <a:r>
                        <a:rPr lang="nl-NL" sz="105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)</a:t>
                      </a:r>
                      <a:endParaRPr lang="nl-BE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Volledige doorrekening IFDM</a:t>
                      </a:r>
                    </a:p>
                    <a:p>
                      <a:pPr algn="r" fontAlgn="ctr"/>
                      <a:r>
                        <a:rPr lang="nl-N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Depositiesnelheid o.b.v. landgebruik VLOPS (1 km</a:t>
                      </a:r>
                      <a:r>
                        <a:rPr lang="nl-NL" sz="105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nl-NL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nl-BE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Volledige doorrekening IFDM</a:t>
                      </a:r>
                    </a:p>
                    <a:p>
                      <a:pPr marL="0" marR="0" lvl="0" indent="0" algn="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Depositiesnelheid o.b.v. landgebruik VLOPS (1 km</a:t>
                      </a:r>
                      <a:r>
                        <a:rPr lang="nl-NL" sz="105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nl-NL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nl-BE" sz="105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12" marR="3712" marT="3712" marB="0" anchor="ctr"/>
                </a:tc>
                <a:extLst>
                  <a:ext uri="{0D108BD9-81ED-4DB2-BD59-A6C34878D82A}">
                    <a16:rowId xmlns:a16="http://schemas.microsoft.com/office/drawing/2014/main" val="3573284785"/>
                  </a:ext>
                </a:extLst>
              </a:tr>
            </a:tbl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56E8DAD2-0914-4422-AD51-4F847169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621776"/>
            <a:ext cx="7416000" cy="1116000"/>
          </a:xfrm>
        </p:spPr>
        <p:txBody>
          <a:bodyPr/>
          <a:lstStyle/>
          <a:p>
            <a:r>
              <a:rPr lang="nl-BE" dirty="0"/>
              <a:t>Berekening impactscore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7B9B46D-AA11-4436-9FC8-0A2C6824FA53}"/>
              </a:ext>
            </a:extLst>
          </p:cNvPr>
          <p:cNvSpPr txBox="1">
            <a:spLocks/>
          </p:cNvSpPr>
          <p:nvPr/>
        </p:nvSpPr>
        <p:spPr>
          <a:xfrm>
            <a:off x="1296000" y="1525888"/>
            <a:ext cx="6489717" cy="8230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2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5986" indent="-287993" algn="l" defTabSz="914377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3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3978" indent="-287993" algn="l" defTabSz="914377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4"/>
              </a:buBlip>
              <a:defRPr sz="20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1971" indent="-287993" algn="l" defTabSz="914377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39964" indent="-287993" algn="l" defTabSz="914377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Parameters en data berekeningen 2014-2015</a:t>
            </a:r>
          </a:p>
          <a:p>
            <a:pPr lvl="1"/>
            <a:r>
              <a:rPr lang="nl-BE" sz="2000" dirty="0">
                <a:highlight>
                  <a:srgbClr val="FFFF00"/>
                </a:highlight>
              </a:rPr>
              <a:t>Wijziging </a:t>
            </a:r>
            <a:r>
              <a:rPr lang="nl-BE" sz="2000" dirty="0"/>
              <a:t>tegenover vorige versie</a:t>
            </a:r>
          </a:p>
        </p:txBody>
      </p:sp>
    </p:spTree>
    <p:extLst>
      <p:ext uri="{BB962C8B-B14F-4D97-AF65-F5344CB8AC3E}">
        <p14:creationId xmlns:p14="http://schemas.microsoft.com/office/powerpoint/2010/main" val="2181380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90AC28-084C-494D-9F69-C902730F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Impactscores – voorlopige  zoekzones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42E967-C6B2-460E-BC27-5F2C00D6A7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Oppervlaktes en impactscores per versie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E5AD1633-EEE1-43EF-85F0-C656987C6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454941"/>
              </p:ext>
            </p:extLst>
          </p:nvPr>
        </p:nvGraphicFramePr>
        <p:xfrm>
          <a:off x="1296000" y="2256701"/>
          <a:ext cx="7416000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339">
                  <a:extLst>
                    <a:ext uri="{9D8B030D-6E8A-4147-A177-3AD203B41FA5}">
                      <a16:colId xmlns:a16="http://schemas.microsoft.com/office/drawing/2014/main" val="3986578166"/>
                    </a:ext>
                  </a:extLst>
                </a:gridCol>
                <a:gridCol w="1169313">
                  <a:extLst>
                    <a:ext uri="{9D8B030D-6E8A-4147-A177-3AD203B41FA5}">
                      <a16:colId xmlns:a16="http://schemas.microsoft.com/office/drawing/2014/main" val="124594771"/>
                    </a:ext>
                  </a:extLst>
                </a:gridCol>
                <a:gridCol w="1122473">
                  <a:extLst>
                    <a:ext uri="{9D8B030D-6E8A-4147-A177-3AD203B41FA5}">
                      <a16:colId xmlns:a16="http://schemas.microsoft.com/office/drawing/2014/main" val="1291763824"/>
                    </a:ext>
                  </a:extLst>
                </a:gridCol>
                <a:gridCol w="1190799">
                  <a:extLst>
                    <a:ext uri="{9D8B030D-6E8A-4147-A177-3AD203B41FA5}">
                      <a16:colId xmlns:a16="http://schemas.microsoft.com/office/drawing/2014/main" val="2285221816"/>
                    </a:ext>
                  </a:extLst>
                </a:gridCol>
                <a:gridCol w="1187076">
                  <a:extLst>
                    <a:ext uri="{9D8B030D-6E8A-4147-A177-3AD203B41FA5}">
                      <a16:colId xmlns:a16="http://schemas.microsoft.com/office/drawing/2014/main" val="2981926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VZZ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ZZ 0.1</a:t>
                      </a:r>
                    </a:p>
                    <a:p>
                      <a:r>
                        <a:rPr lang="nl-BE" dirty="0"/>
                        <a:t>VLOPS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ZZ 0.2</a:t>
                      </a:r>
                    </a:p>
                    <a:p>
                      <a:r>
                        <a:rPr lang="nl-BE" dirty="0"/>
                        <a:t>VLOPS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ZZ 0.2 VLOPS 15_V2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29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SBZ-H (ha)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/>
                        <a:t>104.298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/>
                        <a:t>104.298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/>
                        <a:t>104.298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/>
                        <a:t>104.298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87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Passend beheer (ha)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/>
                        <a:t>19.872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39.032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73636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39.032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73636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39.032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958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Zoekzone (ha)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65.572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45.040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41.935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41.935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3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#rode bedrijven</a:t>
                      </a:r>
                    </a:p>
                    <a:p>
                      <a:r>
                        <a:rPr lang="nl-BE" dirty="0"/>
                        <a:t>(&gt;50%)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5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#oranje bedrijven </a:t>
                      </a:r>
                    </a:p>
                    <a:p>
                      <a:r>
                        <a:rPr lang="nl-BE" dirty="0"/>
                        <a:t>(3-50%)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1049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806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70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#oranje </a:t>
                      </a:r>
                      <a:r>
                        <a:rPr lang="nl-BE" dirty="0">
                          <a:sym typeface="Wingdings" panose="05000000000000000000" pitchFamily="2" charset="2"/>
                        </a:rPr>
                        <a:t> rood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937900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BA6C8130-CA25-4BE7-ACA0-73B6D424D5A6}"/>
              </a:ext>
            </a:extLst>
          </p:cNvPr>
          <p:cNvSpPr/>
          <p:nvPr/>
        </p:nvSpPr>
        <p:spPr>
          <a:xfrm>
            <a:off x="3984769" y="2197682"/>
            <a:ext cx="1275127" cy="38030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FB9B37C-5C95-4BED-9DE8-8AA8A9C9FD6F}"/>
              </a:ext>
            </a:extLst>
          </p:cNvPr>
          <p:cNvSpPr/>
          <p:nvPr/>
        </p:nvSpPr>
        <p:spPr>
          <a:xfrm>
            <a:off x="7475942" y="2213501"/>
            <a:ext cx="1275126" cy="37872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078F6D9-D7F7-4D53-828D-6DB6FE48ABAC}"/>
              </a:ext>
            </a:extLst>
          </p:cNvPr>
          <p:cNvSpPr txBox="1"/>
          <p:nvPr/>
        </p:nvSpPr>
        <p:spPr>
          <a:xfrm>
            <a:off x="3832458" y="6019084"/>
            <a:ext cx="14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Berekening 2014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9AE5C27-1009-43DE-8916-7929C36A096F}"/>
              </a:ext>
            </a:extLst>
          </p:cNvPr>
          <p:cNvSpPr txBox="1"/>
          <p:nvPr/>
        </p:nvSpPr>
        <p:spPr>
          <a:xfrm>
            <a:off x="7373963" y="6000749"/>
            <a:ext cx="147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Berekening 2015</a:t>
            </a:r>
          </a:p>
        </p:txBody>
      </p:sp>
    </p:spTree>
    <p:extLst>
      <p:ext uri="{BB962C8B-B14F-4D97-AF65-F5344CB8AC3E}">
        <p14:creationId xmlns:p14="http://schemas.microsoft.com/office/powerpoint/2010/main" val="2850699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D3D01-972E-455F-8AE5-17A6BB39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Berekeningen impactscores na 2015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4FA2DD-AEE6-42E3-8FC8-F54AB71A59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Update impactscoretool tweejaarlijks, gekoppeld aan tweejaarlijkse actualisatie habitatkaart</a:t>
            </a:r>
          </a:p>
          <a:p>
            <a:r>
              <a:rPr lang="nl-BE" dirty="0"/>
              <a:t>Herhaaldelijk herberekening, </a:t>
            </a:r>
            <a:r>
              <a:rPr lang="nl-BE" dirty="0" err="1"/>
              <a:t>oa</a:t>
            </a:r>
            <a:r>
              <a:rPr lang="nl-BE" dirty="0"/>
              <a:t> 2017, 2019, 2020</a:t>
            </a:r>
          </a:p>
          <a:p>
            <a:pPr lvl="1"/>
            <a:r>
              <a:rPr lang="nl-BE" dirty="0"/>
              <a:t>Habitatkaart</a:t>
            </a:r>
          </a:p>
          <a:p>
            <a:pPr lvl="1"/>
            <a:r>
              <a:rPr lang="nl-BE" dirty="0"/>
              <a:t>VLOPS</a:t>
            </a:r>
          </a:p>
          <a:p>
            <a:pPr lvl="1"/>
            <a:r>
              <a:rPr lang="nl-BE" dirty="0"/>
              <a:t>Andere parameters/data</a:t>
            </a:r>
          </a:p>
          <a:p>
            <a:r>
              <a:rPr lang="nl-BE" dirty="0"/>
              <a:t>Conform afspraak rapportage aan Gewestelijke Overleginstantie en kabinet </a:t>
            </a:r>
            <a:r>
              <a:rPr lang="nl-BE" dirty="0" err="1"/>
              <a:t>Schauvliege</a:t>
            </a:r>
            <a:r>
              <a:rPr lang="nl-BE" dirty="0"/>
              <a:t> met herberekening impactscores </a:t>
            </a:r>
          </a:p>
          <a:p>
            <a:pPr lvl="1"/>
            <a:r>
              <a:rPr lang="nl-BE" dirty="0" err="1"/>
              <a:t>Obv</a:t>
            </a:r>
            <a:r>
              <a:rPr lang="nl-BE" dirty="0"/>
              <a:t> stalemissies 2014</a:t>
            </a:r>
          </a:p>
          <a:p>
            <a:pPr lvl="1"/>
            <a:r>
              <a:rPr lang="nl-BE" dirty="0"/>
              <a:t>Om effect wijziging parameters/data na te gaan</a:t>
            </a:r>
          </a:p>
        </p:txBody>
      </p:sp>
    </p:spTree>
    <p:extLst>
      <p:ext uri="{BB962C8B-B14F-4D97-AF65-F5344CB8AC3E}">
        <p14:creationId xmlns:p14="http://schemas.microsoft.com/office/powerpoint/2010/main" val="2477651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01BD1-6691-4D28-A3BD-C2839576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Van </a:t>
            </a:r>
            <a:r>
              <a:rPr lang="nl-BE" dirty="0" err="1"/>
              <a:t>vzz</a:t>
            </a:r>
            <a:r>
              <a:rPr lang="nl-BE" dirty="0"/>
              <a:t> naar </a:t>
            </a:r>
            <a:r>
              <a:rPr lang="nl-BE" dirty="0" err="1"/>
              <a:t>zz</a:t>
            </a:r>
            <a:r>
              <a:rPr lang="nl-BE" dirty="0"/>
              <a:t> 0.1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A07455-8C92-4F60-B5AD-F9B157067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705475"/>
            <a:ext cx="7416000" cy="3957094"/>
          </a:xfrm>
        </p:spPr>
        <p:txBody>
          <a:bodyPr/>
          <a:lstStyle/>
          <a:p>
            <a:r>
              <a:rPr lang="nl-BE" dirty="0" err="1"/>
              <a:t>Zz</a:t>
            </a:r>
            <a:r>
              <a:rPr lang="nl-BE" dirty="0"/>
              <a:t> 0.1 werd geplaatst buiten </a:t>
            </a:r>
            <a:r>
              <a:rPr lang="nl-BE" dirty="0" err="1"/>
              <a:t>vzz</a:t>
            </a:r>
            <a:r>
              <a:rPr lang="nl-BE" dirty="0"/>
              <a:t> 2014 omwille van</a:t>
            </a:r>
          </a:p>
          <a:p>
            <a:pPr lvl="1"/>
            <a:r>
              <a:rPr lang="nl-BE" dirty="0"/>
              <a:t>Niet behalen van ecologische randvoorwaarden</a:t>
            </a:r>
          </a:p>
          <a:p>
            <a:pPr lvl="1"/>
            <a:r>
              <a:rPr lang="nl-BE" dirty="0"/>
              <a:t>Niet kunnen behalen van vereiste opp. zoekzones</a:t>
            </a:r>
          </a:p>
          <a:p>
            <a:pPr lvl="1"/>
            <a:r>
              <a:rPr lang="nl-BE" dirty="0"/>
              <a:t>Niet meerekenen van passend beheer buiten voorlopige zoekzones </a:t>
            </a:r>
            <a:r>
              <a:rPr lang="nl-BE" dirty="0">
                <a:sym typeface="Wingdings" panose="05000000000000000000" pitchFamily="2" charset="2"/>
              </a:rPr>
              <a:t> groter openstaand saldo en grotere zoekzones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Kleinere marge voor optimalisatie in functie van socio-economische parameters</a:t>
            </a:r>
          </a:p>
          <a:p>
            <a:r>
              <a:rPr lang="nl-BE" dirty="0">
                <a:sym typeface="Wingdings" panose="05000000000000000000" pitchFamily="2" charset="2"/>
              </a:rPr>
              <a:t>Globaal resultaat </a:t>
            </a:r>
            <a:r>
              <a:rPr lang="nl-BE" dirty="0" err="1">
                <a:sym typeface="Wingdings" panose="05000000000000000000" pitchFamily="2" charset="2"/>
              </a:rPr>
              <a:t>zz</a:t>
            </a:r>
            <a:r>
              <a:rPr lang="nl-BE" dirty="0">
                <a:sym typeface="Wingdings" panose="05000000000000000000" pitchFamily="2" charset="2"/>
              </a:rPr>
              <a:t> 0.1 beter dan </a:t>
            </a:r>
            <a:r>
              <a:rPr lang="nl-BE" dirty="0" err="1">
                <a:sym typeface="Wingdings" panose="05000000000000000000" pitchFamily="2" charset="2"/>
              </a:rPr>
              <a:t>vzz</a:t>
            </a:r>
            <a:r>
              <a:rPr lang="nl-BE" dirty="0">
                <a:sym typeface="Wingdings" panose="05000000000000000000" pitchFamily="2" charset="2"/>
              </a:rPr>
              <a:t>, zowel ecologisch als socio-economisch</a:t>
            </a:r>
          </a:p>
          <a:p>
            <a:r>
              <a:rPr lang="nl-BE" dirty="0" err="1">
                <a:sym typeface="Wingdings" panose="05000000000000000000" pitchFamily="2" charset="2"/>
              </a:rPr>
              <a:t>Toetszone</a:t>
            </a:r>
            <a:r>
              <a:rPr lang="nl-BE" dirty="0">
                <a:sym typeface="Wingdings" panose="05000000000000000000" pitchFamily="2" charset="2"/>
              </a:rPr>
              <a:t> verkleint en wijzigt 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Globaal daling aantallen rode en oranje bedrijven 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Maar ‘verspringers’ naar hogere impactscore</a:t>
            </a:r>
          </a:p>
        </p:txBody>
      </p:sp>
    </p:spTree>
    <p:extLst>
      <p:ext uri="{BB962C8B-B14F-4D97-AF65-F5344CB8AC3E}">
        <p14:creationId xmlns:p14="http://schemas.microsoft.com/office/powerpoint/2010/main" val="618931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01BD1-6691-4D28-A3BD-C2839576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Van </a:t>
            </a:r>
            <a:r>
              <a:rPr lang="nl-BE" dirty="0" err="1"/>
              <a:t>zz</a:t>
            </a:r>
            <a:r>
              <a:rPr lang="nl-BE" dirty="0"/>
              <a:t> 0.1 naar </a:t>
            </a:r>
            <a:r>
              <a:rPr lang="nl-BE" dirty="0" err="1"/>
              <a:t>zz</a:t>
            </a:r>
            <a:r>
              <a:rPr lang="nl-BE" dirty="0"/>
              <a:t> 0.2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A07455-8C92-4F60-B5AD-F9B1570676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Opdracht: verspringers tot minimum beperken om in lijn te blijven met eerdere communicatie aan bedrijven</a:t>
            </a:r>
          </a:p>
          <a:p>
            <a:r>
              <a:rPr lang="nl-BE" dirty="0"/>
              <a:t>Maatwerk</a:t>
            </a:r>
          </a:p>
          <a:p>
            <a:pPr lvl="1"/>
            <a:r>
              <a:rPr lang="nl-BE" dirty="0"/>
              <a:t>Actueel habitat </a:t>
            </a:r>
            <a:r>
              <a:rPr lang="nl-BE" dirty="0">
                <a:sym typeface="Wingdings" panose="05000000000000000000" pitchFamily="2" charset="2"/>
              </a:rPr>
              <a:t> Terreinv</a:t>
            </a:r>
            <a:r>
              <a:rPr lang="nl-BE" dirty="0"/>
              <a:t>erificatie habitatkaart op 85 locaties (INBO)</a:t>
            </a:r>
          </a:p>
          <a:p>
            <a:pPr lvl="1"/>
            <a:r>
              <a:rPr lang="nl-BE" dirty="0"/>
              <a:t>Passend beheer </a:t>
            </a:r>
            <a:r>
              <a:rPr lang="nl-BE" dirty="0">
                <a:sym typeface="Wingdings" panose="05000000000000000000" pitchFamily="2" charset="2"/>
              </a:rPr>
              <a:t> Aanpassing/verplaatsing natuurstreefbeeld </a:t>
            </a:r>
          </a:p>
          <a:p>
            <a:pPr lvl="1"/>
            <a:r>
              <a:rPr lang="nl-BE" dirty="0"/>
              <a:t>Zoekzone </a:t>
            </a:r>
            <a:r>
              <a:rPr lang="nl-BE" dirty="0">
                <a:sym typeface="Wingdings" panose="05000000000000000000" pitchFamily="2" charset="2"/>
              </a:rPr>
              <a:t> Aanpassing/verplaatsing op basis van uitkomst model</a:t>
            </a:r>
          </a:p>
          <a:p>
            <a:r>
              <a:rPr lang="nl-BE" dirty="0">
                <a:sym typeface="Wingdings" panose="05000000000000000000" pitchFamily="2" charset="2"/>
              </a:rPr>
              <a:t>Iteratief proces met controle impactscores en bijsturing</a:t>
            </a:r>
          </a:p>
          <a:p>
            <a:r>
              <a:rPr lang="nl-BE" dirty="0">
                <a:sym typeface="Wingdings" panose="05000000000000000000" pitchFamily="2" charset="2"/>
              </a:rPr>
              <a:t>Blijven voldoen aan ecologische randvoorwaarden en wettelijke vereisten</a:t>
            </a:r>
            <a:endParaRPr lang="nl-BE" dirty="0"/>
          </a:p>
        </p:txBody>
      </p:sp>
      <p:sp>
        <p:nvSpPr>
          <p:cNvPr id="4" name="Linkeraccolade 3">
            <a:extLst>
              <a:ext uri="{FF2B5EF4-FFF2-40B4-BE49-F238E27FC236}">
                <a16:creationId xmlns:a16="http://schemas.microsoft.com/office/drawing/2014/main" id="{E318B5C5-C11B-4A1C-B5DA-037B0D068BFA}"/>
              </a:ext>
            </a:extLst>
          </p:cNvPr>
          <p:cNvSpPr/>
          <p:nvPr/>
        </p:nvSpPr>
        <p:spPr>
          <a:xfrm>
            <a:off x="1171575" y="3637241"/>
            <a:ext cx="381000" cy="1116000"/>
          </a:xfrm>
          <a:prstGeom prst="lef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: gekromd rechts 8">
            <a:extLst>
              <a:ext uri="{FF2B5EF4-FFF2-40B4-BE49-F238E27FC236}">
                <a16:creationId xmlns:a16="http://schemas.microsoft.com/office/drawing/2014/main" id="{6947373D-BF91-423F-BDFB-EADB9D983B05}"/>
              </a:ext>
            </a:extLst>
          </p:cNvPr>
          <p:cNvSpPr/>
          <p:nvPr/>
        </p:nvSpPr>
        <p:spPr>
          <a:xfrm>
            <a:off x="662288" y="4135948"/>
            <a:ext cx="381000" cy="912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0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8459E-1A14-4C84-944A-0C22BDDC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Bijdrage ANB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CE0CFF-7343-4435-BE0B-C77CB4D74C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Kadering instandhoudingsbeleid op basis van beslissing VR van 23/04/14</a:t>
            </a:r>
          </a:p>
          <a:p>
            <a:r>
              <a:rPr lang="nl-BE" dirty="0"/>
              <a:t>Concept zoekzone</a:t>
            </a:r>
          </a:p>
          <a:p>
            <a:r>
              <a:rPr lang="nl-BE" dirty="0"/>
              <a:t>Opmaak zoekzones</a:t>
            </a:r>
          </a:p>
          <a:p>
            <a:r>
              <a:rPr lang="nl-BE" dirty="0"/>
              <a:t>Tijdlijn impactscore bedrijven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357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90000"/>
            </a:pPr>
            <a:r>
              <a:rPr lang="nl-BE" sz="3200" dirty="0"/>
              <a:t>Regeringsbeslissing 23/04/14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2" y="1915200"/>
            <a:ext cx="7295107" cy="3672000"/>
          </a:xfrm>
        </p:spPr>
        <p:txBody>
          <a:bodyPr/>
          <a:lstStyle/>
          <a:p>
            <a:r>
              <a:rPr lang="nl-BE" dirty="0">
                <a:solidFill>
                  <a:srgbClr val="373636"/>
                </a:solidFill>
                <a:latin typeface="FlandersArtSans-Regular" panose="00000500000000000000" pitchFamily="2" charset="0"/>
              </a:rPr>
              <a:t>Instandhoudingsdoelen vastgesteld (36 S-IHD-besluiten)</a:t>
            </a:r>
          </a:p>
          <a:p>
            <a:r>
              <a:rPr lang="nl-BE" dirty="0">
                <a:solidFill>
                  <a:srgbClr val="373636"/>
                </a:solidFill>
              </a:rPr>
              <a:t>Aanpak implementatie (taakstelling 2020 – 2050) (Bijlage 37)</a:t>
            </a:r>
          </a:p>
          <a:p>
            <a:r>
              <a:rPr lang="nl-BE" dirty="0">
                <a:solidFill>
                  <a:srgbClr val="373636"/>
                </a:solidFill>
                <a:latin typeface="FlandersArtSans-Regular" panose="00000500000000000000" pitchFamily="2" charset="0"/>
              </a:rPr>
              <a:t>Wijziging instrumentarium: wettelijke basis voor Instandhoudingsbeleid (wijziging Natuurdecreet en nieuw Instandhoudingsbesluit</a:t>
            </a:r>
            <a:r>
              <a:rPr lang="nl-BE" dirty="0">
                <a:solidFill>
                  <a:srgbClr val="373636"/>
                </a:solidFill>
              </a:rPr>
              <a:t>)</a:t>
            </a:r>
            <a:endParaRPr lang="nl-BE" dirty="0">
              <a:solidFill>
                <a:srgbClr val="373636"/>
              </a:solidFill>
              <a:highlight>
                <a:srgbClr val="FFFF00"/>
              </a:highlight>
              <a:latin typeface="FlandersArtSans-Regular" panose="00000500000000000000" pitchFamily="2" charset="0"/>
            </a:endParaRPr>
          </a:p>
          <a:p>
            <a:r>
              <a:rPr lang="nl-BE" dirty="0">
                <a:solidFill>
                  <a:srgbClr val="373636"/>
                </a:solidFill>
                <a:latin typeface="FlandersArtSans-Regular" panose="00000500000000000000" pitchFamily="2" charset="0"/>
              </a:rPr>
              <a:t>Verduidelijking vergunning verlening via Omzendbrief passende beoordeling (eerste ontwerp in Bijlage 40)</a:t>
            </a:r>
          </a:p>
          <a:p>
            <a:r>
              <a:rPr lang="nl-BE" dirty="0">
                <a:solidFill>
                  <a:srgbClr val="373636"/>
                </a:solidFill>
                <a:latin typeface="FlandersArtSans-Regular" panose="00000500000000000000" pitchFamily="2" charset="0"/>
              </a:rPr>
              <a:t>Programmatische Aanpak Stikstof (PAS) (Bijlage 39)</a:t>
            </a:r>
          </a:p>
          <a:p>
            <a:pPr lvl="1"/>
            <a:r>
              <a:rPr lang="nl-BE" dirty="0">
                <a:solidFill>
                  <a:srgbClr val="373636"/>
                </a:solidFill>
              </a:rPr>
              <a:t>Onmiddellijke start overgangsfase</a:t>
            </a:r>
          </a:p>
          <a:p>
            <a:pPr lvl="1"/>
            <a:r>
              <a:rPr lang="nl-BE" dirty="0">
                <a:solidFill>
                  <a:srgbClr val="373636"/>
                </a:solidFill>
                <a:latin typeface="FlandersArtSans-Regular" panose="00000500000000000000" pitchFamily="2" charset="0"/>
              </a:rPr>
              <a:t>Traject beslist naar Voorlopige en Definitieve PAS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8707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0F069-20B1-4750-A2FB-CA4B18C8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/>
              <a:t>Zoekzone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E884C0-928F-4781-A897-107E701BC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715175"/>
            <a:ext cx="7416000" cy="3672000"/>
          </a:xfrm>
        </p:spPr>
        <p:txBody>
          <a:bodyPr/>
          <a:lstStyle/>
          <a:p>
            <a:r>
              <a:rPr lang="nl-BE" dirty="0"/>
              <a:t>Wat?</a:t>
            </a:r>
          </a:p>
          <a:p>
            <a:pPr lvl="1"/>
            <a:r>
              <a:rPr lang="nl-BE" dirty="0"/>
              <a:t>Deel van de speciale beschermingszone gevrijwaard voor realisatie instandhoudingsdoelen (IHD)</a:t>
            </a:r>
          </a:p>
          <a:p>
            <a:pPr lvl="1"/>
            <a:r>
              <a:rPr lang="nl-BE" dirty="0"/>
              <a:t>Afgebakend </a:t>
            </a:r>
          </a:p>
          <a:p>
            <a:pPr lvl="2"/>
            <a:r>
              <a:rPr lang="nl-BE" sz="1800" dirty="0"/>
              <a:t>Binnen het hoogste natuurlijk potentieel</a:t>
            </a:r>
          </a:p>
          <a:p>
            <a:pPr lvl="2"/>
            <a:r>
              <a:rPr lang="nl-BE" sz="1800" dirty="0"/>
              <a:t>Gecorrigeerd volgens </a:t>
            </a:r>
            <a:r>
              <a:rPr lang="nl-BE" sz="1800" dirty="0" err="1"/>
              <a:t>sociaal-economische</a:t>
            </a:r>
            <a:r>
              <a:rPr lang="nl-BE" sz="1800" dirty="0"/>
              <a:t> impact in laagste potentieklassen</a:t>
            </a:r>
          </a:p>
          <a:p>
            <a:pPr marL="0" lvl="1" indent="0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Grootte </a:t>
            </a:r>
          </a:p>
          <a:p>
            <a:pPr lvl="1"/>
            <a:r>
              <a:rPr lang="nl-BE" dirty="0"/>
              <a:t>Bepaald door openstaande taakstelling (= verschil  oppervlakte IHD per SBZ – oppervlakte met passend beheer)</a:t>
            </a:r>
          </a:p>
          <a:p>
            <a:pPr lvl="1"/>
            <a:r>
              <a:rPr lang="nl-BE" dirty="0"/>
              <a:t>Ruimer dan nog te realiseren IHD </a:t>
            </a:r>
          </a:p>
          <a:p>
            <a:pPr indent="-288000">
              <a:buNone/>
            </a:pPr>
            <a:r>
              <a:rPr lang="nl-BE" sz="2000" dirty="0">
                <a:sym typeface="Wingdings" panose="05000000000000000000" pitchFamily="2" charset="2"/>
              </a:rPr>
              <a:t> </a:t>
            </a:r>
            <a:r>
              <a:rPr lang="nl-BE" sz="2400" dirty="0">
                <a:sym typeface="Wingdings" panose="05000000000000000000" pitchFamily="2" charset="2"/>
              </a:rPr>
              <a:t>Hoe meer doelen in realisatie, hoe kleiner de zoekzone</a:t>
            </a:r>
            <a:endParaRPr lang="nl-BE" sz="2000" dirty="0">
              <a:sym typeface="Wingdings" panose="05000000000000000000" pitchFamily="2" charset="2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0943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1161D-B7E7-4121-AB7A-85AE40ED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Richtkaart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B596DE-4DC8-430C-A608-03DF4EA23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686600"/>
            <a:ext cx="7416000" cy="3672000"/>
          </a:xfrm>
        </p:spPr>
        <p:txBody>
          <a:bodyPr/>
          <a:lstStyle/>
          <a:p>
            <a:r>
              <a:rPr lang="nl-BE" dirty="0"/>
              <a:t>Richtkaart in de managementplannen Natura 2000 o.m.</a:t>
            </a:r>
          </a:p>
          <a:p>
            <a:pPr lvl="1"/>
            <a:r>
              <a:rPr lang="nl-BE" dirty="0"/>
              <a:t>Actuele </a:t>
            </a:r>
            <a:r>
              <a:rPr lang="nl-BE" dirty="0" err="1"/>
              <a:t>habitats</a:t>
            </a:r>
            <a:endParaRPr lang="nl-BE" dirty="0"/>
          </a:p>
          <a:p>
            <a:pPr lvl="2"/>
            <a:r>
              <a:rPr lang="nl-BE" dirty="0"/>
              <a:t>Habitatkaart INBO</a:t>
            </a:r>
          </a:p>
          <a:p>
            <a:pPr lvl="1"/>
            <a:r>
              <a:rPr lang="nl-BE" dirty="0"/>
              <a:t>Oppervlakte met passend beheer</a:t>
            </a:r>
          </a:p>
          <a:p>
            <a:pPr lvl="2"/>
            <a:r>
              <a:rPr lang="nl-BE" dirty="0"/>
              <a:t>Habitattype als natuurstreefbeeld in een natuurbeheerplan of gelijkwaardig document</a:t>
            </a:r>
          </a:p>
          <a:p>
            <a:pPr lvl="1"/>
            <a:r>
              <a:rPr lang="nl-BE" dirty="0"/>
              <a:t>Zoekzone</a:t>
            </a:r>
          </a:p>
          <a:p>
            <a:pPr lvl="2"/>
            <a:r>
              <a:rPr lang="nl-BE" dirty="0"/>
              <a:t>Ruimte gevrijwaard voor toekomstige realisatie IHD voor </a:t>
            </a:r>
            <a:r>
              <a:rPr lang="nl-BE" dirty="0" err="1"/>
              <a:t>habitats</a:t>
            </a:r>
            <a:endParaRPr lang="nl-BE" dirty="0"/>
          </a:p>
          <a:p>
            <a:r>
              <a:rPr lang="nl-BE" dirty="0"/>
              <a:t>Richtkaart vormt de </a:t>
            </a:r>
            <a:r>
              <a:rPr lang="nl-BE" dirty="0" err="1"/>
              <a:t>toetszone</a:t>
            </a:r>
            <a:r>
              <a:rPr lang="nl-BE" dirty="0"/>
              <a:t> in een passende beoordeling</a:t>
            </a:r>
          </a:p>
          <a:p>
            <a:pPr lvl="1"/>
            <a:r>
              <a:rPr lang="nl-BE" dirty="0"/>
              <a:t>Bv berekening impactscore</a:t>
            </a:r>
          </a:p>
          <a:p>
            <a:pPr lvl="1"/>
            <a:endParaRPr lang="nl-BE" dirty="0"/>
          </a:p>
          <a:p>
            <a:pPr>
              <a:buNone/>
            </a:pP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Richtkaart = ruimtelijke vertaling van de IHD in een SBZ</a:t>
            </a:r>
          </a:p>
        </p:txBody>
      </p:sp>
    </p:spTree>
    <p:extLst>
      <p:ext uri="{BB962C8B-B14F-4D97-AF65-F5344CB8AC3E}">
        <p14:creationId xmlns:p14="http://schemas.microsoft.com/office/powerpoint/2010/main" val="14896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8"/>
          <p:cNvSpPr txBox="1">
            <a:spLocks/>
          </p:cNvSpPr>
          <p:nvPr/>
        </p:nvSpPr>
        <p:spPr>
          <a:xfrm>
            <a:off x="399263" y="171135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0" i="0" kern="1200">
                <a:solidFill>
                  <a:schemeClr val="bg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 Art Sans"/>
                <a:ea typeface="+mj-ea"/>
                <a:cs typeface="Flanders Art Sans"/>
              </a:rPr>
              <a:t>Habitatrichtlijngebied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 Art Sans"/>
              <a:ea typeface="+mj-ea"/>
              <a:cs typeface="Flanders Art San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 Art San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 Art Sans"/>
                <a:ea typeface="+mj-ea"/>
              </a:rPr>
              <a:t>Doelen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 Art Sans"/>
                <a:ea typeface="+mj-ea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 Art Sans"/>
                <a:ea typeface="+mj-ea"/>
              </a:rPr>
              <a:t>bepaald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 Art Sans"/>
                <a:ea typeface="+mj-ea"/>
              </a:rPr>
              <a:t> (2014)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Bold" panose="00000800000000000000" pitchFamily="2" charset="0"/>
              <a:ea typeface="+mj-ea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858963" y="585788"/>
            <a:ext cx="726281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914525" y="633413"/>
            <a:ext cx="5254625" cy="4233862"/>
          </a:xfrm>
          <a:custGeom>
            <a:avLst/>
            <a:gdLst>
              <a:gd name="T0" fmla="*/ 0 w 8632"/>
              <a:gd name="T1" fmla="*/ 4902 h 6953"/>
              <a:gd name="T2" fmla="*/ 0 w 8632"/>
              <a:gd name="T3" fmla="*/ 4902 h 6953"/>
              <a:gd name="T4" fmla="*/ 756 w 8632"/>
              <a:gd name="T5" fmla="*/ 5571 h 6953"/>
              <a:gd name="T6" fmla="*/ 2289 w 8632"/>
              <a:gd name="T7" fmla="*/ 6953 h 6953"/>
              <a:gd name="T8" fmla="*/ 5689 w 8632"/>
              <a:gd name="T9" fmla="*/ 6407 h 6953"/>
              <a:gd name="T10" fmla="*/ 7089 w 8632"/>
              <a:gd name="T11" fmla="*/ 6240 h 6953"/>
              <a:gd name="T12" fmla="*/ 8623 w 8632"/>
              <a:gd name="T13" fmla="*/ 4435 h 6953"/>
              <a:gd name="T14" fmla="*/ 8632 w 8632"/>
              <a:gd name="T15" fmla="*/ 2139 h 6953"/>
              <a:gd name="T16" fmla="*/ 3778 w 8632"/>
              <a:gd name="T17" fmla="*/ 0 h 6953"/>
              <a:gd name="T18" fmla="*/ 0 w 8632"/>
              <a:gd name="T19" fmla="*/ 4902 h 6953"/>
              <a:gd name="T20" fmla="*/ 0 w 8632"/>
              <a:gd name="T21" fmla="*/ 4902 h 6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32" h="6953">
                <a:moveTo>
                  <a:pt x="0" y="4902"/>
                </a:moveTo>
                <a:lnTo>
                  <a:pt x="0" y="4902"/>
                </a:lnTo>
                <a:lnTo>
                  <a:pt x="756" y="5571"/>
                </a:lnTo>
                <a:lnTo>
                  <a:pt x="2289" y="6953"/>
                </a:lnTo>
                <a:lnTo>
                  <a:pt x="5689" y="6407"/>
                </a:lnTo>
                <a:lnTo>
                  <a:pt x="7089" y="6240"/>
                </a:lnTo>
                <a:lnTo>
                  <a:pt x="8623" y="4435"/>
                </a:lnTo>
                <a:lnTo>
                  <a:pt x="8632" y="2139"/>
                </a:lnTo>
                <a:lnTo>
                  <a:pt x="3778" y="0"/>
                </a:lnTo>
                <a:lnTo>
                  <a:pt x="0" y="4902"/>
                </a:lnTo>
                <a:lnTo>
                  <a:pt x="0" y="4902"/>
                </a:lnTo>
                <a:close/>
              </a:path>
            </a:pathLst>
          </a:custGeom>
          <a:noFill/>
          <a:ln w="51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pic>
        <p:nvPicPr>
          <p:cNvPr id="41" name="Afbeelding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00" y="585098"/>
            <a:ext cx="7261620" cy="4319691"/>
          </a:xfrm>
          <a:prstGeom prst="rect">
            <a:avLst/>
          </a:prstGeom>
        </p:spPr>
      </p:pic>
      <p:sp>
        <p:nvSpPr>
          <p:cNvPr id="107" name="Vrije vorm 106"/>
          <p:cNvSpPr/>
          <p:nvPr/>
        </p:nvSpPr>
        <p:spPr>
          <a:xfrm>
            <a:off x="2796227" y="1495425"/>
            <a:ext cx="3305175" cy="2981325"/>
          </a:xfrm>
          <a:custGeom>
            <a:avLst/>
            <a:gdLst>
              <a:gd name="connsiteX0" fmla="*/ 1724025 w 3305175"/>
              <a:gd name="connsiteY0" fmla="*/ 0 h 2981325"/>
              <a:gd name="connsiteX1" fmla="*/ 3209925 w 3305175"/>
              <a:gd name="connsiteY1" fmla="*/ 647700 h 2981325"/>
              <a:gd name="connsiteX2" fmla="*/ 3171825 w 3305175"/>
              <a:gd name="connsiteY2" fmla="*/ 1409700 h 2981325"/>
              <a:gd name="connsiteX3" fmla="*/ 3305175 w 3305175"/>
              <a:gd name="connsiteY3" fmla="*/ 1524000 h 2981325"/>
              <a:gd name="connsiteX4" fmla="*/ 2819400 w 3305175"/>
              <a:gd name="connsiteY4" fmla="*/ 2647950 h 2981325"/>
              <a:gd name="connsiteX5" fmla="*/ 1933575 w 3305175"/>
              <a:gd name="connsiteY5" fmla="*/ 2981325 h 2981325"/>
              <a:gd name="connsiteX6" fmla="*/ 428625 w 3305175"/>
              <a:gd name="connsiteY6" fmla="*/ 2552700 h 2981325"/>
              <a:gd name="connsiteX7" fmla="*/ 0 w 3305175"/>
              <a:gd name="connsiteY7" fmla="*/ 1905000 h 2981325"/>
              <a:gd name="connsiteX8" fmla="*/ 590550 w 3305175"/>
              <a:gd name="connsiteY8" fmla="*/ 1019175 h 2981325"/>
              <a:gd name="connsiteX9" fmla="*/ 1724025 w 3305175"/>
              <a:gd name="connsiteY9" fmla="*/ 0 h 298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5175" h="2981325">
                <a:moveTo>
                  <a:pt x="1724025" y="0"/>
                </a:moveTo>
                <a:lnTo>
                  <a:pt x="3209925" y="647700"/>
                </a:lnTo>
                <a:lnTo>
                  <a:pt x="3171825" y="1409700"/>
                </a:lnTo>
                <a:lnTo>
                  <a:pt x="3305175" y="1524000"/>
                </a:lnTo>
                <a:lnTo>
                  <a:pt x="2819400" y="2647950"/>
                </a:lnTo>
                <a:lnTo>
                  <a:pt x="1933575" y="2981325"/>
                </a:lnTo>
                <a:lnTo>
                  <a:pt x="428625" y="2552700"/>
                </a:lnTo>
                <a:lnTo>
                  <a:pt x="0" y="1905000"/>
                </a:lnTo>
                <a:lnTo>
                  <a:pt x="590550" y="1019175"/>
                </a:lnTo>
                <a:lnTo>
                  <a:pt x="17240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702300" y="2803525"/>
            <a:ext cx="1219200" cy="1179512"/>
          </a:xfrm>
          <a:custGeom>
            <a:avLst/>
            <a:gdLst>
              <a:gd name="T0" fmla="*/ 340 w 2003"/>
              <a:gd name="T1" fmla="*/ 189 h 1937"/>
              <a:gd name="T2" fmla="*/ 340 w 2003"/>
              <a:gd name="T3" fmla="*/ 189 h 1937"/>
              <a:gd name="T4" fmla="*/ 1171 w 2003"/>
              <a:gd name="T5" fmla="*/ 0 h 1937"/>
              <a:gd name="T6" fmla="*/ 2003 w 2003"/>
              <a:gd name="T7" fmla="*/ 443 h 1937"/>
              <a:gd name="T8" fmla="*/ 0 w 2003"/>
              <a:gd name="T9" fmla="*/ 1937 h 1937"/>
              <a:gd name="T10" fmla="*/ 590 w 2003"/>
              <a:gd name="T11" fmla="*/ 443 h 1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3" h="1937">
                <a:moveTo>
                  <a:pt x="340" y="189"/>
                </a:moveTo>
                <a:lnTo>
                  <a:pt x="340" y="189"/>
                </a:lnTo>
                <a:lnTo>
                  <a:pt x="1171" y="0"/>
                </a:lnTo>
                <a:lnTo>
                  <a:pt x="2003" y="443"/>
                </a:lnTo>
                <a:lnTo>
                  <a:pt x="0" y="1937"/>
                </a:lnTo>
                <a:lnTo>
                  <a:pt x="590" y="443"/>
                </a:lnTo>
              </a:path>
            </a:pathLst>
          </a:custGeom>
          <a:solidFill>
            <a:srgbClr val="00ADEE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702300" y="2803525"/>
            <a:ext cx="1219200" cy="1179512"/>
          </a:xfrm>
          <a:custGeom>
            <a:avLst/>
            <a:gdLst>
              <a:gd name="T0" fmla="*/ 340 w 2003"/>
              <a:gd name="T1" fmla="*/ 189 h 1937"/>
              <a:gd name="T2" fmla="*/ 340 w 2003"/>
              <a:gd name="T3" fmla="*/ 189 h 1937"/>
              <a:gd name="T4" fmla="*/ 1171 w 2003"/>
              <a:gd name="T5" fmla="*/ 0 h 1937"/>
              <a:gd name="T6" fmla="*/ 2003 w 2003"/>
              <a:gd name="T7" fmla="*/ 443 h 1937"/>
              <a:gd name="T8" fmla="*/ 0 w 2003"/>
              <a:gd name="T9" fmla="*/ 1937 h 1937"/>
              <a:gd name="T10" fmla="*/ 590 w 2003"/>
              <a:gd name="T11" fmla="*/ 443 h 1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3" h="1937">
                <a:moveTo>
                  <a:pt x="340" y="189"/>
                </a:moveTo>
                <a:lnTo>
                  <a:pt x="340" y="189"/>
                </a:lnTo>
                <a:lnTo>
                  <a:pt x="1171" y="0"/>
                </a:lnTo>
                <a:lnTo>
                  <a:pt x="2003" y="443"/>
                </a:lnTo>
                <a:lnTo>
                  <a:pt x="0" y="1937"/>
                </a:lnTo>
                <a:lnTo>
                  <a:pt x="590" y="443"/>
                </a:lnTo>
              </a:path>
            </a:pathLst>
          </a:custGeom>
          <a:noFill/>
          <a:ln w="1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605463" y="3046413"/>
            <a:ext cx="98425" cy="117475"/>
          </a:xfrm>
          <a:custGeom>
            <a:avLst/>
            <a:gdLst>
              <a:gd name="T0" fmla="*/ 145 w 162"/>
              <a:gd name="T1" fmla="*/ 37 h 194"/>
              <a:gd name="T2" fmla="*/ 145 w 162"/>
              <a:gd name="T3" fmla="*/ 37 h 194"/>
              <a:gd name="T4" fmla="*/ 144 w 162"/>
              <a:gd name="T5" fmla="*/ 38 h 194"/>
              <a:gd name="T6" fmla="*/ 121 w 162"/>
              <a:gd name="T7" fmla="*/ 33 h 194"/>
              <a:gd name="T8" fmla="*/ 103 w 162"/>
              <a:gd name="T9" fmla="*/ 32 h 194"/>
              <a:gd name="T10" fmla="*/ 57 w 162"/>
              <a:gd name="T11" fmla="*/ 47 h 194"/>
              <a:gd name="T12" fmla="*/ 35 w 162"/>
              <a:gd name="T13" fmla="*/ 95 h 194"/>
              <a:gd name="T14" fmla="*/ 51 w 162"/>
              <a:gd name="T15" fmla="*/ 144 h 194"/>
              <a:gd name="T16" fmla="*/ 94 w 162"/>
              <a:gd name="T17" fmla="*/ 162 h 194"/>
              <a:gd name="T18" fmla="*/ 130 w 162"/>
              <a:gd name="T19" fmla="*/ 149 h 194"/>
              <a:gd name="T20" fmla="*/ 130 w 162"/>
              <a:gd name="T21" fmla="*/ 116 h 194"/>
              <a:gd name="T22" fmla="*/ 96 w 162"/>
              <a:gd name="T23" fmla="*/ 116 h 194"/>
              <a:gd name="T24" fmla="*/ 96 w 162"/>
              <a:gd name="T25" fmla="*/ 85 h 194"/>
              <a:gd name="T26" fmla="*/ 161 w 162"/>
              <a:gd name="T27" fmla="*/ 85 h 194"/>
              <a:gd name="T28" fmla="*/ 162 w 162"/>
              <a:gd name="T29" fmla="*/ 86 h 194"/>
              <a:gd name="T30" fmla="*/ 162 w 162"/>
              <a:gd name="T31" fmla="*/ 192 h 194"/>
              <a:gd name="T32" fmla="*/ 145 w 162"/>
              <a:gd name="T33" fmla="*/ 192 h 194"/>
              <a:gd name="T34" fmla="*/ 136 w 162"/>
              <a:gd name="T35" fmla="*/ 183 h 194"/>
              <a:gd name="T36" fmla="*/ 91 w 162"/>
              <a:gd name="T37" fmla="*/ 194 h 194"/>
              <a:gd name="T38" fmla="*/ 26 w 162"/>
              <a:gd name="T39" fmla="*/ 166 h 194"/>
              <a:gd name="T40" fmla="*/ 0 w 162"/>
              <a:gd name="T41" fmla="*/ 97 h 194"/>
              <a:gd name="T42" fmla="*/ 24 w 162"/>
              <a:gd name="T43" fmla="*/ 31 h 194"/>
              <a:gd name="T44" fmla="*/ 101 w 162"/>
              <a:gd name="T45" fmla="*/ 0 h 194"/>
              <a:gd name="T46" fmla="*/ 125 w 162"/>
              <a:gd name="T47" fmla="*/ 2 h 194"/>
              <a:gd name="T48" fmla="*/ 145 w 162"/>
              <a:gd name="T49" fmla="*/ 6 h 194"/>
              <a:gd name="T50" fmla="*/ 145 w 162"/>
              <a:gd name="T51" fmla="*/ 3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2" h="194">
                <a:moveTo>
                  <a:pt x="145" y="37"/>
                </a:moveTo>
                <a:lnTo>
                  <a:pt x="145" y="37"/>
                </a:lnTo>
                <a:lnTo>
                  <a:pt x="144" y="38"/>
                </a:lnTo>
                <a:cubicBezTo>
                  <a:pt x="137" y="35"/>
                  <a:pt x="129" y="34"/>
                  <a:pt x="121" y="33"/>
                </a:cubicBezTo>
                <a:cubicBezTo>
                  <a:pt x="114" y="32"/>
                  <a:pt x="107" y="32"/>
                  <a:pt x="103" y="32"/>
                </a:cubicBezTo>
                <a:cubicBezTo>
                  <a:pt x="86" y="32"/>
                  <a:pt x="69" y="37"/>
                  <a:pt x="57" y="47"/>
                </a:cubicBezTo>
                <a:cubicBezTo>
                  <a:pt x="44" y="58"/>
                  <a:pt x="35" y="74"/>
                  <a:pt x="35" y="95"/>
                </a:cubicBezTo>
                <a:cubicBezTo>
                  <a:pt x="35" y="116"/>
                  <a:pt x="41" y="133"/>
                  <a:pt x="51" y="144"/>
                </a:cubicBezTo>
                <a:cubicBezTo>
                  <a:pt x="62" y="156"/>
                  <a:pt x="76" y="162"/>
                  <a:pt x="94" y="162"/>
                </a:cubicBezTo>
                <a:cubicBezTo>
                  <a:pt x="108" y="162"/>
                  <a:pt x="121" y="157"/>
                  <a:pt x="130" y="149"/>
                </a:cubicBezTo>
                <a:lnTo>
                  <a:pt x="130" y="116"/>
                </a:lnTo>
                <a:lnTo>
                  <a:pt x="96" y="116"/>
                </a:lnTo>
                <a:lnTo>
                  <a:pt x="96" y="85"/>
                </a:lnTo>
                <a:lnTo>
                  <a:pt x="161" y="85"/>
                </a:lnTo>
                <a:lnTo>
                  <a:pt x="162" y="86"/>
                </a:lnTo>
                <a:lnTo>
                  <a:pt x="162" y="192"/>
                </a:lnTo>
                <a:lnTo>
                  <a:pt x="145" y="192"/>
                </a:lnTo>
                <a:lnTo>
                  <a:pt x="136" y="183"/>
                </a:lnTo>
                <a:cubicBezTo>
                  <a:pt x="123" y="190"/>
                  <a:pt x="108" y="194"/>
                  <a:pt x="91" y="194"/>
                </a:cubicBezTo>
                <a:cubicBezTo>
                  <a:pt x="64" y="194"/>
                  <a:pt x="42" y="184"/>
                  <a:pt x="26" y="166"/>
                </a:cubicBezTo>
                <a:cubicBezTo>
                  <a:pt x="10" y="149"/>
                  <a:pt x="0" y="125"/>
                  <a:pt x="0" y="97"/>
                </a:cubicBezTo>
                <a:cubicBezTo>
                  <a:pt x="0" y="73"/>
                  <a:pt x="8" y="49"/>
                  <a:pt x="24" y="31"/>
                </a:cubicBezTo>
                <a:cubicBezTo>
                  <a:pt x="40" y="12"/>
                  <a:pt x="65" y="0"/>
                  <a:pt x="101" y="0"/>
                </a:cubicBezTo>
                <a:cubicBezTo>
                  <a:pt x="110" y="0"/>
                  <a:pt x="118" y="1"/>
                  <a:pt x="125" y="2"/>
                </a:cubicBezTo>
                <a:cubicBezTo>
                  <a:pt x="132" y="3"/>
                  <a:pt x="138" y="4"/>
                  <a:pt x="145" y="6"/>
                </a:cubicBezTo>
                <a:lnTo>
                  <a:pt x="145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5719763" y="3070225"/>
            <a:ext cx="77787" cy="93662"/>
          </a:xfrm>
          <a:custGeom>
            <a:avLst/>
            <a:gdLst>
              <a:gd name="T0" fmla="*/ 119 w 126"/>
              <a:gd name="T1" fmla="*/ 113 h 154"/>
              <a:gd name="T2" fmla="*/ 119 w 126"/>
              <a:gd name="T3" fmla="*/ 113 h 154"/>
              <a:gd name="T4" fmla="*/ 119 w 126"/>
              <a:gd name="T5" fmla="*/ 146 h 154"/>
              <a:gd name="T6" fmla="*/ 77 w 126"/>
              <a:gd name="T7" fmla="*/ 154 h 154"/>
              <a:gd name="T8" fmla="*/ 23 w 126"/>
              <a:gd name="T9" fmla="*/ 135 h 154"/>
              <a:gd name="T10" fmla="*/ 0 w 126"/>
              <a:gd name="T11" fmla="*/ 77 h 154"/>
              <a:gd name="T12" fmla="*/ 21 w 126"/>
              <a:gd name="T13" fmla="*/ 20 h 154"/>
              <a:gd name="T14" fmla="*/ 67 w 126"/>
              <a:gd name="T15" fmla="*/ 0 h 154"/>
              <a:gd name="T16" fmla="*/ 89 w 126"/>
              <a:gd name="T17" fmla="*/ 4 h 154"/>
              <a:gd name="T18" fmla="*/ 114 w 126"/>
              <a:gd name="T19" fmla="*/ 22 h 154"/>
              <a:gd name="T20" fmla="*/ 126 w 126"/>
              <a:gd name="T21" fmla="*/ 68 h 154"/>
              <a:gd name="T22" fmla="*/ 126 w 126"/>
              <a:gd name="T23" fmla="*/ 90 h 154"/>
              <a:gd name="T24" fmla="*/ 36 w 126"/>
              <a:gd name="T25" fmla="*/ 90 h 154"/>
              <a:gd name="T26" fmla="*/ 53 w 126"/>
              <a:gd name="T27" fmla="*/ 115 h 154"/>
              <a:gd name="T28" fmla="*/ 80 w 126"/>
              <a:gd name="T29" fmla="*/ 122 h 154"/>
              <a:gd name="T30" fmla="*/ 117 w 126"/>
              <a:gd name="T31" fmla="*/ 113 h 154"/>
              <a:gd name="T32" fmla="*/ 119 w 126"/>
              <a:gd name="T33" fmla="*/ 113 h 154"/>
              <a:gd name="T34" fmla="*/ 96 w 126"/>
              <a:gd name="T35" fmla="*/ 63 h 154"/>
              <a:gd name="T36" fmla="*/ 96 w 126"/>
              <a:gd name="T37" fmla="*/ 63 h 154"/>
              <a:gd name="T38" fmla="*/ 86 w 126"/>
              <a:gd name="T39" fmla="*/ 40 h 154"/>
              <a:gd name="T40" fmla="*/ 68 w 126"/>
              <a:gd name="T41" fmla="*/ 32 h 154"/>
              <a:gd name="T42" fmla="*/ 48 w 126"/>
              <a:gd name="T43" fmla="*/ 40 h 154"/>
              <a:gd name="T44" fmla="*/ 36 w 126"/>
              <a:gd name="T45" fmla="*/ 63 h 154"/>
              <a:gd name="T46" fmla="*/ 96 w 126"/>
              <a:gd name="T47" fmla="*/ 6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154">
                <a:moveTo>
                  <a:pt x="119" y="113"/>
                </a:moveTo>
                <a:lnTo>
                  <a:pt x="119" y="113"/>
                </a:lnTo>
                <a:lnTo>
                  <a:pt x="119" y="146"/>
                </a:lnTo>
                <a:cubicBezTo>
                  <a:pt x="106" y="152"/>
                  <a:pt x="89" y="154"/>
                  <a:pt x="77" y="154"/>
                </a:cubicBezTo>
                <a:cubicBezTo>
                  <a:pt x="56" y="154"/>
                  <a:pt x="37" y="148"/>
                  <a:pt x="23" y="135"/>
                </a:cubicBezTo>
                <a:cubicBezTo>
                  <a:pt x="9" y="123"/>
                  <a:pt x="0" y="103"/>
                  <a:pt x="0" y="77"/>
                </a:cubicBezTo>
                <a:cubicBezTo>
                  <a:pt x="0" y="52"/>
                  <a:pt x="8" y="33"/>
                  <a:pt x="21" y="20"/>
                </a:cubicBezTo>
                <a:cubicBezTo>
                  <a:pt x="33" y="7"/>
                  <a:pt x="50" y="0"/>
                  <a:pt x="67" y="0"/>
                </a:cubicBezTo>
                <a:cubicBezTo>
                  <a:pt x="72" y="0"/>
                  <a:pt x="80" y="1"/>
                  <a:pt x="89" y="4"/>
                </a:cubicBezTo>
                <a:cubicBezTo>
                  <a:pt x="97" y="7"/>
                  <a:pt x="107" y="13"/>
                  <a:pt x="114" y="22"/>
                </a:cubicBezTo>
                <a:cubicBezTo>
                  <a:pt x="121" y="32"/>
                  <a:pt x="126" y="47"/>
                  <a:pt x="126" y="68"/>
                </a:cubicBezTo>
                <a:lnTo>
                  <a:pt x="126" y="90"/>
                </a:lnTo>
                <a:lnTo>
                  <a:pt x="36" y="90"/>
                </a:lnTo>
                <a:cubicBezTo>
                  <a:pt x="39" y="102"/>
                  <a:pt x="45" y="110"/>
                  <a:pt x="53" y="115"/>
                </a:cubicBezTo>
                <a:cubicBezTo>
                  <a:pt x="61" y="120"/>
                  <a:pt x="71" y="122"/>
                  <a:pt x="80" y="122"/>
                </a:cubicBezTo>
                <a:cubicBezTo>
                  <a:pt x="93" y="122"/>
                  <a:pt x="106" y="119"/>
                  <a:pt x="117" y="113"/>
                </a:cubicBezTo>
                <a:lnTo>
                  <a:pt x="119" y="113"/>
                </a:lnTo>
                <a:close/>
                <a:moveTo>
                  <a:pt x="96" y="63"/>
                </a:moveTo>
                <a:lnTo>
                  <a:pt x="96" y="63"/>
                </a:lnTo>
                <a:cubicBezTo>
                  <a:pt x="95" y="52"/>
                  <a:pt x="91" y="45"/>
                  <a:pt x="86" y="40"/>
                </a:cubicBezTo>
                <a:cubicBezTo>
                  <a:pt x="81" y="35"/>
                  <a:pt x="74" y="32"/>
                  <a:pt x="68" y="32"/>
                </a:cubicBezTo>
                <a:cubicBezTo>
                  <a:pt x="61" y="32"/>
                  <a:pt x="54" y="35"/>
                  <a:pt x="48" y="40"/>
                </a:cubicBezTo>
                <a:cubicBezTo>
                  <a:pt x="42" y="45"/>
                  <a:pt x="38" y="53"/>
                  <a:pt x="36" y="63"/>
                </a:cubicBezTo>
                <a:lnTo>
                  <a:pt x="9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813425" y="3070225"/>
            <a:ext cx="60325" cy="92075"/>
          </a:xfrm>
          <a:custGeom>
            <a:avLst/>
            <a:gdLst>
              <a:gd name="T0" fmla="*/ 89 w 99"/>
              <a:gd name="T1" fmla="*/ 40 h 152"/>
              <a:gd name="T2" fmla="*/ 89 w 99"/>
              <a:gd name="T3" fmla="*/ 40 h 152"/>
              <a:gd name="T4" fmla="*/ 63 w 99"/>
              <a:gd name="T5" fmla="*/ 33 h 152"/>
              <a:gd name="T6" fmla="*/ 33 w 99"/>
              <a:gd name="T7" fmla="*/ 43 h 152"/>
              <a:gd name="T8" fmla="*/ 33 w 99"/>
              <a:gd name="T9" fmla="*/ 152 h 152"/>
              <a:gd name="T10" fmla="*/ 0 w 99"/>
              <a:gd name="T11" fmla="*/ 152 h 152"/>
              <a:gd name="T12" fmla="*/ 0 w 99"/>
              <a:gd name="T13" fmla="*/ 3 h 152"/>
              <a:gd name="T14" fmla="*/ 28 w 99"/>
              <a:gd name="T15" fmla="*/ 3 h 152"/>
              <a:gd name="T16" fmla="*/ 32 w 99"/>
              <a:gd name="T17" fmla="*/ 15 h 152"/>
              <a:gd name="T18" fmla="*/ 70 w 99"/>
              <a:gd name="T19" fmla="*/ 0 h 152"/>
              <a:gd name="T20" fmla="*/ 85 w 99"/>
              <a:gd name="T21" fmla="*/ 2 h 152"/>
              <a:gd name="T22" fmla="*/ 99 w 99"/>
              <a:gd name="T23" fmla="*/ 6 h 152"/>
              <a:gd name="T24" fmla="*/ 89 w 99"/>
              <a:gd name="T25" fmla="*/ 4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152">
                <a:moveTo>
                  <a:pt x="89" y="40"/>
                </a:moveTo>
                <a:lnTo>
                  <a:pt x="89" y="40"/>
                </a:lnTo>
                <a:cubicBezTo>
                  <a:pt x="80" y="35"/>
                  <a:pt x="72" y="33"/>
                  <a:pt x="63" y="33"/>
                </a:cubicBezTo>
                <a:cubicBezTo>
                  <a:pt x="53" y="33"/>
                  <a:pt x="42" y="37"/>
                  <a:pt x="33" y="43"/>
                </a:cubicBezTo>
                <a:lnTo>
                  <a:pt x="33" y="152"/>
                </a:lnTo>
                <a:lnTo>
                  <a:pt x="0" y="152"/>
                </a:lnTo>
                <a:lnTo>
                  <a:pt x="0" y="3"/>
                </a:lnTo>
                <a:lnTo>
                  <a:pt x="28" y="3"/>
                </a:lnTo>
                <a:lnTo>
                  <a:pt x="32" y="15"/>
                </a:lnTo>
                <a:cubicBezTo>
                  <a:pt x="42" y="7"/>
                  <a:pt x="55" y="0"/>
                  <a:pt x="70" y="0"/>
                </a:cubicBezTo>
                <a:cubicBezTo>
                  <a:pt x="74" y="0"/>
                  <a:pt x="79" y="1"/>
                  <a:pt x="85" y="2"/>
                </a:cubicBezTo>
                <a:cubicBezTo>
                  <a:pt x="90" y="3"/>
                  <a:pt x="95" y="4"/>
                  <a:pt x="99" y="6"/>
                </a:cubicBezTo>
                <a:lnTo>
                  <a:pt x="89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5878513" y="3070225"/>
            <a:ext cx="77787" cy="93662"/>
          </a:xfrm>
          <a:custGeom>
            <a:avLst/>
            <a:gdLst>
              <a:gd name="T0" fmla="*/ 119 w 126"/>
              <a:gd name="T1" fmla="*/ 113 h 154"/>
              <a:gd name="T2" fmla="*/ 119 w 126"/>
              <a:gd name="T3" fmla="*/ 113 h 154"/>
              <a:gd name="T4" fmla="*/ 119 w 126"/>
              <a:gd name="T5" fmla="*/ 146 h 154"/>
              <a:gd name="T6" fmla="*/ 76 w 126"/>
              <a:gd name="T7" fmla="*/ 154 h 154"/>
              <a:gd name="T8" fmla="*/ 23 w 126"/>
              <a:gd name="T9" fmla="*/ 135 h 154"/>
              <a:gd name="T10" fmla="*/ 0 w 126"/>
              <a:gd name="T11" fmla="*/ 77 h 154"/>
              <a:gd name="T12" fmla="*/ 21 w 126"/>
              <a:gd name="T13" fmla="*/ 20 h 154"/>
              <a:gd name="T14" fmla="*/ 67 w 126"/>
              <a:gd name="T15" fmla="*/ 0 h 154"/>
              <a:gd name="T16" fmla="*/ 89 w 126"/>
              <a:gd name="T17" fmla="*/ 4 h 154"/>
              <a:gd name="T18" fmla="*/ 114 w 126"/>
              <a:gd name="T19" fmla="*/ 22 h 154"/>
              <a:gd name="T20" fmla="*/ 126 w 126"/>
              <a:gd name="T21" fmla="*/ 68 h 154"/>
              <a:gd name="T22" fmla="*/ 126 w 126"/>
              <a:gd name="T23" fmla="*/ 90 h 154"/>
              <a:gd name="T24" fmla="*/ 36 w 126"/>
              <a:gd name="T25" fmla="*/ 90 h 154"/>
              <a:gd name="T26" fmla="*/ 53 w 126"/>
              <a:gd name="T27" fmla="*/ 115 h 154"/>
              <a:gd name="T28" fmla="*/ 80 w 126"/>
              <a:gd name="T29" fmla="*/ 122 h 154"/>
              <a:gd name="T30" fmla="*/ 117 w 126"/>
              <a:gd name="T31" fmla="*/ 113 h 154"/>
              <a:gd name="T32" fmla="*/ 119 w 126"/>
              <a:gd name="T33" fmla="*/ 113 h 154"/>
              <a:gd name="T34" fmla="*/ 96 w 126"/>
              <a:gd name="T35" fmla="*/ 63 h 154"/>
              <a:gd name="T36" fmla="*/ 96 w 126"/>
              <a:gd name="T37" fmla="*/ 63 h 154"/>
              <a:gd name="T38" fmla="*/ 86 w 126"/>
              <a:gd name="T39" fmla="*/ 40 h 154"/>
              <a:gd name="T40" fmla="*/ 68 w 126"/>
              <a:gd name="T41" fmla="*/ 32 h 154"/>
              <a:gd name="T42" fmla="*/ 48 w 126"/>
              <a:gd name="T43" fmla="*/ 40 h 154"/>
              <a:gd name="T44" fmla="*/ 36 w 126"/>
              <a:gd name="T45" fmla="*/ 63 h 154"/>
              <a:gd name="T46" fmla="*/ 96 w 126"/>
              <a:gd name="T47" fmla="*/ 6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154">
                <a:moveTo>
                  <a:pt x="119" y="113"/>
                </a:moveTo>
                <a:lnTo>
                  <a:pt x="119" y="113"/>
                </a:lnTo>
                <a:lnTo>
                  <a:pt x="119" y="146"/>
                </a:lnTo>
                <a:cubicBezTo>
                  <a:pt x="105" y="152"/>
                  <a:pt x="89" y="154"/>
                  <a:pt x="76" y="154"/>
                </a:cubicBezTo>
                <a:cubicBezTo>
                  <a:pt x="56" y="154"/>
                  <a:pt x="37" y="148"/>
                  <a:pt x="23" y="135"/>
                </a:cubicBezTo>
                <a:cubicBezTo>
                  <a:pt x="9" y="123"/>
                  <a:pt x="0" y="103"/>
                  <a:pt x="0" y="77"/>
                </a:cubicBezTo>
                <a:cubicBezTo>
                  <a:pt x="0" y="52"/>
                  <a:pt x="8" y="33"/>
                  <a:pt x="21" y="20"/>
                </a:cubicBezTo>
                <a:cubicBezTo>
                  <a:pt x="33" y="7"/>
                  <a:pt x="50" y="0"/>
                  <a:pt x="67" y="0"/>
                </a:cubicBezTo>
                <a:cubicBezTo>
                  <a:pt x="71" y="0"/>
                  <a:pt x="80" y="1"/>
                  <a:pt x="89" y="4"/>
                </a:cubicBezTo>
                <a:cubicBezTo>
                  <a:pt x="97" y="7"/>
                  <a:pt x="107" y="13"/>
                  <a:pt x="114" y="22"/>
                </a:cubicBezTo>
                <a:cubicBezTo>
                  <a:pt x="121" y="32"/>
                  <a:pt x="126" y="47"/>
                  <a:pt x="126" y="68"/>
                </a:cubicBezTo>
                <a:lnTo>
                  <a:pt x="126" y="90"/>
                </a:lnTo>
                <a:lnTo>
                  <a:pt x="36" y="90"/>
                </a:lnTo>
                <a:cubicBezTo>
                  <a:pt x="39" y="102"/>
                  <a:pt x="45" y="110"/>
                  <a:pt x="53" y="115"/>
                </a:cubicBezTo>
                <a:cubicBezTo>
                  <a:pt x="61" y="120"/>
                  <a:pt x="70" y="122"/>
                  <a:pt x="80" y="122"/>
                </a:cubicBezTo>
                <a:cubicBezTo>
                  <a:pt x="93" y="122"/>
                  <a:pt x="106" y="119"/>
                  <a:pt x="117" y="113"/>
                </a:cubicBezTo>
                <a:lnTo>
                  <a:pt x="119" y="113"/>
                </a:lnTo>
                <a:close/>
                <a:moveTo>
                  <a:pt x="96" y="63"/>
                </a:moveTo>
                <a:lnTo>
                  <a:pt x="96" y="63"/>
                </a:lnTo>
                <a:cubicBezTo>
                  <a:pt x="95" y="52"/>
                  <a:pt x="91" y="45"/>
                  <a:pt x="86" y="40"/>
                </a:cubicBezTo>
                <a:cubicBezTo>
                  <a:pt x="81" y="35"/>
                  <a:pt x="74" y="32"/>
                  <a:pt x="68" y="32"/>
                </a:cubicBezTo>
                <a:cubicBezTo>
                  <a:pt x="61" y="32"/>
                  <a:pt x="54" y="35"/>
                  <a:pt x="48" y="40"/>
                </a:cubicBezTo>
                <a:cubicBezTo>
                  <a:pt x="42" y="45"/>
                  <a:pt x="38" y="53"/>
                  <a:pt x="36" y="63"/>
                </a:cubicBezTo>
                <a:lnTo>
                  <a:pt x="9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5965825" y="3070225"/>
            <a:ext cx="84137" cy="93662"/>
          </a:xfrm>
          <a:custGeom>
            <a:avLst/>
            <a:gdLst>
              <a:gd name="T0" fmla="*/ 122 w 137"/>
              <a:gd name="T1" fmla="*/ 154 h 154"/>
              <a:gd name="T2" fmla="*/ 122 w 137"/>
              <a:gd name="T3" fmla="*/ 154 h 154"/>
              <a:gd name="T4" fmla="*/ 89 w 137"/>
              <a:gd name="T5" fmla="*/ 139 h 154"/>
              <a:gd name="T6" fmla="*/ 72 w 137"/>
              <a:gd name="T7" fmla="*/ 150 h 154"/>
              <a:gd name="T8" fmla="*/ 49 w 137"/>
              <a:gd name="T9" fmla="*/ 154 h 154"/>
              <a:gd name="T10" fmla="*/ 17 w 137"/>
              <a:gd name="T11" fmla="*/ 146 h 154"/>
              <a:gd name="T12" fmla="*/ 0 w 137"/>
              <a:gd name="T13" fmla="*/ 107 h 154"/>
              <a:gd name="T14" fmla="*/ 11 w 137"/>
              <a:gd name="T15" fmla="*/ 77 h 154"/>
              <a:gd name="T16" fmla="*/ 52 w 137"/>
              <a:gd name="T17" fmla="*/ 66 h 154"/>
              <a:gd name="T18" fmla="*/ 82 w 137"/>
              <a:gd name="T19" fmla="*/ 67 h 154"/>
              <a:gd name="T20" fmla="*/ 82 w 137"/>
              <a:gd name="T21" fmla="*/ 59 h 154"/>
              <a:gd name="T22" fmla="*/ 74 w 137"/>
              <a:gd name="T23" fmla="*/ 38 h 154"/>
              <a:gd name="T24" fmla="*/ 53 w 137"/>
              <a:gd name="T25" fmla="*/ 32 h 154"/>
              <a:gd name="T26" fmla="*/ 13 w 137"/>
              <a:gd name="T27" fmla="*/ 42 h 154"/>
              <a:gd name="T28" fmla="*/ 6 w 137"/>
              <a:gd name="T29" fmla="*/ 13 h 154"/>
              <a:gd name="T30" fmla="*/ 60 w 137"/>
              <a:gd name="T31" fmla="*/ 0 h 154"/>
              <a:gd name="T32" fmla="*/ 99 w 137"/>
              <a:gd name="T33" fmla="*/ 11 h 154"/>
              <a:gd name="T34" fmla="*/ 115 w 137"/>
              <a:gd name="T35" fmla="*/ 49 h 154"/>
              <a:gd name="T36" fmla="*/ 115 w 137"/>
              <a:gd name="T37" fmla="*/ 104 h 154"/>
              <a:gd name="T38" fmla="*/ 121 w 137"/>
              <a:gd name="T39" fmla="*/ 120 h 154"/>
              <a:gd name="T40" fmla="*/ 137 w 137"/>
              <a:gd name="T41" fmla="*/ 126 h 154"/>
              <a:gd name="T42" fmla="*/ 122 w 137"/>
              <a:gd name="T43" fmla="*/ 154 h 154"/>
              <a:gd name="T44" fmla="*/ 82 w 137"/>
              <a:gd name="T45" fmla="*/ 92 h 154"/>
              <a:gd name="T46" fmla="*/ 82 w 137"/>
              <a:gd name="T47" fmla="*/ 92 h 154"/>
              <a:gd name="T48" fmla="*/ 46 w 137"/>
              <a:gd name="T49" fmla="*/ 93 h 154"/>
              <a:gd name="T50" fmla="*/ 33 w 137"/>
              <a:gd name="T51" fmla="*/ 108 h 154"/>
              <a:gd name="T52" fmla="*/ 54 w 137"/>
              <a:gd name="T53" fmla="*/ 127 h 154"/>
              <a:gd name="T54" fmla="*/ 71 w 137"/>
              <a:gd name="T55" fmla="*/ 123 h 154"/>
              <a:gd name="T56" fmla="*/ 82 w 137"/>
              <a:gd name="T57" fmla="*/ 101 h 154"/>
              <a:gd name="T58" fmla="*/ 82 w 137"/>
              <a:gd name="T59" fmla="*/ 9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54">
                <a:moveTo>
                  <a:pt x="122" y="154"/>
                </a:moveTo>
                <a:lnTo>
                  <a:pt x="122" y="154"/>
                </a:lnTo>
                <a:cubicBezTo>
                  <a:pt x="111" y="154"/>
                  <a:pt x="100" y="151"/>
                  <a:pt x="89" y="139"/>
                </a:cubicBezTo>
                <a:cubicBezTo>
                  <a:pt x="83" y="143"/>
                  <a:pt x="78" y="147"/>
                  <a:pt x="72" y="150"/>
                </a:cubicBezTo>
                <a:cubicBezTo>
                  <a:pt x="65" y="153"/>
                  <a:pt x="58" y="154"/>
                  <a:pt x="49" y="154"/>
                </a:cubicBezTo>
                <a:cubicBezTo>
                  <a:pt x="38" y="154"/>
                  <a:pt x="26" y="152"/>
                  <a:pt x="17" y="146"/>
                </a:cubicBezTo>
                <a:cubicBezTo>
                  <a:pt x="7" y="139"/>
                  <a:pt x="0" y="127"/>
                  <a:pt x="0" y="107"/>
                </a:cubicBezTo>
                <a:cubicBezTo>
                  <a:pt x="0" y="94"/>
                  <a:pt x="3" y="84"/>
                  <a:pt x="11" y="77"/>
                </a:cubicBezTo>
                <a:cubicBezTo>
                  <a:pt x="19" y="70"/>
                  <a:pt x="32" y="66"/>
                  <a:pt x="52" y="66"/>
                </a:cubicBezTo>
                <a:cubicBezTo>
                  <a:pt x="60" y="66"/>
                  <a:pt x="69" y="66"/>
                  <a:pt x="82" y="67"/>
                </a:cubicBezTo>
                <a:lnTo>
                  <a:pt x="82" y="59"/>
                </a:lnTo>
                <a:cubicBezTo>
                  <a:pt x="82" y="49"/>
                  <a:pt x="79" y="42"/>
                  <a:pt x="74" y="38"/>
                </a:cubicBezTo>
                <a:cubicBezTo>
                  <a:pt x="68" y="33"/>
                  <a:pt x="61" y="32"/>
                  <a:pt x="53" y="32"/>
                </a:cubicBezTo>
                <a:cubicBezTo>
                  <a:pt x="41" y="32"/>
                  <a:pt x="25" y="36"/>
                  <a:pt x="13" y="42"/>
                </a:cubicBezTo>
                <a:lnTo>
                  <a:pt x="6" y="13"/>
                </a:lnTo>
                <a:cubicBezTo>
                  <a:pt x="21" y="5"/>
                  <a:pt x="41" y="0"/>
                  <a:pt x="60" y="0"/>
                </a:cubicBezTo>
                <a:cubicBezTo>
                  <a:pt x="75" y="0"/>
                  <a:pt x="88" y="3"/>
                  <a:pt x="99" y="11"/>
                </a:cubicBezTo>
                <a:cubicBezTo>
                  <a:pt x="109" y="19"/>
                  <a:pt x="115" y="31"/>
                  <a:pt x="115" y="49"/>
                </a:cubicBezTo>
                <a:lnTo>
                  <a:pt x="115" y="104"/>
                </a:lnTo>
                <a:cubicBezTo>
                  <a:pt x="115" y="111"/>
                  <a:pt x="117" y="116"/>
                  <a:pt x="121" y="120"/>
                </a:cubicBezTo>
                <a:cubicBezTo>
                  <a:pt x="125" y="123"/>
                  <a:pt x="131" y="125"/>
                  <a:pt x="137" y="126"/>
                </a:cubicBezTo>
                <a:lnTo>
                  <a:pt x="122" y="154"/>
                </a:lnTo>
                <a:close/>
                <a:moveTo>
                  <a:pt x="82" y="92"/>
                </a:moveTo>
                <a:lnTo>
                  <a:pt x="82" y="92"/>
                </a:lnTo>
                <a:cubicBezTo>
                  <a:pt x="67" y="92"/>
                  <a:pt x="54" y="91"/>
                  <a:pt x="46" y="93"/>
                </a:cubicBezTo>
                <a:cubicBezTo>
                  <a:pt x="38" y="95"/>
                  <a:pt x="33" y="100"/>
                  <a:pt x="33" y="108"/>
                </a:cubicBezTo>
                <a:cubicBezTo>
                  <a:pt x="33" y="120"/>
                  <a:pt x="42" y="127"/>
                  <a:pt x="54" y="127"/>
                </a:cubicBezTo>
                <a:cubicBezTo>
                  <a:pt x="58" y="127"/>
                  <a:pt x="65" y="126"/>
                  <a:pt x="71" y="123"/>
                </a:cubicBezTo>
                <a:cubicBezTo>
                  <a:pt x="77" y="119"/>
                  <a:pt x="82" y="112"/>
                  <a:pt x="82" y="101"/>
                </a:cubicBezTo>
                <a:lnTo>
                  <a:pt x="82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6064250" y="3036888"/>
            <a:ext cx="20637" cy="125412"/>
          </a:xfrm>
          <a:custGeom>
            <a:avLst/>
            <a:gdLst>
              <a:gd name="T0" fmla="*/ 29 w 34"/>
              <a:gd name="T1" fmla="*/ 0 h 208"/>
              <a:gd name="T2" fmla="*/ 29 w 34"/>
              <a:gd name="T3" fmla="*/ 0 h 208"/>
              <a:gd name="T4" fmla="*/ 34 w 34"/>
              <a:gd name="T5" fmla="*/ 0 h 208"/>
              <a:gd name="T6" fmla="*/ 34 w 34"/>
              <a:gd name="T7" fmla="*/ 208 h 208"/>
              <a:gd name="T8" fmla="*/ 0 w 34"/>
              <a:gd name="T9" fmla="*/ 208 h 208"/>
              <a:gd name="T10" fmla="*/ 0 w 34"/>
              <a:gd name="T11" fmla="*/ 3 h 208"/>
              <a:gd name="T12" fmla="*/ 29 w 34"/>
              <a:gd name="T13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208">
                <a:moveTo>
                  <a:pt x="29" y="0"/>
                </a:moveTo>
                <a:lnTo>
                  <a:pt x="29" y="0"/>
                </a:lnTo>
                <a:lnTo>
                  <a:pt x="34" y="0"/>
                </a:lnTo>
                <a:lnTo>
                  <a:pt x="34" y="208"/>
                </a:lnTo>
                <a:lnTo>
                  <a:pt x="0" y="208"/>
                </a:lnTo>
                <a:lnTo>
                  <a:pt x="0" y="3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 noEditPoints="1"/>
          </p:cNvSpPr>
          <p:nvPr/>
        </p:nvSpPr>
        <p:spPr bwMode="auto">
          <a:xfrm>
            <a:off x="6103938" y="3036888"/>
            <a:ext cx="23812" cy="125412"/>
          </a:xfrm>
          <a:custGeom>
            <a:avLst/>
            <a:gdLst>
              <a:gd name="T0" fmla="*/ 0 w 40"/>
              <a:gd name="T1" fmla="*/ 20 h 208"/>
              <a:gd name="T2" fmla="*/ 0 w 40"/>
              <a:gd name="T3" fmla="*/ 20 h 208"/>
              <a:gd name="T4" fmla="*/ 6 w 40"/>
              <a:gd name="T5" fmla="*/ 6 h 208"/>
              <a:gd name="T6" fmla="*/ 20 w 40"/>
              <a:gd name="T7" fmla="*/ 0 h 208"/>
              <a:gd name="T8" fmla="*/ 34 w 40"/>
              <a:gd name="T9" fmla="*/ 6 h 208"/>
              <a:gd name="T10" fmla="*/ 40 w 40"/>
              <a:gd name="T11" fmla="*/ 20 h 208"/>
              <a:gd name="T12" fmla="*/ 34 w 40"/>
              <a:gd name="T13" fmla="*/ 34 h 208"/>
              <a:gd name="T14" fmla="*/ 20 w 40"/>
              <a:gd name="T15" fmla="*/ 40 h 208"/>
              <a:gd name="T16" fmla="*/ 6 w 40"/>
              <a:gd name="T17" fmla="*/ 34 h 208"/>
              <a:gd name="T18" fmla="*/ 0 w 40"/>
              <a:gd name="T19" fmla="*/ 20 h 208"/>
              <a:gd name="T20" fmla="*/ 3 w 40"/>
              <a:gd name="T21" fmla="*/ 59 h 208"/>
              <a:gd name="T22" fmla="*/ 3 w 40"/>
              <a:gd name="T23" fmla="*/ 59 h 208"/>
              <a:gd name="T24" fmla="*/ 37 w 40"/>
              <a:gd name="T25" fmla="*/ 59 h 208"/>
              <a:gd name="T26" fmla="*/ 37 w 40"/>
              <a:gd name="T27" fmla="*/ 208 h 208"/>
              <a:gd name="T28" fmla="*/ 3 w 40"/>
              <a:gd name="T29" fmla="*/ 208 h 208"/>
              <a:gd name="T30" fmla="*/ 3 w 40"/>
              <a:gd name="T31" fmla="*/ 5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208">
                <a:moveTo>
                  <a:pt x="0" y="20"/>
                </a:moveTo>
                <a:lnTo>
                  <a:pt x="0" y="20"/>
                </a:lnTo>
                <a:cubicBezTo>
                  <a:pt x="0" y="14"/>
                  <a:pt x="2" y="10"/>
                  <a:pt x="6" y="6"/>
                </a:cubicBezTo>
                <a:cubicBezTo>
                  <a:pt x="9" y="3"/>
                  <a:pt x="14" y="0"/>
                  <a:pt x="20" y="0"/>
                </a:cubicBezTo>
                <a:cubicBezTo>
                  <a:pt x="25" y="0"/>
                  <a:pt x="30" y="3"/>
                  <a:pt x="34" y="6"/>
                </a:cubicBezTo>
                <a:cubicBezTo>
                  <a:pt x="37" y="10"/>
                  <a:pt x="40" y="14"/>
                  <a:pt x="40" y="20"/>
                </a:cubicBezTo>
                <a:cubicBezTo>
                  <a:pt x="40" y="26"/>
                  <a:pt x="37" y="31"/>
                  <a:pt x="34" y="34"/>
                </a:cubicBezTo>
                <a:cubicBezTo>
                  <a:pt x="30" y="38"/>
                  <a:pt x="25" y="40"/>
                  <a:pt x="20" y="40"/>
                </a:cubicBezTo>
                <a:cubicBezTo>
                  <a:pt x="14" y="40"/>
                  <a:pt x="9" y="38"/>
                  <a:pt x="6" y="34"/>
                </a:cubicBezTo>
                <a:cubicBezTo>
                  <a:pt x="2" y="31"/>
                  <a:pt x="0" y="26"/>
                  <a:pt x="0" y="20"/>
                </a:cubicBezTo>
                <a:close/>
                <a:moveTo>
                  <a:pt x="3" y="59"/>
                </a:moveTo>
                <a:lnTo>
                  <a:pt x="3" y="59"/>
                </a:lnTo>
                <a:lnTo>
                  <a:pt x="37" y="59"/>
                </a:lnTo>
                <a:lnTo>
                  <a:pt x="37" y="208"/>
                </a:lnTo>
                <a:lnTo>
                  <a:pt x="3" y="208"/>
                </a:lnTo>
                <a:lnTo>
                  <a:pt x="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6140450" y="3070225"/>
            <a:ext cx="57150" cy="93662"/>
          </a:xfrm>
          <a:custGeom>
            <a:avLst/>
            <a:gdLst>
              <a:gd name="T0" fmla="*/ 0 w 95"/>
              <a:gd name="T1" fmla="*/ 113 h 154"/>
              <a:gd name="T2" fmla="*/ 0 w 95"/>
              <a:gd name="T3" fmla="*/ 113 h 154"/>
              <a:gd name="T4" fmla="*/ 1 w 95"/>
              <a:gd name="T5" fmla="*/ 112 h 154"/>
              <a:gd name="T6" fmla="*/ 17 w 95"/>
              <a:gd name="T7" fmla="*/ 119 h 154"/>
              <a:gd name="T8" fmla="*/ 38 w 95"/>
              <a:gd name="T9" fmla="*/ 123 h 154"/>
              <a:gd name="T10" fmla="*/ 55 w 95"/>
              <a:gd name="T11" fmla="*/ 119 h 154"/>
              <a:gd name="T12" fmla="*/ 63 w 95"/>
              <a:gd name="T13" fmla="*/ 105 h 154"/>
              <a:gd name="T14" fmla="*/ 46 w 95"/>
              <a:gd name="T15" fmla="*/ 88 h 154"/>
              <a:gd name="T16" fmla="*/ 31 w 95"/>
              <a:gd name="T17" fmla="*/ 83 h 154"/>
              <a:gd name="T18" fmla="*/ 5 w 95"/>
              <a:gd name="T19" fmla="*/ 64 h 154"/>
              <a:gd name="T20" fmla="*/ 0 w 95"/>
              <a:gd name="T21" fmla="*/ 44 h 154"/>
              <a:gd name="T22" fmla="*/ 16 w 95"/>
              <a:gd name="T23" fmla="*/ 11 h 154"/>
              <a:gd name="T24" fmla="*/ 51 w 95"/>
              <a:gd name="T25" fmla="*/ 0 h 154"/>
              <a:gd name="T26" fmla="*/ 84 w 95"/>
              <a:gd name="T27" fmla="*/ 6 h 154"/>
              <a:gd name="T28" fmla="*/ 84 w 95"/>
              <a:gd name="T29" fmla="*/ 36 h 154"/>
              <a:gd name="T30" fmla="*/ 83 w 95"/>
              <a:gd name="T31" fmla="*/ 37 h 154"/>
              <a:gd name="T32" fmla="*/ 57 w 95"/>
              <a:gd name="T33" fmla="*/ 31 h 154"/>
              <a:gd name="T34" fmla="*/ 41 w 95"/>
              <a:gd name="T35" fmla="*/ 34 h 154"/>
              <a:gd name="T36" fmla="*/ 33 w 95"/>
              <a:gd name="T37" fmla="*/ 44 h 154"/>
              <a:gd name="T38" fmla="*/ 50 w 95"/>
              <a:gd name="T39" fmla="*/ 58 h 154"/>
              <a:gd name="T40" fmla="*/ 64 w 95"/>
              <a:gd name="T41" fmla="*/ 63 h 154"/>
              <a:gd name="T42" fmla="*/ 91 w 95"/>
              <a:gd name="T43" fmla="*/ 84 h 154"/>
              <a:gd name="T44" fmla="*/ 95 w 95"/>
              <a:gd name="T45" fmla="*/ 105 h 154"/>
              <a:gd name="T46" fmla="*/ 78 w 95"/>
              <a:gd name="T47" fmla="*/ 142 h 154"/>
              <a:gd name="T48" fmla="*/ 38 w 95"/>
              <a:gd name="T49" fmla="*/ 154 h 154"/>
              <a:gd name="T50" fmla="*/ 0 w 95"/>
              <a:gd name="T51" fmla="*/ 144 h 154"/>
              <a:gd name="T52" fmla="*/ 0 w 95"/>
              <a:gd name="T53" fmla="*/ 1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5" h="154">
                <a:moveTo>
                  <a:pt x="0" y="113"/>
                </a:moveTo>
                <a:lnTo>
                  <a:pt x="0" y="113"/>
                </a:lnTo>
                <a:lnTo>
                  <a:pt x="1" y="112"/>
                </a:lnTo>
                <a:cubicBezTo>
                  <a:pt x="5" y="114"/>
                  <a:pt x="11" y="117"/>
                  <a:pt x="17" y="119"/>
                </a:cubicBezTo>
                <a:cubicBezTo>
                  <a:pt x="24" y="121"/>
                  <a:pt x="31" y="123"/>
                  <a:pt x="38" y="123"/>
                </a:cubicBezTo>
                <a:cubicBezTo>
                  <a:pt x="44" y="123"/>
                  <a:pt x="50" y="121"/>
                  <a:pt x="55" y="119"/>
                </a:cubicBezTo>
                <a:cubicBezTo>
                  <a:pt x="59" y="116"/>
                  <a:pt x="63" y="112"/>
                  <a:pt x="63" y="105"/>
                </a:cubicBezTo>
                <a:cubicBezTo>
                  <a:pt x="63" y="96"/>
                  <a:pt x="56" y="91"/>
                  <a:pt x="46" y="88"/>
                </a:cubicBezTo>
                <a:cubicBezTo>
                  <a:pt x="42" y="86"/>
                  <a:pt x="37" y="85"/>
                  <a:pt x="31" y="83"/>
                </a:cubicBezTo>
                <a:cubicBezTo>
                  <a:pt x="20" y="80"/>
                  <a:pt x="11" y="74"/>
                  <a:pt x="5" y="64"/>
                </a:cubicBezTo>
                <a:cubicBezTo>
                  <a:pt x="2" y="59"/>
                  <a:pt x="0" y="53"/>
                  <a:pt x="0" y="44"/>
                </a:cubicBezTo>
                <a:cubicBezTo>
                  <a:pt x="0" y="29"/>
                  <a:pt x="6" y="18"/>
                  <a:pt x="16" y="11"/>
                </a:cubicBezTo>
                <a:cubicBezTo>
                  <a:pt x="25" y="3"/>
                  <a:pt x="38" y="0"/>
                  <a:pt x="51" y="0"/>
                </a:cubicBezTo>
                <a:cubicBezTo>
                  <a:pt x="63" y="0"/>
                  <a:pt x="76" y="3"/>
                  <a:pt x="84" y="6"/>
                </a:cubicBezTo>
                <a:lnTo>
                  <a:pt x="84" y="36"/>
                </a:lnTo>
                <a:lnTo>
                  <a:pt x="83" y="37"/>
                </a:lnTo>
                <a:cubicBezTo>
                  <a:pt x="75" y="33"/>
                  <a:pt x="67" y="31"/>
                  <a:pt x="57" y="31"/>
                </a:cubicBezTo>
                <a:cubicBezTo>
                  <a:pt x="51" y="31"/>
                  <a:pt x="45" y="32"/>
                  <a:pt x="41" y="34"/>
                </a:cubicBezTo>
                <a:cubicBezTo>
                  <a:pt x="36" y="36"/>
                  <a:pt x="33" y="40"/>
                  <a:pt x="33" y="44"/>
                </a:cubicBezTo>
                <a:cubicBezTo>
                  <a:pt x="33" y="51"/>
                  <a:pt x="40" y="55"/>
                  <a:pt x="50" y="58"/>
                </a:cubicBezTo>
                <a:lnTo>
                  <a:pt x="64" y="63"/>
                </a:lnTo>
                <a:cubicBezTo>
                  <a:pt x="75" y="67"/>
                  <a:pt x="85" y="73"/>
                  <a:pt x="91" y="84"/>
                </a:cubicBezTo>
                <a:cubicBezTo>
                  <a:pt x="94" y="89"/>
                  <a:pt x="95" y="96"/>
                  <a:pt x="95" y="105"/>
                </a:cubicBezTo>
                <a:cubicBezTo>
                  <a:pt x="95" y="122"/>
                  <a:pt x="88" y="134"/>
                  <a:pt x="78" y="142"/>
                </a:cubicBezTo>
                <a:cubicBezTo>
                  <a:pt x="67" y="151"/>
                  <a:pt x="53" y="154"/>
                  <a:pt x="38" y="154"/>
                </a:cubicBezTo>
                <a:cubicBezTo>
                  <a:pt x="23" y="154"/>
                  <a:pt x="10" y="151"/>
                  <a:pt x="0" y="144"/>
                </a:cubicBezTo>
                <a:lnTo>
                  <a:pt x="0" y="1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6207125" y="3070225"/>
            <a:ext cx="77787" cy="93662"/>
          </a:xfrm>
          <a:custGeom>
            <a:avLst/>
            <a:gdLst>
              <a:gd name="T0" fmla="*/ 119 w 127"/>
              <a:gd name="T1" fmla="*/ 113 h 154"/>
              <a:gd name="T2" fmla="*/ 119 w 127"/>
              <a:gd name="T3" fmla="*/ 113 h 154"/>
              <a:gd name="T4" fmla="*/ 119 w 127"/>
              <a:gd name="T5" fmla="*/ 146 h 154"/>
              <a:gd name="T6" fmla="*/ 77 w 127"/>
              <a:gd name="T7" fmla="*/ 154 h 154"/>
              <a:gd name="T8" fmla="*/ 23 w 127"/>
              <a:gd name="T9" fmla="*/ 135 h 154"/>
              <a:gd name="T10" fmla="*/ 0 w 127"/>
              <a:gd name="T11" fmla="*/ 77 h 154"/>
              <a:gd name="T12" fmla="*/ 21 w 127"/>
              <a:gd name="T13" fmla="*/ 20 h 154"/>
              <a:gd name="T14" fmla="*/ 67 w 127"/>
              <a:gd name="T15" fmla="*/ 0 h 154"/>
              <a:gd name="T16" fmla="*/ 89 w 127"/>
              <a:gd name="T17" fmla="*/ 4 h 154"/>
              <a:gd name="T18" fmla="*/ 115 w 127"/>
              <a:gd name="T19" fmla="*/ 22 h 154"/>
              <a:gd name="T20" fmla="*/ 127 w 127"/>
              <a:gd name="T21" fmla="*/ 68 h 154"/>
              <a:gd name="T22" fmla="*/ 127 w 127"/>
              <a:gd name="T23" fmla="*/ 90 h 154"/>
              <a:gd name="T24" fmla="*/ 37 w 127"/>
              <a:gd name="T25" fmla="*/ 90 h 154"/>
              <a:gd name="T26" fmla="*/ 53 w 127"/>
              <a:gd name="T27" fmla="*/ 115 h 154"/>
              <a:gd name="T28" fmla="*/ 80 w 127"/>
              <a:gd name="T29" fmla="*/ 122 h 154"/>
              <a:gd name="T30" fmla="*/ 118 w 127"/>
              <a:gd name="T31" fmla="*/ 113 h 154"/>
              <a:gd name="T32" fmla="*/ 119 w 127"/>
              <a:gd name="T33" fmla="*/ 113 h 154"/>
              <a:gd name="T34" fmla="*/ 96 w 127"/>
              <a:gd name="T35" fmla="*/ 63 h 154"/>
              <a:gd name="T36" fmla="*/ 96 w 127"/>
              <a:gd name="T37" fmla="*/ 63 h 154"/>
              <a:gd name="T38" fmla="*/ 86 w 127"/>
              <a:gd name="T39" fmla="*/ 40 h 154"/>
              <a:gd name="T40" fmla="*/ 68 w 127"/>
              <a:gd name="T41" fmla="*/ 32 h 154"/>
              <a:gd name="T42" fmla="*/ 49 w 127"/>
              <a:gd name="T43" fmla="*/ 40 h 154"/>
              <a:gd name="T44" fmla="*/ 36 w 127"/>
              <a:gd name="T45" fmla="*/ 63 h 154"/>
              <a:gd name="T46" fmla="*/ 96 w 127"/>
              <a:gd name="T47" fmla="*/ 6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7" h="154">
                <a:moveTo>
                  <a:pt x="119" y="113"/>
                </a:moveTo>
                <a:lnTo>
                  <a:pt x="119" y="113"/>
                </a:lnTo>
                <a:lnTo>
                  <a:pt x="119" y="146"/>
                </a:lnTo>
                <a:cubicBezTo>
                  <a:pt x="106" y="152"/>
                  <a:pt x="90" y="154"/>
                  <a:pt x="77" y="154"/>
                </a:cubicBezTo>
                <a:cubicBezTo>
                  <a:pt x="56" y="154"/>
                  <a:pt x="37" y="148"/>
                  <a:pt x="23" y="135"/>
                </a:cubicBezTo>
                <a:cubicBezTo>
                  <a:pt x="9" y="123"/>
                  <a:pt x="0" y="103"/>
                  <a:pt x="0" y="77"/>
                </a:cubicBezTo>
                <a:cubicBezTo>
                  <a:pt x="0" y="52"/>
                  <a:pt x="9" y="33"/>
                  <a:pt x="21" y="20"/>
                </a:cubicBezTo>
                <a:cubicBezTo>
                  <a:pt x="34" y="7"/>
                  <a:pt x="50" y="0"/>
                  <a:pt x="67" y="0"/>
                </a:cubicBezTo>
                <a:cubicBezTo>
                  <a:pt x="72" y="0"/>
                  <a:pt x="80" y="1"/>
                  <a:pt x="89" y="4"/>
                </a:cubicBezTo>
                <a:cubicBezTo>
                  <a:pt x="98" y="7"/>
                  <a:pt x="107" y="13"/>
                  <a:pt x="115" y="22"/>
                </a:cubicBezTo>
                <a:cubicBezTo>
                  <a:pt x="122" y="32"/>
                  <a:pt x="127" y="47"/>
                  <a:pt x="127" y="68"/>
                </a:cubicBezTo>
                <a:lnTo>
                  <a:pt x="127" y="90"/>
                </a:lnTo>
                <a:lnTo>
                  <a:pt x="37" y="90"/>
                </a:lnTo>
                <a:cubicBezTo>
                  <a:pt x="39" y="102"/>
                  <a:pt x="45" y="110"/>
                  <a:pt x="53" y="115"/>
                </a:cubicBezTo>
                <a:cubicBezTo>
                  <a:pt x="61" y="120"/>
                  <a:pt x="71" y="122"/>
                  <a:pt x="80" y="122"/>
                </a:cubicBezTo>
                <a:cubicBezTo>
                  <a:pt x="93" y="122"/>
                  <a:pt x="106" y="119"/>
                  <a:pt x="118" y="113"/>
                </a:cubicBezTo>
                <a:lnTo>
                  <a:pt x="119" y="113"/>
                </a:lnTo>
                <a:close/>
                <a:moveTo>
                  <a:pt x="96" y="63"/>
                </a:moveTo>
                <a:lnTo>
                  <a:pt x="96" y="63"/>
                </a:lnTo>
                <a:cubicBezTo>
                  <a:pt x="95" y="52"/>
                  <a:pt x="91" y="45"/>
                  <a:pt x="86" y="40"/>
                </a:cubicBezTo>
                <a:cubicBezTo>
                  <a:pt x="81" y="35"/>
                  <a:pt x="75" y="32"/>
                  <a:pt x="68" y="32"/>
                </a:cubicBezTo>
                <a:cubicBezTo>
                  <a:pt x="61" y="32"/>
                  <a:pt x="54" y="35"/>
                  <a:pt x="49" y="40"/>
                </a:cubicBezTo>
                <a:cubicBezTo>
                  <a:pt x="43" y="45"/>
                  <a:pt x="38" y="53"/>
                  <a:pt x="36" y="63"/>
                </a:cubicBezTo>
                <a:lnTo>
                  <a:pt x="9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 noEditPoints="1"/>
          </p:cNvSpPr>
          <p:nvPr/>
        </p:nvSpPr>
        <p:spPr bwMode="auto">
          <a:xfrm>
            <a:off x="6296025" y="3070225"/>
            <a:ext cx="76200" cy="93662"/>
          </a:xfrm>
          <a:custGeom>
            <a:avLst/>
            <a:gdLst>
              <a:gd name="T0" fmla="*/ 119 w 126"/>
              <a:gd name="T1" fmla="*/ 113 h 154"/>
              <a:gd name="T2" fmla="*/ 119 w 126"/>
              <a:gd name="T3" fmla="*/ 113 h 154"/>
              <a:gd name="T4" fmla="*/ 119 w 126"/>
              <a:gd name="T5" fmla="*/ 146 h 154"/>
              <a:gd name="T6" fmla="*/ 77 w 126"/>
              <a:gd name="T7" fmla="*/ 154 h 154"/>
              <a:gd name="T8" fmla="*/ 23 w 126"/>
              <a:gd name="T9" fmla="*/ 135 h 154"/>
              <a:gd name="T10" fmla="*/ 0 w 126"/>
              <a:gd name="T11" fmla="*/ 77 h 154"/>
              <a:gd name="T12" fmla="*/ 21 w 126"/>
              <a:gd name="T13" fmla="*/ 20 h 154"/>
              <a:gd name="T14" fmla="*/ 67 w 126"/>
              <a:gd name="T15" fmla="*/ 0 h 154"/>
              <a:gd name="T16" fmla="*/ 89 w 126"/>
              <a:gd name="T17" fmla="*/ 4 h 154"/>
              <a:gd name="T18" fmla="*/ 114 w 126"/>
              <a:gd name="T19" fmla="*/ 22 h 154"/>
              <a:gd name="T20" fmla="*/ 126 w 126"/>
              <a:gd name="T21" fmla="*/ 68 h 154"/>
              <a:gd name="T22" fmla="*/ 126 w 126"/>
              <a:gd name="T23" fmla="*/ 90 h 154"/>
              <a:gd name="T24" fmla="*/ 36 w 126"/>
              <a:gd name="T25" fmla="*/ 90 h 154"/>
              <a:gd name="T26" fmla="*/ 53 w 126"/>
              <a:gd name="T27" fmla="*/ 115 h 154"/>
              <a:gd name="T28" fmla="*/ 80 w 126"/>
              <a:gd name="T29" fmla="*/ 122 h 154"/>
              <a:gd name="T30" fmla="*/ 118 w 126"/>
              <a:gd name="T31" fmla="*/ 113 h 154"/>
              <a:gd name="T32" fmla="*/ 119 w 126"/>
              <a:gd name="T33" fmla="*/ 113 h 154"/>
              <a:gd name="T34" fmla="*/ 96 w 126"/>
              <a:gd name="T35" fmla="*/ 63 h 154"/>
              <a:gd name="T36" fmla="*/ 96 w 126"/>
              <a:gd name="T37" fmla="*/ 63 h 154"/>
              <a:gd name="T38" fmla="*/ 86 w 126"/>
              <a:gd name="T39" fmla="*/ 40 h 154"/>
              <a:gd name="T40" fmla="*/ 68 w 126"/>
              <a:gd name="T41" fmla="*/ 32 h 154"/>
              <a:gd name="T42" fmla="*/ 48 w 126"/>
              <a:gd name="T43" fmla="*/ 40 h 154"/>
              <a:gd name="T44" fmla="*/ 36 w 126"/>
              <a:gd name="T45" fmla="*/ 63 h 154"/>
              <a:gd name="T46" fmla="*/ 96 w 126"/>
              <a:gd name="T47" fmla="*/ 6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154">
                <a:moveTo>
                  <a:pt x="119" y="113"/>
                </a:moveTo>
                <a:lnTo>
                  <a:pt x="119" y="113"/>
                </a:lnTo>
                <a:lnTo>
                  <a:pt x="119" y="146"/>
                </a:lnTo>
                <a:cubicBezTo>
                  <a:pt x="106" y="152"/>
                  <a:pt x="89" y="154"/>
                  <a:pt x="77" y="154"/>
                </a:cubicBezTo>
                <a:cubicBezTo>
                  <a:pt x="56" y="154"/>
                  <a:pt x="37" y="148"/>
                  <a:pt x="23" y="135"/>
                </a:cubicBezTo>
                <a:cubicBezTo>
                  <a:pt x="9" y="123"/>
                  <a:pt x="0" y="103"/>
                  <a:pt x="0" y="77"/>
                </a:cubicBezTo>
                <a:cubicBezTo>
                  <a:pt x="0" y="52"/>
                  <a:pt x="8" y="33"/>
                  <a:pt x="21" y="20"/>
                </a:cubicBezTo>
                <a:cubicBezTo>
                  <a:pt x="33" y="7"/>
                  <a:pt x="50" y="0"/>
                  <a:pt x="67" y="0"/>
                </a:cubicBezTo>
                <a:cubicBezTo>
                  <a:pt x="72" y="0"/>
                  <a:pt x="80" y="1"/>
                  <a:pt x="89" y="4"/>
                </a:cubicBezTo>
                <a:cubicBezTo>
                  <a:pt x="98" y="7"/>
                  <a:pt x="107" y="13"/>
                  <a:pt x="114" y="22"/>
                </a:cubicBezTo>
                <a:cubicBezTo>
                  <a:pt x="121" y="32"/>
                  <a:pt x="126" y="47"/>
                  <a:pt x="126" y="68"/>
                </a:cubicBezTo>
                <a:lnTo>
                  <a:pt x="126" y="90"/>
                </a:lnTo>
                <a:lnTo>
                  <a:pt x="36" y="90"/>
                </a:lnTo>
                <a:cubicBezTo>
                  <a:pt x="39" y="102"/>
                  <a:pt x="45" y="110"/>
                  <a:pt x="53" y="115"/>
                </a:cubicBezTo>
                <a:cubicBezTo>
                  <a:pt x="61" y="120"/>
                  <a:pt x="71" y="122"/>
                  <a:pt x="80" y="122"/>
                </a:cubicBezTo>
                <a:cubicBezTo>
                  <a:pt x="93" y="122"/>
                  <a:pt x="106" y="119"/>
                  <a:pt x="118" y="113"/>
                </a:cubicBezTo>
                <a:lnTo>
                  <a:pt x="119" y="113"/>
                </a:lnTo>
                <a:close/>
                <a:moveTo>
                  <a:pt x="96" y="63"/>
                </a:moveTo>
                <a:lnTo>
                  <a:pt x="96" y="63"/>
                </a:lnTo>
                <a:cubicBezTo>
                  <a:pt x="95" y="52"/>
                  <a:pt x="91" y="45"/>
                  <a:pt x="86" y="40"/>
                </a:cubicBezTo>
                <a:cubicBezTo>
                  <a:pt x="81" y="35"/>
                  <a:pt x="74" y="32"/>
                  <a:pt x="68" y="32"/>
                </a:cubicBezTo>
                <a:cubicBezTo>
                  <a:pt x="61" y="32"/>
                  <a:pt x="54" y="35"/>
                  <a:pt x="48" y="40"/>
                </a:cubicBezTo>
                <a:cubicBezTo>
                  <a:pt x="43" y="45"/>
                  <a:pt x="38" y="53"/>
                  <a:pt x="36" y="63"/>
                </a:cubicBezTo>
                <a:lnTo>
                  <a:pt x="9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6389688" y="3070225"/>
            <a:ext cx="60325" cy="92075"/>
          </a:xfrm>
          <a:custGeom>
            <a:avLst/>
            <a:gdLst>
              <a:gd name="T0" fmla="*/ 89 w 99"/>
              <a:gd name="T1" fmla="*/ 40 h 152"/>
              <a:gd name="T2" fmla="*/ 89 w 99"/>
              <a:gd name="T3" fmla="*/ 40 h 152"/>
              <a:gd name="T4" fmla="*/ 64 w 99"/>
              <a:gd name="T5" fmla="*/ 33 h 152"/>
              <a:gd name="T6" fmla="*/ 34 w 99"/>
              <a:gd name="T7" fmla="*/ 43 h 152"/>
              <a:gd name="T8" fmla="*/ 34 w 99"/>
              <a:gd name="T9" fmla="*/ 152 h 152"/>
              <a:gd name="T10" fmla="*/ 0 w 99"/>
              <a:gd name="T11" fmla="*/ 152 h 152"/>
              <a:gd name="T12" fmla="*/ 0 w 99"/>
              <a:gd name="T13" fmla="*/ 3 h 152"/>
              <a:gd name="T14" fmla="*/ 28 w 99"/>
              <a:gd name="T15" fmla="*/ 3 h 152"/>
              <a:gd name="T16" fmla="*/ 32 w 99"/>
              <a:gd name="T17" fmla="*/ 15 h 152"/>
              <a:gd name="T18" fmla="*/ 70 w 99"/>
              <a:gd name="T19" fmla="*/ 0 h 152"/>
              <a:gd name="T20" fmla="*/ 85 w 99"/>
              <a:gd name="T21" fmla="*/ 2 h 152"/>
              <a:gd name="T22" fmla="*/ 99 w 99"/>
              <a:gd name="T23" fmla="*/ 6 h 152"/>
              <a:gd name="T24" fmla="*/ 89 w 99"/>
              <a:gd name="T25" fmla="*/ 4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152">
                <a:moveTo>
                  <a:pt x="89" y="40"/>
                </a:moveTo>
                <a:lnTo>
                  <a:pt x="89" y="40"/>
                </a:lnTo>
                <a:cubicBezTo>
                  <a:pt x="80" y="35"/>
                  <a:pt x="72" y="33"/>
                  <a:pt x="64" y="33"/>
                </a:cubicBezTo>
                <a:cubicBezTo>
                  <a:pt x="53" y="33"/>
                  <a:pt x="43" y="37"/>
                  <a:pt x="34" y="43"/>
                </a:cubicBezTo>
                <a:lnTo>
                  <a:pt x="34" y="152"/>
                </a:lnTo>
                <a:lnTo>
                  <a:pt x="0" y="152"/>
                </a:lnTo>
                <a:lnTo>
                  <a:pt x="0" y="3"/>
                </a:lnTo>
                <a:lnTo>
                  <a:pt x="28" y="3"/>
                </a:lnTo>
                <a:lnTo>
                  <a:pt x="32" y="15"/>
                </a:lnTo>
                <a:cubicBezTo>
                  <a:pt x="42" y="7"/>
                  <a:pt x="55" y="0"/>
                  <a:pt x="70" y="0"/>
                </a:cubicBezTo>
                <a:cubicBezTo>
                  <a:pt x="74" y="0"/>
                  <a:pt x="79" y="1"/>
                  <a:pt x="85" y="2"/>
                </a:cubicBezTo>
                <a:cubicBezTo>
                  <a:pt x="90" y="3"/>
                  <a:pt x="95" y="4"/>
                  <a:pt x="99" y="6"/>
                </a:cubicBezTo>
                <a:lnTo>
                  <a:pt x="89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35" name="Freeform 34"/>
          <p:cNvSpPr>
            <a:spLocks noEditPoints="1"/>
          </p:cNvSpPr>
          <p:nvPr/>
        </p:nvSpPr>
        <p:spPr bwMode="auto">
          <a:xfrm>
            <a:off x="6454775" y="3036888"/>
            <a:ext cx="82550" cy="127000"/>
          </a:xfrm>
          <a:custGeom>
            <a:avLst/>
            <a:gdLst>
              <a:gd name="T0" fmla="*/ 134 w 134"/>
              <a:gd name="T1" fmla="*/ 208 h 210"/>
              <a:gd name="T2" fmla="*/ 134 w 134"/>
              <a:gd name="T3" fmla="*/ 208 h 210"/>
              <a:gd name="T4" fmla="*/ 109 w 134"/>
              <a:gd name="T5" fmla="*/ 208 h 210"/>
              <a:gd name="T6" fmla="*/ 103 w 134"/>
              <a:gd name="T7" fmla="*/ 196 h 210"/>
              <a:gd name="T8" fmla="*/ 63 w 134"/>
              <a:gd name="T9" fmla="*/ 210 h 210"/>
              <a:gd name="T10" fmla="*/ 16 w 134"/>
              <a:gd name="T11" fmla="*/ 189 h 210"/>
              <a:gd name="T12" fmla="*/ 0 w 134"/>
              <a:gd name="T13" fmla="*/ 140 h 210"/>
              <a:gd name="T14" fmla="*/ 22 w 134"/>
              <a:gd name="T15" fmla="*/ 77 h 210"/>
              <a:gd name="T16" fmla="*/ 79 w 134"/>
              <a:gd name="T17" fmla="*/ 56 h 210"/>
              <a:gd name="T18" fmla="*/ 101 w 134"/>
              <a:gd name="T19" fmla="*/ 58 h 210"/>
              <a:gd name="T20" fmla="*/ 101 w 134"/>
              <a:gd name="T21" fmla="*/ 3 h 210"/>
              <a:gd name="T22" fmla="*/ 129 w 134"/>
              <a:gd name="T23" fmla="*/ 0 h 210"/>
              <a:gd name="T24" fmla="*/ 134 w 134"/>
              <a:gd name="T25" fmla="*/ 0 h 210"/>
              <a:gd name="T26" fmla="*/ 134 w 134"/>
              <a:gd name="T27" fmla="*/ 208 h 210"/>
              <a:gd name="T28" fmla="*/ 101 w 134"/>
              <a:gd name="T29" fmla="*/ 91 h 210"/>
              <a:gd name="T30" fmla="*/ 101 w 134"/>
              <a:gd name="T31" fmla="*/ 91 h 210"/>
              <a:gd name="T32" fmla="*/ 77 w 134"/>
              <a:gd name="T33" fmla="*/ 87 h 210"/>
              <a:gd name="T34" fmla="*/ 46 w 134"/>
              <a:gd name="T35" fmla="*/ 99 h 210"/>
              <a:gd name="T36" fmla="*/ 35 w 134"/>
              <a:gd name="T37" fmla="*/ 134 h 210"/>
              <a:gd name="T38" fmla="*/ 44 w 134"/>
              <a:gd name="T39" fmla="*/ 164 h 210"/>
              <a:gd name="T40" fmla="*/ 71 w 134"/>
              <a:gd name="T41" fmla="*/ 178 h 210"/>
              <a:gd name="T42" fmla="*/ 101 w 134"/>
              <a:gd name="T43" fmla="*/ 169 h 210"/>
              <a:gd name="T44" fmla="*/ 101 w 134"/>
              <a:gd name="T45" fmla="*/ 91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4" h="210">
                <a:moveTo>
                  <a:pt x="134" y="208"/>
                </a:moveTo>
                <a:lnTo>
                  <a:pt x="134" y="208"/>
                </a:lnTo>
                <a:lnTo>
                  <a:pt x="109" y="208"/>
                </a:lnTo>
                <a:lnTo>
                  <a:pt x="103" y="196"/>
                </a:lnTo>
                <a:cubicBezTo>
                  <a:pt x="92" y="205"/>
                  <a:pt x="80" y="210"/>
                  <a:pt x="63" y="210"/>
                </a:cubicBezTo>
                <a:cubicBezTo>
                  <a:pt x="42" y="210"/>
                  <a:pt x="26" y="202"/>
                  <a:pt x="16" y="189"/>
                </a:cubicBezTo>
                <a:cubicBezTo>
                  <a:pt x="5" y="176"/>
                  <a:pt x="0" y="158"/>
                  <a:pt x="0" y="140"/>
                </a:cubicBezTo>
                <a:cubicBezTo>
                  <a:pt x="0" y="111"/>
                  <a:pt x="8" y="91"/>
                  <a:pt x="22" y="77"/>
                </a:cubicBezTo>
                <a:cubicBezTo>
                  <a:pt x="36" y="63"/>
                  <a:pt x="56" y="56"/>
                  <a:pt x="79" y="56"/>
                </a:cubicBezTo>
                <a:cubicBezTo>
                  <a:pt x="86" y="56"/>
                  <a:pt x="93" y="57"/>
                  <a:pt x="101" y="58"/>
                </a:cubicBezTo>
                <a:lnTo>
                  <a:pt x="101" y="3"/>
                </a:lnTo>
                <a:lnTo>
                  <a:pt x="129" y="0"/>
                </a:lnTo>
                <a:lnTo>
                  <a:pt x="134" y="0"/>
                </a:lnTo>
                <a:lnTo>
                  <a:pt x="134" y="208"/>
                </a:lnTo>
                <a:close/>
                <a:moveTo>
                  <a:pt x="101" y="91"/>
                </a:moveTo>
                <a:lnTo>
                  <a:pt x="101" y="91"/>
                </a:lnTo>
                <a:cubicBezTo>
                  <a:pt x="93" y="88"/>
                  <a:pt x="84" y="87"/>
                  <a:pt x="77" y="87"/>
                </a:cubicBezTo>
                <a:cubicBezTo>
                  <a:pt x="65" y="87"/>
                  <a:pt x="54" y="91"/>
                  <a:pt x="46" y="99"/>
                </a:cubicBezTo>
                <a:cubicBezTo>
                  <a:pt x="39" y="107"/>
                  <a:pt x="35" y="118"/>
                  <a:pt x="35" y="134"/>
                </a:cubicBezTo>
                <a:cubicBezTo>
                  <a:pt x="35" y="145"/>
                  <a:pt x="38" y="156"/>
                  <a:pt x="44" y="164"/>
                </a:cubicBezTo>
                <a:cubicBezTo>
                  <a:pt x="50" y="173"/>
                  <a:pt x="59" y="178"/>
                  <a:pt x="71" y="178"/>
                </a:cubicBezTo>
                <a:cubicBezTo>
                  <a:pt x="81" y="178"/>
                  <a:pt x="92" y="175"/>
                  <a:pt x="101" y="169"/>
                </a:cubicBezTo>
                <a:lnTo>
                  <a:pt x="101" y="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 noEditPoints="1"/>
          </p:cNvSpPr>
          <p:nvPr/>
        </p:nvSpPr>
        <p:spPr bwMode="auto">
          <a:xfrm>
            <a:off x="6553200" y="3070225"/>
            <a:ext cx="77787" cy="93662"/>
          </a:xfrm>
          <a:custGeom>
            <a:avLst/>
            <a:gdLst>
              <a:gd name="T0" fmla="*/ 119 w 126"/>
              <a:gd name="T1" fmla="*/ 113 h 154"/>
              <a:gd name="T2" fmla="*/ 119 w 126"/>
              <a:gd name="T3" fmla="*/ 113 h 154"/>
              <a:gd name="T4" fmla="*/ 119 w 126"/>
              <a:gd name="T5" fmla="*/ 146 h 154"/>
              <a:gd name="T6" fmla="*/ 76 w 126"/>
              <a:gd name="T7" fmla="*/ 154 h 154"/>
              <a:gd name="T8" fmla="*/ 23 w 126"/>
              <a:gd name="T9" fmla="*/ 135 h 154"/>
              <a:gd name="T10" fmla="*/ 0 w 126"/>
              <a:gd name="T11" fmla="*/ 77 h 154"/>
              <a:gd name="T12" fmla="*/ 21 w 126"/>
              <a:gd name="T13" fmla="*/ 20 h 154"/>
              <a:gd name="T14" fmla="*/ 67 w 126"/>
              <a:gd name="T15" fmla="*/ 0 h 154"/>
              <a:gd name="T16" fmla="*/ 89 w 126"/>
              <a:gd name="T17" fmla="*/ 4 h 154"/>
              <a:gd name="T18" fmla="*/ 114 w 126"/>
              <a:gd name="T19" fmla="*/ 22 h 154"/>
              <a:gd name="T20" fmla="*/ 126 w 126"/>
              <a:gd name="T21" fmla="*/ 68 h 154"/>
              <a:gd name="T22" fmla="*/ 126 w 126"/>
              <a:gd name="T23" fmla="*/ 90 h 154"/>
              <a:gd name="T24" fmla="*/ 36 w 126"/>
              <a:gd name="T25" fmla="*/ 90 h 154"/>
              <a:gd name="T26" fmla="*/ 53 w 126"/>
              <a:gd name="T27" fmla="*/ 115 h 154"/>
              <a:gd name="T28" fmla="*/ 80 w 126"/>
              <a:gd name="T29" fmla="*/ 122 h 154"/>
              <a:gd name="T30" fmla="*/ 117 w 126"/>
              <a:gd name="T31" fmla="*/ 113 h 154"/>
              <a:gd name="T32" fmla="*/ 119 w 126"/>
              <a:gd name="T33" fmla="*/ 113 h 154"/>
              <a:gd name="T34" fmla="*/ 96 w 126"/>
              <a:gd name="T35" fmla="*/ 63 h 154"/>
              <a:gd name="T36" fmla="*/ 96 w 126"/>
              <a:gd name="T37" fmla="*/ 63 h 154"/>
              <a:gd name="T38" fmla="*/ 86 w 126"/>
              <a:gd name="T39" fmla="*/ 40 h 154"/>
              <a:gd name="T40" fmla="*/ 68 w 126"/>
              <a:gd name="T41" fmla="*/ 32 h 154"/>
              <a:gd name="T42" fmla="*/ 48 w 126"/>
              <a:gd name="T43" fmla="*/ 40 h 154"/>
              <a:gd name="T44" fmla="*/ 36 w 126"/>
              <a:gd name="T45" fmla="*/ 63 h 154"/>
              <a:gd name="T46" fmla="*/ 96 w 126"/>
              <a:gd name="T47" fmla="*/ 6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154">
                <a:moveTo>
                  <a:pt x="119" y="113"/>
                </a:moveTo>
                <a:lnTo>
                  <a:pt x="119" y="113"/>
                </a:lnTo>
                <a:lnTo>
                  <a:pt x="119" y="146"/>
                </a:lnTo>
                <a:cubicBezTo>
                  <a:pt x="105" y="152"/>
                  <a:pt x="89" y="154"/>
                  <a:pt x="76" y="154"/>
                </a:cubicBezTo>
                <a:cubicBezTo>
                  <a:pt x="56" y="154"/>
                  <a:pt x="37" y="148"/>
                  <a:pt x="23" y="135"/>
                </a:cubicBezTo>
                <a:cubicBezTo>
                  <a:pt x="9" y="123"/>
                  <a:pt x="0" y="103"/>
                  <a:pt x="0" y="77"/>
                </a:cubicBezTo>
                <a:cubicBezTo>
                  <a:pt x="0" y="52"/>
                  <a:pt x="8" y="33"/>
                  <a:pt x="21" y="20"/>
                </a:cubicBezTo>
                <a:cubicBezTo>
                  <a:pt x="33" y="7"/>
                  <a:pt x="50" y="0"/>
                  <a:pt x="67" y="0"/>
                </a:cubicBezTo>
                <a:cubicBezTo>
                  <a:pt x="71" y="0"/>
                  <a:pt x="80" y="1"/>
                  <a:pt x="89" y="4"/>
                </a:cubicBezTo>
                <a:cubicBezTo>
                  <a:pt x="97" y="7"/>
                  <a:pt x="107" y="13"/>
                  <a:pt x="114" y="22"/>
                </a:cubicBezTo>
                <a:cubicBezTo>
                  <a:pt x="121" y="32"/>
                  <a:pt x="126" y="47"/>
                  <a:pt x="126" y="68"/>
                </a:cubicBezTo>
                <a:lnTo>
                  <a:pt x="126" y="90"/>
                </a:lnTo>
                <a:lnTo>
                  <a:pt x="36" y="90"/>
                </a:lnTo>
                <a:cubicBezTo>
                  <a:pt x="39" y="102"/>
                  <a:pt x="45" y="110"/>
                  <a:pt x="53" y="115"/>
                </a:cubicBezTo>
                <a:cubicBezTo>
                  <a:pt x="61" y="120"/>
                  <a:pt x="70" y="122"/>
                  <a:pt x="80" y="122"/>
                </a:cubicBezTo>
                <a:cubicBezTo>
                  <a:pt x="93" y="122"/>
                  <a:pt x="106" y="119"/>
                  <a:pt x="117" y="113"/>
                </a:cubicBezTo>
                <a:lnTo>
                  <a:pt x="119" y="113"/>
                </a:lnTo>
                <a:close/>
                <a:moveTo>
                  <a:pt x="96" y="63"/>
                </a:moveTo>
                <a:lnTo>
                  <a:pt x="96" y="63"/>
                </a:lnTo>
                <a:cubicBezTo>
                  <a:pt x="95" y="52"/>
                  <a:pt x="91" y="45"/>
                  <a:pt x="86" y="40"/>
                </a:cubicBezTo>
                <a:cubicBezTo>
                  <a:pt x="81" y="35"/>
                  <a:pt x="74" y="32"/>
                  <a:pt x="68" y="32"/>
                </a:cubicBezTo>
                <a:cubicBezTo>
                  <a:pt x="61" y="32"/>
                  <a:pt x="54" y="35"/>
                  <a:pt x="48" y="40"/>
                </a:cubicBezTo>
                <a:cubicBezTo>
                  <a:pt x="42" y="45"/>
                  <a:pt x="38" y="53"/>
                  <a:pt x="36" y="63"/>
                </a:cubicBezTo>
                <a:lnTo>
                  <a:pt x="9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6696075" y="3048000"/>
            <a:ext cx="20637" cy="114300"/>
          </a:xfrm>
          <a:custGeom>
            <a:avLst/>
            <a:gdLst>
              <a:gd name="T0" fmla="*/ 33 w 33"/>
              <a:gd name="T1" fmla="*/ 0 h 189"/>
              <a:gd name="T2" fmla="*/ 33 w 33"/>
              <a:gd name="T3" fmla="*/ 0 h 189"/>
              <a:gd name="T4" fmla="*/ 33 w 33"/>
              <a:gd name="T5" fmla="*/ 189 h 189"/>
              <a:gd name="T6" fmla="*/ 0 w 33"/>
              <a:gd name="T7" fmla="*/ 189 h 189"/>
              <a:gd name="T8" fmla="*/ 0 w 33"/>
              <a:gd name="T9" fmla="*/ 0 h 189"/>
              <a:gd name="T10" fmla="*/ 33 w 33"/>
              <a:gd name="T1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189">
                <a:moveTo>
                  <a:pt x="33" y="0"/>
                </a:moveTo>
                <a:lnTo>
                  <a:pt x="33" y="0"/>
                </a:lnTo>
                <a:lnTo>
                  <a:pt x="33" y="189"/>
                </a:lnTo>
                <a:lnTo>
                  <a:pt x="0" y="189"/>
                </a:lnTo>
                <a:lnTo>
                  <a:pt x="0" y="0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6738938" y="3048000"/>
            <a:ext cx="88900" cy="114300"/>
          </a:xfrm>
          <a:custGeom>
            <a:avLst/>
            <a:gdLst>
              <a:gd name="T0" fmla="*/ 0 w 146"/>
              <a:gd name="T1" fmla="*/ 0 h 189"/>
              <a:gd name="T2" fmla="*/ 0 w 146"/>
              <a:gd name="T3" fmla="*/ 0 h 189"/>
              <a:gd name="T4" fmla="*/ 34 w 146"/>
              <a:gd name="T5" fmla="*/ 0 h 189"/>
              <a:gd name="T6" fmla="*/ 34 w 146"/>
              <a:gd name="T7" fmla="*/ 79 h 189"/>
              <a:gd name="T8" fmla="*/ 112 w 146"/>
              <a:gd name="T9" fmla="*/ 79 h 189"/>
              <a:gd name="T10" fmla="*/ 112 w 146"/>
              <a:gd name="T11" fmla="*/ 0 h 189"/>
              <a:gd name="T12" fmla="*/ 146 w 146"/>
              <a:gd name="T13" fmla="*/ 0 h 189"/>
              <a:gd name="T14" fmla="*/ 146 w 146"/>
              <a:gd name="T15" fmla="*/ 189 h 189"/>
              <a:gd name="T16" fmla="*/ 112 w 146"/>
              <a:gd name="T17" fmla="*/ 189 h 189"/>
              <a:gd name="T18" fmla="*/ 112 w 146"/>
              <a:gd name="T19" fmla="*/ 111 h 189"/>
              <a:gd name="T20" fmla="*/ 34 w 146"/>
              <a:gd name="T21" fmla="*/ 111 h 189"/>
              <a:gd name="T22" fmla="*/ 34 w 146"/>
              <a:gd name="T23" fmla="*/ 189 h 189"/>
              <a:gd name="T24" fmla="*/ 0 w 146"/>
              <a:gd name="T25" fmla="*/ 189 h 189"/>
              <a:gd name="T26" fmla="*/ 0 w 146"/>
              <a:gd name="T27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6" h="189">
                <a:moveTo>
                  <a:pt x="0" y="0"/>
                </a:moveTo>
                <a:lnTo>
                  <a:pt x="0" y="0"/>
                </a:lnTo>
                <a:lnTo>
                  <a:pt x="34" y="0"/>
                </a:lnTo>
                <a:lnTo>
                  <a:pt x="34" y="79"/>
                </a:lnTo>
                <a:lnTo>
                  <a:pt x="112" y="79"/>
                </a:lnTo>
                <a:lnTo>
                  <a:pt x="112" y="0"/>
                </a:lnTo>
                <a:lnTo>
                  <a:pt x="146" y="0"/>
                </a:lnTo>
                <a:lnTo>
                  <a:pt x="146" y="189"/>
                </a:lnTo>
                <a:lnTo>
                  <a:pt x="112" y="189"/>
                </a:lnTo>
                <a:lnTo>
                  <a:pt x="112" y="111"/>
                </a:lnTo>
                <a:lnTo>
                  <a:pt x="34" y="111"/>
                </a:lnTo>
                <a:lnTo>
                  <a:pt x="34" y="189"/>
                </a:lnTo>
                <a:lnTo>
                  <a:pt x="0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 noEditPoints="1"/>
          </p:cNvSpPr>
          <p:nvPr/>
        </p:nvSpPr>
        <p:spPr bwMode="auto">
          <a:xfrm>
            <a:off x="6851650" y="3048000"/>
            <a:ext cx="98425" cy="114300"/>
          </a:xfrm>
          <a:custGeom>
            <a:avLst/>
            <a:gdLst>
              <a:gd name="T0" fmla="*/ 0 w 163"/>
              <a:gd name="T1" fmla="*/ 189 h 189"/>
              <a:gd name="T2" fmla="*/ 0 w 163"/>
              <a:gd name="T3" fmla="*/ 189 h 189"/>
              <a:gd name="T4" fmla="*/ 0 w 163"/>
              <a:gd name="T5" fmla="*/ 0 h 189"/>
              <a:gd name="T6" fmla="*/ 63 w 163"/>
              <a:gd name="T7" fmla="*/ 0 h 189"/>
              <a:gd name="T8" fmla="*/ 136 w 163"/>
              <a:gd name="T9" fmla="*/ 28 h 189"/>
              <a:gd name="T10" fmla="*/ 163 w 163"/>
              <a:gd name="T11" fmla="*/ 94 h 189"/>
              <a:gd name="T12" fmla="*/ 139 w 163"/>
              <a:gd name="T13" fmla="*/ 159 h 189"/>
              <a:gd name="T14" fmla="*/ 65 w 163"/>
              <a:gd name="T15" fmla="*/ 189 h 189"/>
              <a:gd name="T16" fmla="*/ 0 w 163"/>
              <a:gd name="T17" fmla="*/ 189 h 189"/>
              <a:gd name="T18" fmla="*/ 34 w 163"/>
              <a:gd name="T19" fmla="*/ 32 h 189"/>
              <a:gd name="T20" fmla="*/ 34 w 163"/>
              <a:gd name="T21" fmla="*/ 32 h 189"/>
              <a:gd name="T22" fmla="*/ 34 w 163"/>
              <a:gd name="T23" fmla="*/ 157 h 189"/>
              <a:gd name="T24" fmla="*/ 59 w 163"/>
              <a:gd name="T25" fmla="*/ 157 h 189"/>
              <a:gd name="T26" fmla="*/ 114 w 163"/>
              <a:gd name="T27" fmla="*/ 136 h 189"/>
              <a:gd name="T28" fmla="*/ 128 w 163"/>
              <a:gd name="T29" fmla="*/ 94 h 189"/>
              <a:gd name="T30" fmla="*/ 110 w 163"/>
              <a:gd name="T31" fmla="*/ 51 h 189"/>
              <a:gd name="T32" fmla="*/ 56 w 163"/>
              <a:gd name="T33" fmla="*/ 32 h 189"/>
              <a:gd name="T34" fmla="*/ 34 w 163"/>
              <a:gd name="T35" fmla="*/ 32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3" h="189">
                <a:moveTo>
                  <a:pt x="0" y="189"/>
                </a:moveTo>
                <a:lnTo>
                  <a:pt x="0" y="189"/>
                </a:lnTo>
                <a:lnTo>
                  <a:pt x="0" y="0"/>
                </a:lnTo>
                <a:lnTo>
                  <a:pt x="63" y="0"/>
                </a:lnTo>
                <a:cubicBezTo>
                  <a:pt x="94" y="0"/>
                  <a:pt x="119" y="11"/>
                  <a:pt x="136" y="28"/>
                </a:cubicBezTo>
                <a:cubicBezTo>
                  <a:pt x="154" y="45"/>
                  <a:pt x="163" y="68"/>
                  <a:pt x="163" y="94"/>
                </a:cubicBezTo>
                <a:cubicBezTo>
                  <a:pt x="163" y="118"/>
                  <a:pt x="155" y="141"/>
                  <a:pt x="139" y="159"/>
                </a:cubicBezTo>
                <a:cubicBezTo>
                  <a:pt x="123" y="177"/>
                  <a:pt x="98" y="189"/>
                  <a:pt x="65" y="189"/>
                </a:cubicBezTo>
                <a:lnTo>
                  <a:pt x="0" y="189"/>
                </a:lnTo>
                <a:close/>
                <a:moveTo>
                  <a:pt x="34" y="32"/>
                </a:moveTo>
                <a:lnTo>
                  <a:pt x="34" y="32"/>
                </a:lnTo>
                <a:lnTo>
                  <a:pt x="34" y="157"/>
                </a:lnTo>
                <a:lnTo>
                  <a:pt x="59" y="157"/>
                </a:lnTo>
                <a:cubicBezTo>
                  <a:pt x="85" y="157"/>
                  <a:pt x="103" y="148"/>
                  <a:pt x="114" y="136"/>
                </a:cubicBezTo>
                <a:cubicBezTo>
                  <a:pt x="124" y="123"/>
                  <a:pt x="128" y="108"/>
                  <a:pt x="128" y="94"/>
                </a:cubicBezTo>
                <a:cubicBezTo>
                  <a:pt x="128" y="79"/>
                  <a:pt x="122" y="63"/>
                  <a:pt x="110" y="51"/>
                </a:cubicBezTo>
                <a:cubicBezTo>
                  <a:pt x="98" y="40"/>
                  <a:pt x="80" y="32"/>
                  <a:pt x="56" y="32"/>
                </a:cubicBezTo>
                <a:lnTo>
                  <a:pt x="34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 noEditPoints="1"/>
          </p:cNvSpPr>
          <p:nvPr/>
        </p:nvSpPr>
        <p:spPr bwMode="auto">
          <a:xfrm>
            <a:off x="7005638" y="3046413"/>
            <a:ext cx="104775" cy="115887"/>
          </a:xfrm>
          <a:custGeom>
            <a:avLst/>
            <a:gdLst>
              <a:gd name="T0" fmla="*/ 0 w 171"/>
              <a:gd name="T1" fmla="*/ 192 h 192"/>
              <a:gd name="T2" fmla="*/ 0 w 171"/>
              <a:gd name="T3" fmla="*/ 192 h 192"/>
              <a:gd name="T4" fmla="*/ 66 w 171"/>
              <a:gd name="T5" fmla="*/ 0 h 192"/>
              <a:gd name="T6" fmla="*/ 105 w 171"/>
              <a:gd name="T7" fmla="*/ 0 h 192"/>
              <a:gd name="T8" fmla="*/ 171 w 171"/>
              <a:gd name="T9" fmla="*/ 192 h 192"/>
              <a:gd name="T10" fmla="*/ 136 w 171"/>
              <a:gd name="T11" fmla="*/ 192 h 192"/>
              <a:gd name="T12" fmla="*/ 122 w 171"/>
              <a:gd name="T13" fmla="*/ 153 h 192"/>
              <a:gd name="T14" fmla="*/ 49 w 171"/>
              <a:gd name="T15" fmla="*/ 153 h 192"/>
              <a:gd name="T16" fmla="*/ 36 w 171"/>
              <a:gd name="T17" fmla="*/ 192 h 192"/>
              <a:gd name="T18" fmla="*/ 0 w 171"/>
              <a:gd name="T19" fmla="*/ 192 h 192"/>
              <a:gd name="T20" fmla="*/ 60 w 171"/>
              <a:gd name="T21" fmla="*/ 120 h 192"/>
              <a:gd name="T22" fmla="*/ 60 w 171"/>
              <a:gd name="T23" fmla="*/ 120 h 192"/>
              <a:gd name="T24" fmla="*/ 111 w 171"/>
              <a:gd name="T25" fmla="*/ 120 h 192"/>
              <a:gd name="T26" fmla="*/ 86 w 171"/>
              <a:gd name="T27" fmla="*/ 46 h 192"/>
              <a:gd name="T28" fmla="*/ 60 w 171"/>
              <a:gd name="T29" fmla="*/ 1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1" h="192">
                <a:moveTo>
                  <a:pt x="0" y="192"/>
                </a:moveTo>
                <a:lnTo>
                  <a:pt x="0" y="192"/>
                </a:lnTo>
                <a:lnTo>
                  <a:pt x="66" y="0"/>
                </a:lnTo>
                <a:lnTo>
                  <a:pt x="105" y="0"/>
                </a:lnTo>
                <a:lnTo>
                  <a:pt x="171" y="192"/>
                </a:lnTo>
                <a:lnTo>
                  <a:pt x="136" y="192"/>
                </a:lnTo>
                <a:lnTo>
                  <a:pt x="122" y="153"/>
                </a:lnTo>
                <a:lnTo>
                  <a:pt x="49" y="153"/>
                </a:lnTo>
                <a:lnTo>
                  <a:pt x="36" y="192"/>
                </a:lnTo>
                <a:lnTo>
                  <a:pt x="0" y="192"/>
                </a:lnTo>
                <a:close/>
                <a:moveTo>
                  <a:pt x="60" y="120"/>
                </a:moveTo>
                <a:lnTo>
                  <a:pt x="60" y="120"/>
                </a:lnTo>
                <a:lnTo>
                  <a:pt x="111" y="120"/>
                </a:lnTo>
                <a:lnTo>
                  <a:pt x="86" y="46"/>
                </a:lnTo>
                <a:lnTo>
                  <a:pt x="60" y="1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11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8"/>
          <p:cNvSpPr txBox="1">
            <a:spLocks/>
          </p:cNvSpPr>
          <p:nvPr/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0" i="0" kern="1200">
                <a:solidFill>
                  <a:schemeClr val="bg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 Art Sans"/>
                <a:ea typeface="+mj-ea"/>
                <a:cs typeface="Flanders Art Sans"/>
              </a:rPr>
              <a:t>ZOEKZONES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Bold" panose="00000800000000000000" pitchFamily="2" charset="0"/>
              <a:ea typeface="+mj-ea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00" y="585098"/>
            <a:ext cx="7261620" cy="43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5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729" y="584349"/>
            <a:ext cx="7272000" cy="4325866"/>
          </a:xfrm>
          <a:prstGeom prst="rect">
            <a:avLst/>
          </a:prstGeom>
        </p:spPr>
      </p:pic>
      <p:sp>
        <p:nvSpPr>
          <p:cNvPr id="6" name="Titel 8"/>
          <p:cNvSpPr txBox="1">
            <a:spLocks/>
          </p:cNvSpPr>
          <p:nvPr/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0" i="0" kern="1200">
                <a:solidFill>
                  <a:schemeClr val="bg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 Art Sans"/>
                <a:ea typeface="+mj-ea"/>
                <a:cs typeface="Flanders Art Sans"/>
              </a:rPr>
              <a:t>ZOEKZONES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Bold" panose="000008000000000000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58284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729" y="584349"/>
            <a:ext cx="7272000" cy="4325866"/>
          </a:xfrm>
          <a:prstGeom prst="rect">
            <a:avLst/>
          </a:prstGeom>
        </p:spPr>
      </p:pic>
      <p:sp>
        <p:nvSpPr>
          <p:cNvPr id="6" name="Titel 8"/>
          <p:cNvSpPr txBox="1">
            <a:spLocks/>
          </p:cNvSpPr>
          <p:nvPr/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0" i="0" kern="1200">
                <a:solidFill>
                  <a:schemeClr val="bg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 Art Sans"/>
                <a:ea typeface="+mj-ea"/>
                <a:cs typeface="Flanders Art Sans"/>
              </a:rPr>
              <a:t>ZOEKZONES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ans-Bold" panose="000008000000000000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5886851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sjabloon">
  <a:themeElements>
    <a:clrScheme name="Agentschap Natuur en Bos">
      <a:dk1>
        <a:srgbClr val="373636"/>
      </a:dk1>
      <a:lt1>
        <a:sysClr val="window" lastClr="FFFFFF"/>
      </a:lt1>
      <a:dk2>
        <a:srgbClr val="487524"/>
      </a:dk2>
      <a:lt2>
        <a:srgbClr val="F6F5F3"/>
      </a:lt2>
      <a:accent1>
        <a:srgbClr val="487524"/>
      </a:accent1>
      <a:accent2>
        <a:srgbClr val="763718"/>
      </a:accent2>
      <a:accent3>
        <a:srgbClr val="721746"/>
      </a:accent3>
      <a:accent4>
        <a:srgbClr val="004D59"/>
      </a:accent4>
      <a:accent5>
        <a:srgbClr val="D5D5D5"/>
      </a:accent5>
      <a:accent6>
        <a:srgbClr val="FFF200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4_Presentatie_VO_V6">
  <a:themeElements>
    <a:clrScheme name="Agentschap Natuur en Bos">
      <a:dk1>
        <a:srgbClr val="373636"/>
      </a:dk1>
      <a:lt1>
        <a:sysClr val="window" lastClr="FFFFFF"/>
      </a:lt1>
      <a:dk2>
        <a:srgbClr val="487524"/>
      </a:dk2>
      <a:lt2>
        <a:srgbClr val="F6F5F3"/>
      </a:lt2>
      <a:accent1>
        <a:srgbClr val="487524"/>
      </a:accent1>
      <a:accent2>
        <a:srgbClr val="763718"/>
      </a:accent2>
      <a:accent3>
        <a:srgbClr val="721746"/>
      </a:accent3>
      <a:accent4>
        <a:srgbClr val="004D59"/>
      </a:accent4>
      <a:accent5>
        <a:srgbClr val="D5D5D5"/>
      </a:accent5>
      <a:accent6>
        <a:srgbClr val="FFF200"/>
      </a:accent6>
      <a:hlink>
        <a:srgbClr val="3C96BE"/>
      </a:hlink>
      <a:folHlink>
        <a:srgbClr val="AA78AA"/>
      </a:folHlink>
    </a:clrScheme>
    <a:fontScheme name="Apotheke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3.xml><?xml version="1.0" encoding="utf-8"?>
<a:theme xmlns:a="http://schemas.openxmlformats.org/drawingml/2006/main" name="1_Presentatiesjabloon">
  <a:themeElements>
    <a:clrScheme name="Agentschap Natuur en Bos">
      <a:dk1>
        <a:srgbClr val="373636"/>
      </a:dk1>
      <a:lt1>
        <a:sysClr val="window" lastClr="FFFFFF"/>
      </a:lt1>
      <a:dk2>
        <a:srgbClr val="487524"/>
      </a:dk2>
      <a:lt2>
        <a:srgbClr val="F6F5F3"/>
      </a:lt2>
      <a:accent1>
        <a:srgbClr val="487524"/>
      </a:accent1>
      <a:accent2>
        <a:srgbClr val="763718"/>
      </a:accent2>
      <a:accent3>
        <a:srgbClr val="721746"/>
      </a:accent3>
      <a:accent4>
        <a:srgbClr val="004D59"/>
      </a:accent4>
      <a:accent5>
        <a:srgbClr val="D5D5D5"/>
      </a:accent5>
      <a:accent6>
        <a:srgbClr val="FFF200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4849</TotalTime>
  <Words>918</Words>
  <Application>Microsoft Office PowerPoint</Application>
  <PresentationFormat>Diavoorstelling (4:3)</PresentationFormat>
  <Paragraphs>212</Paragraphs>
  <Slides>17</Slides>
  <Notes>5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8" baseType="lpstr">
      <vt:lpstr>Arial</vt:lpstr>
      <vt:lpstr>Calibri</vt:lpstr>
      <vt:lpstr>Century Gothic</vt:lpstr>
      <vt:lpstr>Flanders Art Sans</vt:lpstr>
      <vt:lpstr>FlandersArtSans-Bold</vt:lpstr>
      <vt:lpstr>FlandersArtSans-Regular</vt:lpstr>
      <vt:lpstr>FlandersArtSerif-Regular</vt:lpstr>
      <vt:lpstr>Wingdings</vt:lpstr>
      <vt:lpstr>Presentatiesjabloon</vt:lpstr>
      <vt:lpstr>4_Presentatie_VO_V6</vt:lpstr>
      <vt:lpstr>1_Presentatiesjabloon</vt:lpstr>
      <vt:lpstr>Hoorzitting commissie landbouw – leefmilieu PAS</vt:lpstr>
      <vt:lpstr>Bijdrage ANB</vt:lpstr>
      <vt:lpstr>Regeringsbeslissing 23/04/14</vt:lpstr>
      <vt:lpstr>Zoekzone</vt:lpstr>
      <vt:lpstr>Richtkaart</vt:lpstr>
      <vt:lpstr>PowerPoint-presentatie</vt:lpstr>
      <vt:lpstr>PowerPoint-presentatie</vt:lpstr>
      <vt:lpstr>PowerPoint-presentatie</vt:lpstr>
      <vt:lpstr>PowerPoint-presentatie</vt:lpstr>
      <vt:lpstr>Regeringsbeslissing 23/04/14</vt:lpstr>
      <vt:lpstr>Proces opmaak zoekzones</vt:lpstr>
      <vt:lpstr>Proces opmaak zoekzones</vt:lpstr>
      <vt:lpstr>Berekening impactscore</vt:lpstr>
      <vt:lpstr>Impactscores – voorlopige  zoekzones </vt:lpstr>
      <vt:lpstr>Berekeningen impactscores na 2015</vt:lpstr>
      <vt:lpstr>Van vzz naar zz 0.1</vt:lpstr>
      <vt:lpstr>Van zz 0.1 naar zz 0.2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 2000-beleid: natuurbehoud nieuwe stijl?</dc:title>
  <dc:creator>DEFOORT THOMAS</dc:creator>
  <cp:lastModifiedBy>DEFOORT THOMAS</cp:lastModifiedBy>
  <cp:revision>2</cp:revision>
  <dcterms:created xsi:type="dcterms:W3CDTF">2022-05-13T16:34:12Z</dcterms:created>
  <dcterms:modified xsi:type="dcterms:W3CDTF">2022-05-17T20:26:29Z</dcterms:modified>
</cp:coreProperties>
</file>