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 id="2147483660" r:id="rId5"/>
  </p:sldMasterIdLst>
  <p:notesMasterIdLst>
    <p:notesMasterId r:id="rId18"/>
  </p:notesMasterIdLst>
  <p:handoutMasterIdLst>
    <p:handoutMasterId r:id="rId19"/>
  </p:handoutMasterIdLst>
  <p:sldIdLst>
    <p:sldId id="264" r:id="rId6"/>
    <p:sldId id="307" r:id="rId7"/>
    <p:sldId id="308" r:id="rId8"/>
    <p:sldId id="313" r:id="rId9"/>
    <p:sldId id="346" r:id="rId10"/>
    <p:sldId id="347" r:id="rId11"/>
    <p:sldId id="349" r:id="rId12"/>
    <p:sldId id="353" r:id="rId13"/>
    <p:sldId id="354" r:id="rId14"/>
    <p:sldId id="355" r:id="rId15"/>
    <p:sldId id="356" r:id="rId16"/>
    <p:sldId id="357" r:id="rId17"/>
  </p:sldIdLst>
  <p:sldSz cx="9144000" cy="6858000" type="screen4x3"/>
  <p:notesSz cx="6797675" cy="9926638"/>
  <p:embeddedFontLst>
    <p:embeddedFont>
      <p:font typeface="FlandersArtSans-Bold" panose="020B0604020202020204" charset="0"/>
      <p:bold r:id="rId20"/>
    </p:embeddedFont>
    <p:embeddedFont>
      <p:font typeface="FlandersArtSans-Regular" panose="020B0604020202020204" charset="0"/>
      <p:regular r:id="rId21"/>
    </p:embeddedFont>
    <p:embeddedFont>
      <p:font typeface="FlandersArtSerif-Regular" panose="020B0604020202020204" charset="0"/>
      <p:regular r:id="rId22"/>
    </p:embeddedFont>
  </p:embeddedFontLst>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558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BBE2391-6AA8-C8A9-DE53-8E2457F8E629}" name="Debrabandere Els" initials="DE" userId="S::els.debrabandere@vlaanderen.be::8ab38fc0-b9ed-4a28-9c6e-0fa1ca148f99" providerId="AD"/>
  <p188:author id="{E93D14A3-AF89-A933-6E21-9DE0342DA956}" name="Wauters Emmeline" initials="WE" userId="S::emmeline.wauters@vlaanderen.be::ee835ce9-6b5a-47a3-9d27-92a7837c567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7171"/>
    <a:srgbClr val="AFAFAF"/>
    <a:srgbClr val="B9B9B9"/>
    <a:srgbClr val="FFFF00"/>
    <a:srgbClr val="646464"/>
    <a:srgbClr val="9B9B9B"/>
    <a:srgbClr val="EEEE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5304A8-D43C-46A6-A3B4-4D3C381F8ADB}" v="8" dt="2024-03-12T16:41:31.932"/>
    <p1510:client id="{2FCEA159-179F-472F-A39A-147297DE5399}" vWet="6" dt="2024-03-13T11:54:02.775"/>
    <p1510:client id="{3122AAE8-667D-41AE-9B93-E845C440C6CB}" v="13" dt="2024-03-13T12:00:19.342"/>
    <p1510:client id="{5E4A71F1-59F0-937B-5634-13228C7156F9}" v="18" dt="2024-03-12T13:25:18.308"/>
    <p1510:client id="{C6233E25-25D2-4751-A526-401C307A8C65}" v="294" dt="2024-03-12T14:02:06.48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 pos="5581"/>
      </p:guideLst>
    </p:cSldViewPr>
  </p:slideViewPr>
  <p:notesViewPr>
    <p:cSldViewPr snapToGrid="0">
      <p:cViewPr>
        <p:scale>
          <a:sx n="1" d="2"/>
          <a:sy n="1" d="2"/>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2.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font" Target="fonts/font1.fntdata"/><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font" Target="fonts/font3.fntdata"/><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onen Kelly" userId="d87c2248-866c-4f89-a3ab-899ef8434c72" providerId="ADAL" clId="{3122AAE8-667D-41AE-9B93-E845C440C6CB}"/>
    <pc:docChg chg="modSld modNotesMaster modHandout">
      <pc:chgData name="Boonen Kelly" userId="d87c2248-866c-4f89-a3ab-899ef8434c72" providerId="ADAL" clId="{3122AAE8-667D-41AE-9B93-E845C440C6CB}" dt="2024-03-13T12:00:19.342" v="8"/>
      <pc:docMkLst>
        <pc:docMk/>
      </pc:docMkLst>
      <pc:sldChg chg="modNotes">
        <pc:chgData name="Boonen Kelly" userId="d87c2248-866c-4f89-a3ab-899ef8434c72" providerId="ADAL" clId="{3122AAE8-667D-41AE-9B93-E845C440C6CB}" dt="2024-03-13T12:00:19.342" v="8"/>
        <pc:sldMkLst>
          <pc:docMk/>
          <pc:sldMk cId="0" sldId="264"/>
        </pc:sldMkLst>
      </pc:sldChg>
      <pc:sldChg chg="modNotesTx">
        <pc:chgData name="Boonen Kelly" userId="d87c2248-866c-4f89-a3ab-899ef8434c72" providerId="ADAL" clId="{3122AAE8-667D-41AE-9B93-E845C440C6CB}" dt="2024-03-13T11:59:52.041" v="7" actId="255"/>
        <pc:sldMkLst>
          <pc:docMk/>
          <pc:sldMk cId="3848348956" sldId="308"/>
        </pc:sldMkLst>
      </pc:sldChg>
      <pc:sldChg chg="modNotesTx">
        <pc:chgData name="Boonen Kelly" userId="d87c2248-866c-4f89-a3ab-899ef8434c72" providerId="ADAL" clId="{3122AAE8-667D-41AE-9B93-E845C440C6CB}" dt="2024-03-13T11:56:45.061" v="4" actId="255"/>
        <pc:sldMkLst>
          <pc:docMk/>
          <pc:sldMk cId="1775704628" sldId="353"/>
        </pc:sldMkLst>
      </pc:sldChg>
      <pc:sldChg chg="modNotesTx">
        <pc:chgData name="Boonen Kelly" userId="d87c2248-866c-4f89-a3ab-899ef8434c72" providerId="ADAL" clId="{3122AAE8-667D-41AE-9B93-E845C440C6CB}" dt="2024-03-13T11:56:29.292" v="2" actId="255"/>
        <pc:sldMkLst>
          <pc:docMk/>
          <pc:sldMk cId="680715955" sldId="35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EFC7F27-3F35-C348-A7B2-F69A620161E2}" type="datetimeFigureOut">
              <a:rPr lang="nl-NL" smtClean="0"/>
              <a:t>13-3-2024</a:t>
            </a:fld>
            <a:endParaRPr lang="nl-NL"/>
          </a:p>
        </p:txBody>
      </p:sp>
      <p:sp>
        <p:nvSpPr>
          <p:cNvPr id="4" name="Tijdelijke aanduiding voor voetteks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2B9D320-CCF8-334E-8C41-0A87F0B8CDFB}" type="slidenum">
              <a:rPr lang="nl-NL" smtClean="0"/>
              <a:t>‹#›</a:t>
            </a:fld>
            <a:endParaRPr lang="nl-NL"/>
          </a:p>
        </p:txBody>
      </p:sp>
    </p:spTree>
    <p:extLst>
      <p:ext uri="{BB962C8B-B14F-4D97-AF65-F5344CB8AC3E}">
        <p14:creationId xmlns:p14="http://schemas.microsoft.com/office/powerpoint/2010/main" val="1378006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50443" y="1"/>
            <a:ext cx="2945659" cy="498056"/>
          </a:xfrm>
          <a:prstGeom prst="rect">
            <a:avLst/>
          </a:prstGeom>
        </p:spPr>
        <p:txBody>
          <a:bodyPr vert="horz" lIns="91440" tIns="45720" rIns="91440" bIns="45720" rtlCol="0"/>
          <a:lstStyle>
            <a:lvl1pPr algn="r">
              <a:defRPr sz="1200"/>
            </a:lvl1pPr>
          </a:lstStyle>
          <a:p>
            <a:fld id="{6A937DD8-B20A-47A6-AA94-FD478FAA3C28}" type="datetimeFigureOut">
              <a:rPr lang="nl-BE" smtClean="0"/>
              <a:pPr/>
              <a:t>13/03/2024</a:t>
            </a:fld>
            <a:endParaRPr lang="nl-BE"/>
          </a:p>
        </p:txBody>
      </p:sp>
      <p:sp>
        <p:nvSpPr>
          <p:cNvPr id="4" name="Tijdelijke aanduiding voor dia-afbeelding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9768" y="4777194"/>
            <a:ext cx="5438140" cy="3908615"/>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15A0D9C-0CD0-4097-81EC-9B83965EC080}" type="slidenum">
              <a:rPr lang="nl-BE" smtClean="0"/>
              <a:pPr/>
              <a:t>‹#›</a:t>
            </a:fld>
            <a:endParaRPr lang="nl-BE"/>
          </a:p>
        </p:txBody>
      </p:sp>
    </p:spTree>
    <p:extLst>
      <p:ext uri="{BB962C8B-B14F-4D97-AF65-F5344CB8AC3E}">
        <p14:creationId xmlns:p14="http://schemas.microsoft.com/office/powerpoint/2010/main" val="4276783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66813" y="1241425"/>
            <a:ext cx="4464050" cy="3349625"/>
          </a:xfrm>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a:t>
            </a:fld>
            <a:endParaRPr lang="nl-B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r>
              <a:rPr lang="nl-NL"/>
              <a:t>Ten slotte willen we erover waken dat sociale huurwoningen voorbehouden blijven voor zij die daar het meest nood aan hebben. </a:t>
            </a:r>
          </a:p>
          <a:p>
            <a:pPr marL="171450" indent="-171450">
              <a:buFontTx/>
              <a:buChar char="-"/>
            </a:pPr>
            <a:r>
              <a:rPr lang="nl-NL"/>
              <a:t>Sociale huurders die niet langer voldoen aan de voorwaarden van woonbehoeftigheid (het inkomenscriterium), kunnen terecht op de private huurmarkt of eigendomsmarkt. </a:t>
            </a:r>
          </a:p>
          <a:p>
            <a:pPr marL="171450" indent="-171450">
              <a:buFontTx/>
              <a:buChar char="-"/>
            </a:pPr>
            <a:r>
              <a:rPr lang="nl-NL"/>
              <a:t>Het </a:t>
            </a:r>
            <a:r>
              <a:rPr lang="nl-NL" b="1"/>
              <a:t>bestaande beleid dat toegepast wordt op huurovereenkomsten sinds 1 maart 2017, wordt daarom </a:t>
            </a:r>
            <a:r>
              <a:rPr lang="nl-NL" b="1" err="1"/>
              <a:t>verrruimd</a:t>
            </a:r>
            <a:r>
              <a:rPr lang="nl-NL" b="1"/>
              <a:t> naar alle sociale verhuringen.  </a:t>
            </a:r>
            <a:r>
              <a:rPr lang="nl-NL"/>
              <a:t>De huidige situatie bevat bovendien een </a:t>
            </a:r>
            <a:r>
              <a:rPr lang="nl-NL" b="1"/>
              <a:t>ongelijke behandeling tussen huurders met een tijdelijk contract enerzijds en huurders met een contract van onbepaalde duur anderzijds</a:t>
            </a:r>
            <a:r>
              <a:rPr lang="nl-NL"/>
              <a:t>:  </a:t>
            </a:r>
          </a:p>
        </p:txBody>
      </p:sp>
      <p:sp>
        <p:nvSpPr>
          <p:cNvPr id="4" name="Tijdelijke aanduiding voor dianummer 3"/>
          <p:cNvSpPr>
            <a:spLocks noGrp="1"/>
          </p:cNvSpPr>
          <p:nvPr>
            <p:ph type="sldNum" sz="quarter" idx="5"/>
          </p:nvPr>
        </p:nvSpPr>
        <p:spPr/>
        <p:txBody>
          <a:bodyPr/>
          <a:lstStyle/>
          <a:p>
            <a:fld id="{A15A0D9C-0CD0-4097-81EC-9B83965EC080}" type="slidenum">
              <a:rPr lang="nl-BE" smtClean="0"/>
              <a:pPr/>
              <a:t>10</a:t>
            </a:fld>
            <a:endParaRPr lang="nl-BE"/>
          </a:p>
        </p:txBody>
      </p:sp>
    </p:spTree>
    <p:extLst>
      <p:ext uri="{BB962C8B-B14F-4D97-AF65-F5344CB8AC3E}">
        <p14:creationId xmlns:p14="http://schemas.microsoft.com/office/powerpoint/2010/main" val="3795256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r>
              <a:rPr lang="nl-BE"/>
              <a:t>O</a:t>
            </a:r>
            <a:r>
              <a:rPr lang="nl-NL"/>
              <a:t>m </a:t>
            </a:r>
            <a:r>
              <a:rPr lang="nl-NL" b="1"/>
              <a:t>uniformiteit te brengen tussen de huurovereenkomsten gesloten vóór en vanaf 1 maart 2017</a:t>
            </a:r>
            <a:r>
              <a:rPr lang="nl-NL"/>
              <a:t>, worden contracten van onbepaalde duur omgezet in contracten van negen jaar inclusief de opzegmogelijkheden wegens te hoog inkomen én onderbezetting (opzeggingsgrond bij twee weigeringen van een passend alternatief). We behouden de bestaande onderbezettingsvergoeding voor de huurovereenkomsten gesloten vóór 1 maart 2017 (bij één weigering van een passend alternatief) en breiden dit uit naar huurovereenkomsten gesloten vanaf 1 maart 2017.   </a:t>
            </a:r>
          </a:p>
          <a:p>
            <a:pPr marL="171450" indent="-171450">
              <a:buFontTx/>
              <a:buChar char="-"/>
            </a:pPr>
            <a:r>
              <a:rPr lang="nl-NL"/>
              <a:t>Binnen deze maatregel wordt in het kader van billijkheid een uitzondering voorzien voor 55plussers, arbeidsongeschikten of ernstig gehandicapten.</a:t>
            </a:r>
            <a:endParaRPr lang="nl-BE"/>
          </a:p>
        </p:txBody>
      </p:sp>
      <p:sp>
        <p:nvSpPr>
          <p:cNvPr id="4" name="Tijdelijke aanduiding voor dianummer 3"/>
          <p:cNvSpPr>
            <a:spLocks noGrp="1"/>
          </p:cNvSpPr>
          <p:nvPr>
            <p:ph type="sldNum" sz="quarter" idx="5"/>
          </p:nvPr>
        </p:nvSpPr>
        <p:spPr/>
        <p:txBody>
          <a:bodyPr/>
          <a:lstStyle/>
          <a:p>
            <a:fld id="{A15A0D9C-0CD0-4097-81EC-9B83965EC080}" type="slidenum">
              <a:rPr lang="nl-BE" smtClean="0"/>
              <a:pPr/>
              <a:t>11</a:t>
            </a:fld>
            <a:endParaRPr lang="nl-BE"/>
          </a:p>
        </p:txBody>
      </p:sp>
    </p:spTree>
    <p:extLst>
      <p:ext uri="{BB962C8B-B14F-4D97-AF65-F5344CB8AC3E}">
        <p14:creationId xmlns:p14="http://schemas.microsoft.com/office/powerpoint/2010/main" val="1132932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15A0D9C-0CD0-4097-81EC-9B83965EC080}" type="slidenum">
              <a:rPr lang="nl-BE" smtClean="0"/>
              <a:pPr/>
              <a:t>12</a:t>
            </a:fld>
            <a:endParaRPr lang="nl-BE"/>
          </a:p>
        </p:txBody>
      </p:sp>
    </p:spTree>
    <p:extLst>
      <p:ext uri="{BB962C8B-B14F-4D97-AF65-F5344CB8AC3E}">
        <p14:creationId xmlns:p14="http://schemas.microsoft.com/office/powerpoint/2010/main" val="2581522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BE"/>
              <a:t>Collega’s, vandaag geef ik samen met collega </a:t>
            </a:r>
            <a:r>
              <a:rPr lang="nl-BE" err="1"/>
              <a:t>Brouns</a:t>
            </a:r>
            <a:r>
              <a:rPr lang="nl-BE"/>
              <a:t> graag meer toelichting over de visienota die eind vorig jaar goedgekeurd is door de Vlaamse Regering.</a:t>
            </a:r>
          </a:p>
          <a:p>
            <a:pPr marL="171450" indent="-171450">
              <a:buFont typeface="Arial" panose="020B0604020202020204" pitchFamily="34" charset="0"/>
              <a:buChar char="•"/>
            </a:pPr>
            <a:r>
              <a:rPr lang="nl-BE"/>
              <a:t>De visienota beoogt enerzijds om de arbeidsmarktpositie van sociale huurders te versterken en anderzijds om meer doorstroom uit de sociale woningmarkt te creëren. </a:t>
            </a:r>
          </a:p>
          <a:p>
            <a:pPr marL="171450" indent="-171450">
              <a:buFontTx/>
              <a:buChar char="-"/>
            </a:pPr>
            <a:endParaRPr lang="nl-BE"/>
          </a:p>
        </p:txBody>
      </p:sp>
      <p:sp>
        <p:nvSpPr>
          <p:cNvPr id="4" name="Tijdelijke aanduiding voor dianummer 3"/>
          <p:cNvSpPr>
            <a:spLocks noGrp="1"/>
          </p:cNvSpPr>
          <p:nvPr>
            <p:ph type="sldNum" sz="quarter" idx="5"/>
          </p:nvPr>
        </p:nvSpPr>
        <p:spPr/>
        <p:txBody>
          <a:bodyPr/>
          <a:lstStyle/>
          <a:p>
            <a:fld id="{A15A0D9C-0CD0-4097-81EC-9B83965EC080}" type="slidenum">
              <a:rPr lang="nl-BE" smtClean="0"/>
              <a:pPr/>
              <a:t>2</a:t>
            </a:fld>
            <a:endParaRPr lang="nl-BE"/>
          </a:p>
        </p:txBody>
      </p:sp>
    </p:spTree>
    <p:extLst>
      <p:ext uri="{BB962C8B-B14F-4D97-AF65-F5344CB8AC3E}">
        <p14:creationId xmlns:p14="http://schemas.microsoft.com/office/powerpoint/2010/main" val="3747003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sz="1200">
                <a:latin typeface="+mn-lt"/>
              </a:rPr>
              <a:t>Aan de woonmaatschappijen werd in de zomer van 2023 gevraagd om te rapporteren over hoeveel sociale huurders al dan niet voldeden aan de huurdersverplichting, waarbij huurders met arbeidspotentieel zich dienen in te schrijven bij de VDAB. </a:t>
            </a:r>
          </a:p>
          <a:p>
            <a:pPr marL="171450" indent="-171450">
              <a:buFont typeface="Arial" panose="020B0604020202020204" pitchFamily="34" charset="0"/>
              <a:buChar char="•"/>
            </a:pPr>
            <a:r>
              <a:rPr lang="nl-NL" sz="1200">
                <a:latin typeface="+mn-lt"/>
              </a:rPr>
              <a:t>Deze bevraging gaf ons een </a:t>
            </a:r>
            <a:r>
              <a:rPr lang="nl-NL" sz="1200" b="1">
                <a:latin typeface="+mn-lt"/>
              </a:rPr>
              <a:t>actueel beeld van de arbeidsmarktpositie van de sociale huurders </a:t>
            </a:r>
            <a:r>
              <a:rPr lang="nl-NL" sz="1200">
                <a:latin typeface="+mn-lt"/>
              </a:rPr>
              <a:t>in Vlaanderen. </a:t>
            </a:r>
          </a:p>
          <a:p>
            <a:pPr marL="171450" indent="-171450">
              <a:buFont typeface="Arial" panose="020B0604020202020204" pitchFamily="34" charset="0"/>
              <a:buChar char="•"/>
            </a:pPr>
            <a:r>
              <a:rPr lang="nl-NL" sz="1200">
                <a:latin typeface="+mn-lt"/>
              </a:rPr>
              <a:t>Op basis van de bevraging, en die cijfers zijn u niet onbekend, kunnen we concluderen dat: </a:t>
            </a:r>
          </a:p>
          <a:p>
            <a:pPr marL="0" indent="0">
              <a:buFont typeface="Arial" panose="020B0604020202020204" pitchFamily="34" charset="0"/>
              <a:buNone/>
            </a:pPr>
            <a:r>
              <a:rPr lang="nl-NL" sz="1200">
                <a:latin typeface="+mn-lt"/>
              </a:rPr>
              <a:t>          -  27% beroepsactief is; </a:t>
            </a:r>
          </a:p>
          <a:p>
            <a:pPr marL="0" indent="0">
              <a:buFont typeface="Arial" panose="020B0604020202020204" pitchFamily="34" charset="0"/>
              <a:buNone/>
            </a:pPr>
            <a:r>
              <a:rPr lang="nl-NL" sz="1200">
                <a:latin typeface="+mn-lt"/>
              </a:rPr>
              <a:t>          -  21% niet-beroepsactief is, maar wel arbeidspotentieel heeft. </a:t>
            </a:r>
          </a:p>
          <a:p>
            <a:pPr marL="0" indent="0">
              <a:buFont typeface="Arial" panose="020B0604020202020204" pitchFamily="34" charset="0"/>
              <a:buNone/>
            </a:pPr>
            <a:r>
              <a:rPr lang="nl-NL" sz="1200">
                <a:latin typeface="+mn-lt"/>
                <a:sym typeface="Wingdings" panose="05000000000000000000" pitchFamily="2" charset="2"/>
              </a:rPr>
              <a:t></a:t>
            </a:r>
            <a:r>
              <a:rPr lang="nl-NL" sz="1200">
                <a:latin typeface="+mn-lt"/>
              </a:rPr>
              <a:t>Hiervan was 9% reeds ingeschreven als werkzoekende bij de VDAB</a:t>
            </a:r>
          </a:p>
          <a:p>
            <a:pPr marL="0" indent="0">
              <a:buFont typeface="Arial" panose="020B0604020202020204" pitchFamily="34" charset="0"/>
              <a:buNone/>
            </a:pPr>
            <a:r>
              <a:rPr lang="nl-NL" sz="1200">
                <a:latin typeface="+mn-lt"/>
                <a:sym typeface="Wingdings" panose="05000000000000000000" pitchFamily="2" charset="2"/>
              </a:rPr>
              <a:t></a:t>
            </a:r>
            <a:r>
              <a:rPr lang="nl-NL" sz="1200">
                <a:latin typeface="+mn-lt"/>
              </a:rPr>
              <a:t>12% (nog) niet; </a:t>
            </a:r>
          </a:p>
          <a:p>
            <a:pPr marL="0" indent="0">
              <a:buFont typeface="Arial" panose="020B0604020202020204" pitchFamily="34" charset="0"/>
              <a:buNone/>
            </a:pPr>
            <a:r>
              <a:rPr lang="nl-NL" sz="1200">
                <a:latin typeface="+mn-lt"/>
              </a:rPr>
              <a:t>          -  34% gepensioneerd is; </a:t>
            </a:r>
          </a:p>
          <a:p>
            <a:pPr marL="0" indent="0">
              <a:buFont typeface="Arial" panose="020B0604020202020204" pitchFamily="34" charset="0"/>
              <a:buNone/>
            </a:pPr>
            <a:r>
              <a:rPr lang="nl-NL" sz="1200">
                <a:latin typeface="+mn-lt"/>
              </a:rPr>
              <a:t>          -  15% arbeidsongeschikt of ernstig gehandicapt is; </a:t>
            </a:r>
          </a:p>
          <a:p>
            <a:pPr marL="0" indent="0">
              <a:buFont typeface="Arial" panose="020B0604020202020204" pitchFamily="34" charset="0"/>
              <a:buNone/>
            </a:pPr>
            <a:r>
              <a:rPr lang="nl-NL" sz="1200">
                <a:latin typeface="+mn-lt"/>
              </a:rPr>
              <a:t>          -  en 3% een leefloon ontvangt.  </a:t>
            </a:r>
          </a:p>
          <a:p>
            <a:pPr marL="0" indent="0">
              <a:buFont typeface="Arial" panose="020B0604020202020204" pitchFamily="34" charset="0"/>
              <a:buNone/>
            </a:pPr>
            <a:endParaRPr lang="nl-NL" sz="1200">
              <a:latin typeface="+mn-lt"/>
            </a:endParaRPr>
          </a:p>
          <a:p>
            <a:pPr marL="171450" indent="-171450">
              <a:buFont typeface="Arial" panose="020B0604020202020204" pitchFamily="34" charset="0"/>
              <a:buChar char="•"/>
            </a:pPr>
            <a:r>
              <a:rPr lang="nl-NL" sz="1200">
                <a:latin typeface="+mn-lt"/>
              </a:rPr>
              <a:t>In absolute termen werden met deze bevraging 164.501 sociale huurders gecontroleerd, waaruit blijkt dat </a:t>
            </a:r>
            <a:r>
              <a:rPr lang="nl-NL" sz="1200" b="1">
                <a:latin typeface="+mn-lt"/>
              </a:rPr>
              <a:t>in totaal 33.354 sociale huurders wel arbeidspotentieel hebben, maar niet werken</a:t>
            </a:r>
            <a:r>
              <a:rPr lang="nl-NL" sz="1200">
                <a:latin typeface="+mn-lt"/>
              </a:rPr>
              <a:t>. </a:t>
            </a:r>
          </a:p>
          <a:p>
            <a:pPr marL="171450" indent="-171450">
              <a:buFont typeface="Arial" panose="020B0604020202020204" pitchFamily="34" charset="0"/>
              <a:buChar char="•"/>
            </a:pPr>
            <a:r>
              <a:rPr lang="nl-NL" sz="1200">
                <a:latin typeface="+mn-lt"/>
              </a:rPr>
              <a:t>Eén op vijf sociale huurders is dus op arbeidsgeschikte leeftijd en heeft potentieel om te werken, maar werkt niet.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a:latin typeface="+mn-lt"/>
              </a:rPr>
              <a:t>Uit de resultaten van het Steunpunt Wonen over de arbeidsmarktpositie van sociale huurders bleek bovendien dat er een </a:t>
            </a:r>
            <a:r>
              <a:rPr lang="nl-BE" sz="1200">
                <a:effectLst/>
                <a:latin typeface="+mn-lt"/>
                <a:cs typeface="Arial" panose="020B0604020202020204" pitchFamily="34" charset="0"/>
              </a:rPr>
              <a:t>s</a:t>
            </a:r>
            <a:r>
              <a:rPr lang="nl-BE" sz="1200">
                <a:effectLst/>
                <a:latin typeface="+mn-lt"/>
                <a:ea typeface="Times New Roman" panose="02020603050405020304" pitchFamily="18" charset="0"/>
                <a:cs typeface="Arial" panose="020B0604020202020204" pitchFamily="34" charset="0"/>
              </a:rPr>
              <a:t>ignificant lagere kans op (transitie naar) tewerkstelling is voor sociale huurders dan private huurders. Zo hebben werkloze sociale huurders 26% minder kans op transitie naar werk dan werkloze private huurders. Op die manier zorgt de sociale huurwoning voor een werkloosheids- of inactiviteitsval,</a:t>
            </a:r>
            <a:endParaRPr lang="nl-BE" sz="1200">
              <a:effectLst/>
              <a:latin typeface="+mn-lt"/>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nl-NL" sz="1200">
                <a:latin typeface="+mn-lt"/>
              </a:rPr>
              <a:t>De resultaten van de bevraging en het onderzoek hebben ons ertoe aangezet om bijkomende maatregelen te nemen die de arbeidsmarktpositie van sociale huurders enerzijds zal versterken en anderzijds om de doorstroom uit de sociale woningen te verhogen.</a:t>
            </a:r>
          </a:p>
        </p:txBody>
      </p:sp>
      <p:sp>
        <p:nvSpPr>
          <p:cNvPr id="4" name="Tijdelijke aanduiding voor dianummer 3"/>
          <p:cNvSpPr>
            <a:spLocks noGrp="1"/>
          </p:cNvSpPr>
          <p:nvPr>
            <p:ph type="sldNum" sz="quarter" idx="5"/>
          </p:nvPr>
        </p:nvSpPr>
        <p:spPr/>
        <p:txBody>
          <a:bodyPr/>
          <a:lstStyle/>
          <a:p>
            <a:fld id="{A15A0D9C-0CD0-4097-81EC-9B83965EC080}" type="slidenum">
              <a:rPr lang="nl-BE" smtClean="0"/>
              <a:pPr/>
              <a:t>3</a:t>
            </a:fld>
            <a:endParaRPr lang="nl-BE"/>
          </a:p>
        </p:txBody>
      </p:sp>
    </p:spTree>
    <p:extLst>
      <p:ext uri="{BB962C8B-B14F-4D97-AF65-F5344CB8AC3E}">
        <p14:creationId xmlns:p14="http://schemas.microsoft.com/office/powerpoint/2010/main" val="3782500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a:t>In de eerste plaats willen we een </a:t>
            </a:r>
            <a:r>
              <a:rPr lang="nl-NL" b="1"/>
              <a:t>beter zicht krijgen op de arbeidsmarktpositie van de sociale huurders</a:t>
            </a:r>
            <a:r>
              <a:rPr lang="nl-NL"/>
              <a:t>. </a:t>
            </a:r>
          </a:p>
          <a:p>
            <a:pPr marL="171450" indent="-171450">
              <a:buFont typeface="Arial" panose="020B0604020202020204" pitchFamily="34" charset="0"/>
              <a:buChar char="•"/>
            </a:pPr>
            <a:r>
              <a:rPr lang="nl-NL"/>
              <a:t>Hiervoor is het noodzakelijk om over gerichte en actuele gegevens over de sociale huurders te kunnen beschikken en die beter te ontsluiten.</a:t>
            </a:r>
          </a:p>
          <a:p>
            <a:pPr marL="171450" indent="-171450">
              <a:buFont typeface="Arial" panose="020B0604020202020204" pitchFamily="34" charset="0"/>
              <a:buChar char="•"/>
            </a:pPr>
            <a:r>
              <a:rPr lang="nl-NL"/>
              <a:t>Vandaag ontbreekt een dergelijke, automatische gegevensverzameling.   </a:t>
            </a:r>
          </a:p>
          <a:p>
            <a:pPr marL="171450" indent="-171450">
              <a:buFont typeface="Arial" panose="020B0604020202020204" pitchFamily="34" charset="0"/>
              <a:buChar char="•"/>
            </a:pPr>
            <a:r>
              <a:rPr lang="nl-NL"/>
              <a:t>Concreet werken we in een eerste fase op een versnelde uitbouw en uitrol van het centraal woningregister: </a:t>
            </a:r>
          </a:p>
          <a:p>
            <a:pPr marL="171450" indent="-171450">
              <a:buFont typeface="Arial" panose="020B0604020202020204" pitchFamily="34" charset="0"/>
              <a:buChar char="•"/>
            </a:pPr>
            <a:r>
              <a:rPr lang="nl-NL"/>
              <a:t>De opzet hiervan is om zowel woning- als huurdergegevens in real time te kunnen ontvangen van de woonmaatschappijen.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a:t>Het CWR zal zo een gecentraliseerde databank vormen om onder meer gedetailleerde informatie te verkrijgen over de sociale huurders, en hun traject als sociale huurder.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a:t>In een tweede fase biedt deze informatie-ontsluiting de opportuniteit om samenwerking en gegevensuitwisseling met andere relevante beleidsdomeinen te optimaliseren, bijvoorbeeld in het kader van de samenwerking met inburgering, werk en onderwijs.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a:t>Specifiek moet de datakoppeling tussen het CWR en de database van VDAB deze laatste in staat stellen om sociale huurders te identificeren in hun database. Dit stelt VDAB in staat om hen specifieke dienstverlening aan te bieden en hen een passend traject richting de arbeidsmarkt aan te bieden.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a:t>De ontwikkeling is voorzien in het najaar van 2023. </a:t>
            </a:r>
          </a:p>
          <a:p>
            <a:pPr marL="171450" indent="-171450">
              <a:buFont typeface="Arial" panose="020B0604020202020204" pitchFamily="34" charset="0"/>
              <a:buChar char="•"/>
            </a:pPr>
            <a:endParaRPr lang="nl-BE"/>
          </a:p>
        </p:txBody>
      </p:sp>
      <p:sp>
        <p:nvSpPr>
          <p:cNvPr id="4" name="Tijdelijke aanduiding voor dianummer 3"/>
          <p:cNvSpPr>
            <a:spLocks noGrp="1"/>
          </p:cNvSpPr>
          <p:nvPr>
            <p:ph type="sldNum" sz="quarter" idx="5"/>
          </p:nvPr>
        </p:nvSpPr>
        <p:spPr/>
        <p:txBody>
          <a:bodyPr/>
          <a:lstStyle/>
          <a:p>
            <a:fld id="{A15A0D9C-0CD0-4097-81EC-9B83965EC080}" type="slidenum">
              <a:rPr lang="nl-BE" smtClean="0"/>
              <a:pPr/>
              <a:t>4</a:t>
            </a:fld>
            <a:endParaRPr lang="nl-BE"/>
          </a:p>
        </p:txBody>
      </p:sp>
    </p:spTree>
    <p:extLst>
      <p:ext uri="{BB962C8B-B14F-4D97-AF65-F5344CB8AC3E}">
        <p14:creationId xmlns:p14="http://schemas.microsoft.com/office/powerpoint/2010/main" val="2923128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a:t>In de tweede plaats zijn er een reeks maatregelen om het </a:t>
            </a:r>
            <a:r>
              <a:rPr lang="nl-BE" b="1"/>
              <a:t>risico op een werkloosheids- en inactiviteitsval te verkleinen binnen de sociale huur</a:t>
            </a:r>
            <a:r>
              <a:rPr lang="nl-BE"/>
              <a:t>.</a:t>
            </a:r>
          </a:p>
          <a:p>
            <a:pPr marL="171450" indent="-171450">
              <a:buFontTx/>
              <a:buChar char="-"/>
            </a:pPr>
            <a:endParaRPr lang="nl-BE"/>
          </a:p>
        </p:txBody>
      </p:sp>
      <p:sp>
        <p:nvSpPr>
          <p:cNvPr id="4" name="Tijdelijke aanduiding voor dianummer 3"/>
          <p:cNvSpPr>
            <a:spLocks noGrp="1"/>
          </p:cNvSpPr>
          <p:nvPr>
            <p:ph type="sldNum" sz="quarter" idx="5"/>
          </p:nvPr>
        </p:nvSpPr>
        <p:spPr/>
        <p:txBody>
          <a:bodyPr/>
          <a:lstStyle/>
          <a:p>
            <a:fld id="{A15A0D9C-0CD0-4097-81EC-9B83965EC080}" type="slidenum">
              <a:rPr lang="nl-BE" smtClean="0"/>
              <a:pPr/>
              <a:t>5</a:t>
            </a:fld>
            <a:endParaRPr lang="nl-BE"/>
          </a:p>
        </p:txBody>
      </p:sp>
    </p:spTree>
    <p:extLst>
      <p:ext uri="{BB962C8B-B14F-4D97-AF65-F5344CB8AC3E}">
        <p14:creationId xmlns:p14="http://schemas.microsoft.com/office/powerpoint/2010/main" val="1876592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BE"/>
              <a:t>Een eerste maatregel hierbij is het invoeren van een </a:t>
            </a:r>
            <a:r>
              <a:rPr lang="nl-BE" b="1" err="1"/>
              <a:t>werkbaarheidstoest</a:t>
            </a:r>
            <a:r>
              <a:rPr lang="nl-BE" b="1"/>
              <a:t> voor sociale huurders.</a:t>
            </a:r>
          </a:p>
          <a:p>
            <a:pPr marL="171450" indent="-171450">
              <a:buFont typeface="Arial" panose="020B0604020202020204" pitchFamily="34" charset="0"/>
              <a:buChar char="•"/>
            </a:pPr>
            <a:r>
              <a:rPr lang="nl-BE"/>
              <a:t>Vandaag </a:t>
            </a:r>
            <a:r>
              <a:rPr lang="nl-NL"/>
              <a:t>is het voor sociale huurders voldoende om zich louter in te schrijven bij de VDAB, zonder dat er effectieve stappen naar werk gezet moeten worden. </a:t>
            </a:r>
          </a:p>
          <a:p>
            <a:pPr marL="171450" indent="-171450">
              <a:buFont typeface="Arial" panose="020B0604020202020204" pitchFamily="34" charset="0"/>
              <a:buChar char="•"/>
            </a:pPr>
            <a:r>
              <a:rPr lang="nl-NL"/>
              <a:t>Om deze maatregel verder kracht bij te zetten en niet-beroepsactieve sociale huurders aan te sporen om effectief een job op te nemen, zal VDAB d.m.v. van het propellermodel een werkbaarheidstoets uitvoeren. </a:t>
            </a:r>
            <a:r>
              <a:rPr lang="nl-NL">
                <a:sym typeface="Wingdings" panose="05000000000000000000" pitchFamily="2" charset="2"/>
              </a:rPr>
              <a:t>Daar zal collega </a:t>
            </a:r>
            <a:r>
              <a:rPr lang="nl-NL" err="1">
                <a:sym typeface="Wingdings" panose="05000000000000000000" pitchFamily="2" charset="2"/>
              </a:rPr>
              <a:t>Brouns</a:t>
            </a:r>
            <a:r>
              <a:rPr lang="nl-NL">
                <a:sym typeface="Wingdings" panose="05000000000000000000" pitchFamily="2" charset="2"/>
              </a:rPr>
              <a:t> straks dieper op ingaan.</a:t>
            </a:r>
            <a:endParaRPr lang="nl-NL"/>
          </a:p>
          <a:p>
            <a:pPr marL="171450" indent="-171450">
              <a:buFont typeface="Arial" panose="020B0604020202020204" pitchFamily="34" charset="0"/>
              <a:buChar char="•"/>
            </a:pPr>
            <a:r>
              <a:rPr lang="nl-NL"/>
              <a:t>De sociale huurder krijgt in elk geval de nodige begeleiding op maat om stappen te zetten naar de arbeidsmarkt. </a:t>
            </a:r>
          </a:p>
          <a:p>
            <a:pPr marL="171450" indent="-171450">
              <a:buFont typeface="Arial" panose="020B0604020202020204" pitchFamily="34" charset="0"/>
              <a:buChar char="•"/>
            </a:pPr>
            <a:r>
              <a:rPr lang="nl-NL"/>
              <a:t>Indien de sociale huurder weigert hieraan mee te werken, zal de woonmaatschappij op de hoogte worden gebracht, zodat ze hier op een sensibiliserende manier verder mee aan de slag kan.</a:t>
            </a:r>
          </a:p>
          <a:p>
            <a:pPr marL="0" indent="0">
              <a:buFont typeface="Arial" panose="020B0604020202020204" pitchFamily="34" charset="0"/>
              <a:buNone/>
            </a:pPr>
            <a:endParaRPr lang="nl-NL"/>
          </a:p>
          <a:p>
            <a:pPr marL="171450" indent="-171450">
              <a:buFont typeface="Arial" panose="020B0604020202020204" pitchFamily="34" charset="0"/>
              <a:buChar char="•"/>
            </a:pPr>
            <a:r>
              <a:rPr lang="nl-NL"/>
              <a:t>De huurdersverplichtingen worden bovendien </a:t>
            </a:r>
            <a:r>
              <a:rPr lang="nl-NL" b="1"/>
              <a:t>uitgebreid naar kandidaat-huurders</a:t>
            </a:r>
          </a:p>
          <a:p>
            <a:pPr marL="171450" indent="-171450">
              <a:buFont typeface="Arial" panose="020B0604020202020204" pitchFamily="34" charset="0"/>
              <a:buChar char="•"/>
            </a:pPr>
            <a:r>
              <a:rPr lang="nl-NL"/>
              <a:t>Dit laat toe om van zodra iemand zich inschrijft voor een sociale huurwoning meteen de link te leggen naar VDAB.  Zo kan gedurende de wachtperiode op een sociale huurwoning de kandidaat-huurder ook </a:t>
            </a:r>
            <a:r>
              <a:rPr lang="nl-NL" err="1"/>
              <a:t>pro-actief</a:t>
            </a:r>
            <a:r>
              <a:rPr lang="nl-NL"/>
              <a:t>  door VDAB </a:t>
            </a:r>
            <a:r>
              <a:rPr lang="nl-NL" err="1"/>
              <a:t>toegeleid</a:t>
            </a:r>
            <a:r>
              <a:rPr lang="nl-NL"/>
              <a:t> worden naar werk of richting een opleiding.</a:t>
            </a:r>
            <a:endParaRPr lang="nl-BE"/>
          </a:p>
          <a:p>
            <a:pPr marL="0" indent="0">
              <a:buFont typeface="Arial" panose="020B0604020202020204" pitchFamily="34" charset="0"/>
              <a:buNone/>
            </a:pPr>
            <a:endParaRPr lang="nl-NL"/>
          </a:p>
          <a:p>
            <a:pPr marL="0" indent="0">
              <a:buFont typeface="Arial" panose="020B0604020202020204" pitchFamily="34" charset="0"/>
              <a:buNone/>
            </a:pPr>
            <a:endParaRPr lang="nl-BE"/>
          </a:p>
        </p:txBody>
      </p:sp>
      <p:sp>
        <p:nvSpPr>
          <p:cNvPr id="4" name="Tijdelijke aanduiding voor dianummer 3"/>
          <p:cNvSpPr>
            <a:spLocks noGrp="1"/>
          </p:cNvSpPr>
          <p:nvPr>
            <p:ph type="sldNum" sz="quarter" idx="5"/>
          </p:nvPr>
        </p:nvSpPr>
        <p:spPr/>
        <p:txBody>
          <a:bodyPr/>
          <a:lstStyle/>
          <a:p>
            <a:fld id="{A15A0D9C-0CD0-4097-81EC-9B83965EC080}" type="slidenum">
              <a:rPr lang="nl-BE" smtClean="0"/>
              <a:pPr/>
              <a:t>6</a:t>
            </a:fld>
            <a:endParaRPr lang="nl-BE"/>
          </a:p>
        </p:txBody>
      </p:sp>
    </p:spTree>
    <p:extLst>
      <p:ext uri="{BB962C8B-B14F-4D97-AF65-F5344CB8AC3E}">
        <p14:creationId xmlns:p14="http://schemas.microsoft.com/office/powerpoint/2010/main" val="1160872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a:t>Parallel worden er een reeks </a:t>
            </a:r>
            <a:r>
              <a:rPr lang="nl-NL" b="1"/>
              <a:t>pilootprojecten</a:t>
            </a:r>
            <a:r>
              <a:rPr lang="nl-NL"/>
              <a:t> in het werkveld opgestart. Concreet mikken we op 1 woonmaatschappij/pilootproject per provincie.</a:t>
            </a:r>
          </a:p>
          <a:p>
            <a:pPr marL="171450" indent="-171450">
              <a:buFont typeface="Arial" panose="020B0604020202020204" pitchFamily="34" charset="0"/>
              <a:buChar char="•"/>
            </a:pPr>
            <a:r>
              <a:rPr lang="nl-NL"/>
              <a:t>De opzet van deze pilootprojecten is om de concrete stappen van de werkbaarheidstoets reeds op het veld ingang te laten vinden, via nauwe samenwerkingsverbanden tussen woonmaatschappijen en VDAB. </a:t>
            </a:r>
          </a:p>
          <a:p>
            <a:pPr marL="171450" indent="-171450">
              <a:buFont typeface="Arial" panose="020B0604020202020204" pitchFamily="34" charset="0"/>
              <a:buChar char="•"/>
            </a:pPr>
            <a:r>
              <a:rPr lang="nl-NL"/>
              <a:t>Door deze geïntegreerde manier van werken beogen we dat sociale huurders bij VDAB hun traject vlotter zullen doorlopen en dat zij op die manier ook sneller aan het werk kunnen. </a:t>
            </a:r>
          </a:p>
          <a:p>
            <a:pPr marL="171450" indent="-171450">
              <a:buFont typeface="Arial" panose="020B0604020202020204" pitchFamily="34" charset="0"/>
              <a:buChar char="•"/>
            </a:pPr>
            <a:r>
              <a:rPr lang="nl-NL"/>
              <a:t>Er wordt voor deze oproep 1 miljoen euro uitgetrokken.</a:t>
            </a:r>
          </a:p>
          <a:p>
            <a:pPr marL="171450" indent="-171450">
              <a:buFont typeface="Arial" panose="020B0604020202020204" pitchFamily="34" charset="0"/>
              <a:buChar char="•"/>
            </a:pPr>
            <a:r>
              <a:rPr lang="nl-NL"/>
              <a:t>De lancering van de oproep is nog voorzien in maart.</a:t>
            </a:r>
          </a:p>
        </p:txBody>
      </p:sp>
      <p:sp>
        <p:nvSpPr>
          <p:cNvPr id="4" name="Tijdelijke aanduiding voor dianummer 3"/>
          <p:cNvSpPr>
            <a:spLocks noGrp="1"/>
          </p:cNvSpPr>
          <p:nvPr>
            <p:ph type="sldNum" sz="quarter" idx="5"/>
          </p:nvPr>
        </p:nvSpPr>
        <p:spPr/>
        <p:txBody>
          <a:bodyPr/>
          <a:lstStyle/>
          <a:p>
            <a:fld id="{A15A0D9C-0CD0-4097-81EC-9B83965EC080}" type="slidenum">
              <a:rPr lang="nl-BE" smtClean="0"/>
              <a:pPr/>
              <a:t>7</a:t>
            </a:fld>
            <a:endParaRPr lang="nl-BE"/>
          </a:p>
        </p:txBody>
      </p:sp>
    </p:spTree>
    <p:extLst>
      <p:ext uri="{BB962C8B-B14F-4D97-AF65-F5344CB8AC3E}">
        <p14:creationId xmlns:p14="http://schemas.microsoft.com/office/powerpoint/2010/main" val="3336428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BE" sz="1200">
                <a:latin typeface="+mn-lt"/>
              </a:rPr>
              <a:t>Zoals ik al heb aangegeven is de </a:t>
            </a:r>
            <a:r>
              <a:rPr lang="nl-NL" sz="1200">
                <a:latin typeface="+mn-lt"/>
              </a:rPr>
              <a:t>ambitie tweeledig: een versterkte activering van sociale huurders enerzijds en het stimuleren van doorstroom uit het sociaal huurstelsel anderzijds.   </a:t>
            </a:r>
          </a:p>
          <a:p>
            <a:pPr marL="171450" indent="-171450">
              <a:buFont typeface="Arial" panose="020B0604020202020204" pitchFamily="34" charset="0"/>
              <a:buChar char="•"/>
            </a:pPr>
            <a:r>
              <a:rPr lang="nl-NL" sz="1200">
                <a:latin typeface="+mn-lt"/>
              </a:rPr>
              <a:t>Er wordt daarom ook een inspanning geleverd langs kant van huurders die duurzaam tewerkgesteld zijn. De achterliggende zienswijze is dat een tijdelijk verblijf in een sociale woning personen de kans geeft om opnieuw zelfredzaam te worden, aan de slag te gaan en zelfstandig te voorzien in de eigen woonbehoefte.   </a:t>
            </a:r>
          </a:p>
          <a:p>
            <a:pPr marL="171450" indent="-171450">
              <a:buFont typeface="Arial" panose="020B0604020202020204" pitchFamily="34" charset="0"/>
              <a:buChar char="•"/>
            </a:pPr>
            <a:r>
              <a:rPr lang="nl-NL" sz="1200">
                <a:latin typeface="+mn-lt"/>
              </a:rPr>
              <a:t>Sociale huurders die een arbeidsinkomen verwerven willen we ondersteunen om nadien de sprong te maken naar de private huurmarkt, dit onder de vorm van een doorstroompremie. Dit was bovendien ook een beleidsaanbeveling van het Steunpunt Wonen.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a:effectLst/>
                <a:latin typeface="+mn-lt"/>
                <a:ea typeface="Times New Roman" panose="02020603050405020304" pitchFamily="18" charset="0"/>
                <a:cs typeface="Times New Roman" panose="02020603050405020304" pitchFamily="18" charset="0"/>
              </a:rPr>
              <a:t>Door een doorstroompremie te geven die afhankelijk is van het aantal gewerkte jaren wordt er een deel van het verhoogde sociale huurgeld gecompenseerd dat de sociale huurder heeft betaald voor de jaren dat hij beroepsactief was. Hoe hoger het aantal gewerkte jaren, hoe hoger het aantal jaren met een verhoogde sociale huurprijs en hoe hoger de doorstroompremie, beperkt tot een maximumbedrag van 2500 euro.</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BE" sz="1200">
              <a:effectLst/>
              <a:latin typeface="+mn-lt"/>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nl-BE"/>
          </a:p>
        </p:txBody>
      </p:sp>
      <p:sp>
        <p:nvSpPr>
          <p:cNvPr id="4" name="Tijdelijke aanduiding voor dianummer 3"/>
          <p:cNvSpPr>
            <a:spLocks noGrp="1"/>
          </p:cNvSpPr>
          <p:nvPr>
            <p:ph type="sldNum" sz="quarter" idx="5"/>
          </p:nvPr>
        </p:nvSpPr>
        <p:spPr/>
        <p:txBody>
          <a:bodyPr/>
          <a:lstStyle/>
          <a:p>
            <a:fld id="{A15A0D9C-0CD0-4097-81EC-9B83965EC080}" type="slidenum">
              <a:rPr lang="nl-BE" smtClean="0"/>
              <a:pPr/>
              <a:t>8</a:t>
            </a:fld>
            <a:endParaRPr lang="nl-BE"/>
          </a:p>
        </p:txBody>
      </p:sp>
    </p:spTree>
    <p:extLst>
      <p:ext uri="{BB962C8B-B14F-4D97-AF65-F5344CB8AC3E}">
        <p14:creationId xmlns:p14="http://schemas.microsoft.com/office/powerpoint/2010/main" val="291583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BE" sz="1200">
                <a:latin typeface="+mn-lt"/>
              </a:rPr>
              <a:t>Het onderzoeksrapport van het Steunpunt Wonen bevatte ook de beleidsaanbeveling om </a:t>
            </a:r>
            <a:r>
              <a:rPr lang="nl-BE" sz="1200">
                <a:effectLst/>
                <a:latin typeface="+mn-lt"/>
                <a:cs typeface="Arial" panose="020B0604020202020204" pitchFamily="34" charset="0"/>
              </a:rPr>
              <a:t>de l</a:t>
            </a:r>
            <a:r>
              <a:rPr lang="nl-BE" sz="1200">
                <a:effectLst/>
                <a:latin typeface="+mn-lt"/>
                <a:ea typeface="Times New Roman" panose="02020603050405020304" pitchFamily="18" charset="0"/>
                <a:cs typeface="Arial" panose="020B0604020202020204" pitchFamily="34" charset="0"/>
              </a:rPr>
              <a:t>okale binding ruimer te interpreteren en de locatie van tewerkstelling ook te laten gelden als voorrangsregel. Dit </a:t>
            </a:r>
            <a:r>
              <a:rPr lang="nl-BE" sz="1200">
                <a:latin typeface="+mn-lt"/>
              </a:rPr>
              <a:t>o</a:t>
            </a:r>
            <a:r>
              <a:rPr lang="nl-BE" sz="1200">
                <a:effectLst/>
                <a:latin typeface="+mn-lt"/>
                <a:ea typeface="Times New Roman" panose="02020603050405020304" pitchFamily="18" charset="0"/>
                <a:cs typeface="Times New Roman" panose="02020603050405020304" pitchFamily="18" charset="0"/>
              </a:rPr>
              <a:t>m verhuisbewegingen omwille van de arbeidslocatie voor (kandidaat-)huurders eenvoudiger te maken. </a:t>
            </a:r>
          </a:p>
          <a:p>
            <a:pPr marL="171450" indent="-171450">
              <a:buFont typeface="Arial" panose="020B0604020202020204" pitchFamily="34" charset="0"/>
              <a:buChar char="•"/>
            </a:pPr>
            <a:r>
              <a:rPr lang="nl-BE" sz="1200">
                <a:effectLst/>
                <a:latin typeface="+mn-lt"/>
                <a:ea typeface="Times New Roman" panose="02020603050405020304" pitchFamily="18" charset="0"/>
                <a:cs typeface="Times New Roman" panose="02020603050405020304" pitchFamily="18" charset="0"/>
              </a:rPr>
              <a:t>Aan de lokale bindingsregels wordt dus een bepaling toegevoegd voor kandidaat-huurders die </a:t>
            </a:r>
            <a:r>
              <a:rPr lang="nl-BE" sz="1200" b="1">
                <a:effectLst/>
                <a:latin typeface="+mn-lt"/>
                <a:ea typeface="Times New Roman" panose="02020603050405020304" pitchFamily="18" charset="0"/>
                <a:cs typeface="Times New Roman" panose="02020603050405020304" pitchFamily="18" charset="0"/>
              </a:rPr>
              <a:t>een werkbinding hebben met de gemeente waar de toe te wijzen woning ligt</a:t>
            </a:r>
            <a:r>
              <a:rPr lang="nl-BE" sz="1200">
                <a:effectLst/>
                <a:latin typeface="+mn-lt"/>
                <a:ea typeface="Times New Roman" panose="02020603050405020304" pitchFamily="18" charset="0"/>
                <a:cs typeface="Times New Roman" panose="02020603050405020304" pitchFamily="18" charset="0"/>
              </a:rPr>
              <a:t>. </a:t>
            </a:r>
          </a:p>
          <a:p>
            <a:pPr marL="171450" indent="-171450">
              <a:buFont typeface="Arial" panose="020B0604020202020204" pitchFamily="34" charset="0"/>
              <a:buChar char="•"/>
            </a:pPr>
            <a:r>
              <a:rPr lang="nl-BE" sz="1200">
                <a:effectLst/>
                <a:latin typeface="+mn-lt"/>
                <a:ea typeface="Times New Roman" panose="02020603050405020304" pitchFamily="18" charset="0"/>
                <a:cs typeface="Times New Roman" panose="02020603050405020304" pitchFamily="18" charset="0"/>
              </a:rPr>
              <a:t>Personen die een bepaalde termijn voorafgaand aan het aanbod van de woning een beroepsactiviteit uitoefenden in de gemeente waar de toe te wijzen woning ligt, krijgen voorrang bij de toewijzing van een sociale huurwoning. </a:t>
            </a:r>
          </a:p>
          <a:p>
            <a:pPr marL="171450" indent="-171450">
              <a:buFont typeface="Arial" panose="020B0604020202020204" pitchFamily="34" charset="0"/>
              <a:buChar char="•"/>
            </a:pPr>
            <a:r>
              <a:rPr lang="nl-BE" sz="1200">
                <a:effectLst/>
                <a:latin typeface="+mn-lt"/>
                <a:ea typeface="Times New Roman" panose="02020603050405020304" pitchFamily="18" charset="0"/>
                <a:cs typeface="Times New Roman" panose="02020603050405020304" pitchFamily="18" charset="0"/>
              </a:rPr>
              <a:t>Deze voorrangsbepaling geldt ook voor zittende sociale huurders die wensen te verhuizen naar een andere sociale huurwoning omwille van een betere nabijheid of bereikbaarheid van de arbeidslocatie.</a:t>
            </a:r>
          </a:p>
          <a:p>
            <a:r>
              <a:rPr lang="nl-BE" sz="1200">
                <a:effectLst/>
                <a:latin typeface="+mn-lt"/>
                <a:ea typeface="Times New Roman" panose="02020603050405020304" pitchFamily="18" charset="0"/>
                <a:cs typeface="Times New Roman" panose="02020603050405020304" pitchFamily="18" charset="0"/>
              </a:rPr>
              <a:t> </a:t>
            </a:r>
          </a:p>
        </p:txBody>
      </p:sp>
      <p:sp>
        <p:nvSpPr>
          <p:cNvPr id="4" name="Tijdelijke aanduiding voor dianummer 3"/>
          <p:cNvSpPr>
            <a:spLocks noGrp="1"/>
          </p:cNvSpPr>
          <p:nvPr>
            <p:ph type="sldNum" sz="quarter" idx="5"/>
          </p:nvPr>
        </p:nvSpPr>
        <p:spPr/>
        <p:txBody>
          <a:bodyPr/>
          <a:lstStyle/>
          <a:p>
            <a:fld id="{A15A0D9C-0CD0-4097-81EC-9B83965EC080}" type="slidenum">
              <a:rPr lang="nl-BE" smtClean="0"/>
              <a:pPr/>
              <a:t>9</a:t>
            </a:fld>
            <a:endParaRPr lang="nl-BE"/>
          </a:p>
        </p:txBody>
      </p:sp>
    </p:spTree>
    <p:extLst>
      <p:ext uri="{BB962C8B-B14F-4D97-AF65-F5344CB8AC3E}">
        <p14:creationId xmlns:p14="http://schemas.microsoft.com/office/powerpoint/2010/main" val="1430202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0" y="2016000"/>
            <a:ext cx="7416000" cy="2088000"/>
          </a:xfrm>
        </p:spPr>
        <p:txBody>
          <a:bodyPr anchor="b" anchorCtr="0">
            <a:noAutofit/>
          </a:bodyPr>
          <a:lstStyle>
            <a:lvl1pPr indent="0" algn="l">
              <a:lnSpc>
                <a:spcPts val="5400"/>
              </a:lnSpc>
              <a:defRPr sz="5400" b="0" i="0">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3" name="Ondertitel 2"/>
          <p:cNvSpPr>
            <a:spLocks noGrp="1"/>
          </p:cNvSpPr>
          <p:nvPr>
            <p:ph type="subTitle" idx="1"/>
          </p:nvPr>
        </p:nvSpPr>
        <p:spPr>
          <a:xfrm>
            <a:off x="1296000" y="4140000"/>
            <a:ext cx="7416000" cy="1655763"/>
          </a:xfrm>
        </p:spPr>
        <p:txBody>
          <a:bodyPr bIns="0">
            <a:noAutofit/>
          </a:bodyPr>
          <a:lstStyle>
            <a:lvl1pPr marL="0" indent="0" algn="l">
              <a:lnSpc>
                <a:spcPts val="1760"/>
              </a:lnSpc>
              <a:buNone/>
              <a:defRPr sz="1580">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9" name="Tijdelijke aanduiding voor tekst 10"/>
          <p:cNvSpPr>
            <a:spLocks noGrp="1"/>
          </p:cNvSpPr>
          <p:nvPr>
            <p:ph type="body" sz="quarter" idx="15" hasCustomPrompt="1"/>
          </p:nvPr>
        </p:nvSpPr>
        <p:spPr>
          <a:xfrm>
            <a:off x="4426123" y="6361603"/>
            <a:ext cx="44352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a:t>KLIK OM DE MODELSTIJLEN TE BEWERKEN</a:t>
            </a:r>
          </a:p>
        </p:txBody>
      </p:sp>
    </p:spTree>
    <p:extLst>
      <p:ext uri="{BB962C8B-B14F-4D97-AF65-F5344CB8AC3E}">
        <p14:creationId xmlns:p14="http://schemas.microsoft.com/office/powerpoint/2010/main" val="112901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grpSp>
        <p:nvGrpSpPr>
          <p:cNvPr id="4" name="Groeperen 3"/>
          <p:cNvGrpSpPr/>
          <p:nvPr userDrawn="1"/>
        </p:nvGrpSpPr>
        <p:grpSpPr>
          <a:xfrm>
            <a:off x="1476002" y="288001"/>
            <a:ext cx="7379999" cy="6265475"/>
            <a:chOff x="1476000" y="288000"/>
            <a:chExt cx="7379999" cy="6265475"/>
          </a:xfrm>
          <a:solidFill>
            <a:schemeClr val="accent1"/>
          </a:solidFill>
        </p:grpSpPr>
        <p:sp>
          <p:nvSpPr>
            <p:cNvPr id="8" name="Rechthoek 7"/>
            <p:cNvSpPr>
              <a:spLocks/>
            </p:cNvSpPr>
            <p:nvPr userDrawn="1"/>
          </p:nvSpPr>
          <p:spPr>
            <a:xfrm>
              <a:off x="3277896" y="288000"/>
              <a:ext cx="5578103" cy="6265475"/>
            </a:xfrm>
            <a:prstGeom prst="rect">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sp>
          <p:nvSpPr>
            <p:cNvPr id="10" name="Rechthoekige driehoek 9"/>
            <p:cNvSpPr/>
            <p:nvPr userDrawn="1"/>
          </p:nvSpPr>
          <p:spPr>
            <a:xfrm flipH="1">
              <a:off x="1476000" y="288000"/>
              <a:ext cx="1800000" cy="6264000"/>
            </a:xfrm>
            <a:prstGeom prst="rtTriangle">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grpSp>
      <p:sp>
        <p:nvSpPr>
          <p:cNvPr id="2" name="Titel 1"/>
          <p:cNvSpPr>
            <a:spLocks noGrp="1"/>
          </p:cNvSpPr>
          <p:nvPr>
            <p:ph type="ctrTitle"/>
          </p:nvPr>
        </p:nvSpPr>
        <p:spPr>
          <a:xfrm>
            <a:off x="3996052" y="2104575"/>
            <a:ext cx="3816000" cy="2484000"/>
          </a:xfrm>
        </p:spPr>
        <p:txBody>
          <a:bodyPr anchor="t" anchorCtr="0">
            <a:noAutofit/>
          </a:bodyPr>
          <a:lstStyle>
            <a:lvl1pPr algn="l">
              <a:lnSpc>
                <a:spcPts val="5400"/>
              </a:lnSpc>
              <a:defRPr sz="5400"/>
            </a:lvl1pPr>
          </a:lstStyle>
          <a:p>
            <a:r>
              <a:rPr lang="nl-NL"/>
              <a:t>Klik om de stijl te bewerken</a:t>
            </a:r>
            <a:endParaRPr lang="nl-BE"/>
          </a:p>
        </p:txBody>
      </p:sp>
      <p:sp>
        <p:nvSpPr>
          <p:cNvPr id="3" name="Ondertitel 2"/>
          <p:cNvSpPr>
            <a:spLocks noGrp="1"/>
          </p:cNvSpPr>
          <p:nvPr>
            <p:ph type="subTitle" idx="1"/>
          </p:nvPr>
        </p:nvSpPr>
        <p:spPr>
          <a:xfrm>
            <a:off x="4000832" y="4631623"/>
            <a:ext cx="3816000" cy="1224000"/>
          </a:xfrm>
          <a:prstGeom prst="rect">
            <a:avLst/>
          </a:prstGeom>
        </p:spPr>
        <p:txBody>
          <a:bodyPr bIns="0">
            <a:noAutofit/>
          </a:bodyPr>
          <a:lstStyle>
            <a:lvl1pPr marL="0" indent="0" algn="l">
              <a:lnSpc>
                <a:spcPts val="1760"/>
              </a:lnSpc>
              <a:spcBef>
                <a:spcPts val="0"/>
              </a:spcBef>
              <a:buNone/>
              <a:defRPr sz="158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a:p>
        </p:txBody>
      </p:sp>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8402" y="461699"/>
            <a:ext cx="1848750" cy="720000"/>
          </a:xfrm>
          <a:prstGeom prst="rect">
            <a:avLst/>
          </a:prstGeom>
        </p:spPr>
      </p:pic>
      <p:sp>
        <p:nvSpPr>
          <p:cNvPr id="12" name="Tijdelijke aanduiding voor tekst 2"/>
          <p:cNvSpPr>
            <a:spLocks noGrp="1"/>
          </p:cNvSpPr>
          <p:nvPr>
            <p:ph idx="12" hasCustomPrompt="1"/>
          </p:nvPr>
        </p:nvSpPr>
        <p:spPr>
          <a:xfrm>
            <a:off x="3636022" y="6044105"/>
            <a:ext cx="4773240" cy="352800"/>
          </a:xfrm>
          <a:prstGeom prst="rect">
            <a:avLst/>
          </a:prstGeom>
        </p:spPr>
        <p:txBody>
          <a:bodyPr vert="horz" lIns="0" tIns="0" rIns="0" bIns="0" rtlCol="0" anchor="t" anchorCtr="0">
            <a:noAutofit/>
          </a:bodyPr>
          <a:lstStyle>
            <a:lvl1pPr marL="0" indent="0" algn="r">
              <a:buFontTx/>
              <a:buNone/>
              <a:defRPr sz="1700">
                <a:latin typeface="FlandersArtSans-Regular" panose="00000500000000000000" pitchFamily="2" charset="0"/>
              </a:defRPr>
            </a:lvl1pPr>
            <a:lvl5pPr algn="r">
              <a:defRPr>
                <a:latin typeface="FlandersArtSans-Regular" panose="00000500000000000000" pitchFamily="2" charset="0"/>
              </a:defRPr>
            </a:lvl5pPr>
          </a:lstStyle>
          <a:p>
            <a:pPr lvl="0"/>
            <a:r>
              <a:rPr lang="nl-NL"/>
              <a:t>KLIK OM DE MODELSTIJLEN TE BEWERKEN</a:t>
            </a:r>
          </a:p>
          <a:p>
            <a:pPr lvl="4"/>
            <a:endParaRPr lang="nl-BE"/>
          </a:p>
        </p:txBody>
      </p:sp>
    </p:spTree>
    <p:extLst>
      <p:ext uri="{BB962C8B-B14F-4D97-AF65-F5344CB8AC3E}">
        <p14:creationId xmlns:p14="http://schemas.microsoft.com/office/powerpoint/2010/main" val="33842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grpSp>
        <p:nvGrpSpPr>
          <p:cNvPr id="11" name="Groep 10"/>
          <p:cNvGrpSpPr/>
          <p:nvPr userDrawn="1"/>
        </p:nvGrpSpPr>
        <p:grpSpPr>
          <a:xfrm>
            <a:off x="-1" y="0"/>
            <a:ext cx="6228000" cy="6858000"/>
            <a:chOff x="288001" y="288000"/>
            <a:chExt cx="6033505" cy="6265475"/>
          </a:xfrm>
          <a:solidFill>
            <a:schemeClr val="accent1"/>
          </a:solidFill>
        </p:grpSpPr>
        <p:sp>
          <p:nvSpPr>
            <p:cNvPr id="9" name="Rechthoek 8"/>
            <p:cNvSpPr>
              <a:spLocks/>
            </p:cNvSpPr>
            <p:nvPr userDrawn="1"/>
          </p:nvSpPr>
          <p:spPr>
            <a:xfrm flipV="1">
              <a:off x="288001" y="288000"/>
              <a:ext cx="4248000" cy="6265475"/>
            </a:xfrm>
            <a:prstGeom prst="rect">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userDrawn="1"/>
          </p:nvSpPr>
          <p:spPr>
            <a:xfrm flipV="1">
              <a:off x="4536000" y="288000"/>
              <a:ext cx="1785506" cy="6264000"/>
            </a:xfrm>
            <a:prstGeom prst="rtTriangle">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7" name="Tijdelijke aanduiding voor dianummer 6"/>
          <p:cNvSpPr>
            <a:spLocks noGrp="1"/>
          </p:cNvSpPr>
          <p:nvPr>
            <p:ph type="sldNum" sz="quarter" idx="12"/>
          </p:nvPr>
        </p:nvSpPr>
        <p:spPr>
          <a:xfrm>
            <a:off x="6876016" y="6328279"/>
            <a:ext cx="2141621" cy="365125"/>
          </a:xfrm>
          <a:prstGeom prst="rect">
            <a:avLst/>
          </a:prstGeom>
        </p:spPr>
        <p:txBody>
          <a:bodyPr/>
          <a:lstStyle>
            <a:lvl1pPr>
              <a:defRPr sz="900">
                <a:latin typeface="FlandersArtSans-Regular" panose="00000500000000000000" pitchFamily="2" charset="0"/>
              </a:defRPr>
            </a:lvl1pPr>
          </a:lstStyle>
          <a:p>
            <a:fld id="{7749CDD0-7D77-4D23-9A27-F361E39BA472}" type="datetime1">
              <a:rPr lang="nl-BE" smtClean="0"/>
              <a:pPr/>
              <a:t>13/03/2024</a:t>
            </a:fld>
            <a:r>
              <a:rPr lang="nl-BE"/>
              <a:t> </a:t>
            </a:r>
            <a:r>
              <a:rPr lang="nl-BE" b="1"/>
              <a:t>│</a:t>
            </a:r>
            <a:fld id="{B263F6C6-2226-4286-8995-C42CB1E7C290}" type="slidenum">
              <a:rPr lang="nl-BE" smtClean="0"/>
              <a:pPr/>
              <a:t>‹#›</a:t>
            </a:fld>
            <a:endParaRPr lang="nl-BE"/>
          </a:p>
        </p:txBody>
      </p:sp>
      <p:sp>
        <p:nvSpPr>
          <p:cNvPr id="8" name="Titel 1"/>
          <p:cNvSpPr>
            <a:spLocks noGrp="1"/>
          </p:cNvSpPr>
          <p:nvPr>
            <p:ph type="ctrTitle"/>
          </p:nvPr>
        </p:nvSpPr>
        <p:spPr>
          <a:xfrm>
            <a:off x="1332002" y="756847"/>
            <a:ext cx="3456131" cy="1800000"/>
          </a:xfrm>
        </p:spPr>
        <p:txBody>
          <a:bodyPr anchor="b" anchorCtr="0">
            <a:noAutofit/>
          </a:bodyPr>
          <a:lstStyle>
            <a:lvl1pPr algn="l">
              <a:lnSpc>
                <a:spcPts val="3800"/>
              </a:lnSpc>
              <a:defRPr sz="3700" b="0" i="0">
                <a:latin typeface="FlandersArtSans-Bold" panose="00000800000000000000" pitchFamily="2" charset="0"/>
                <a:cs typeface="FlandersArtSans-Bold" panose="00000800000000000000" pitchFamily="2" charset="0"/>
              </a:defRPr>
            </a:lvl1pPr>
          </a:lstStyle>
          <a:p>
            <a:r>
              <a:rPr lang="nl-NL"/>
              <a:t>Klik om de stijl te bewerken</a:t>
            </a:r>
            <a:endParaRPr lang="nl-BE"/>
          </a:p>
        </p:txBody>
      </p:sp>
      <p:sp>
        <p:nvSpPr>
          <p:cNvPr id="5" name="Tijdelijke aanduiding voor inhoud 4"/>
          <p:cNvSpPr>
            <a:spLocks noGrp="1"/>
          </p:cNvSpPr>
          <p:nvPr>
            <p:ph sz="quarter" idx="13"/>
          </p:nvPr>
        </p:nvSpPr>
        <p:spPr>
          <a:xfrm>
            <a:off x="1332000" y="2987448"/>
            <a:ext cx="3112678" cy="2770099"/>
          </a:xfrm>
        </p:spPr>
        <p:txBody>
          <a:bodyPr/>
          <a:lstStyle>
            <a:lvl1pPr marL="0" indent="0">
              <a:lnSpc>
                <a:spcPts val="2500"/>
              </a:lnSpc>
              <a:spcBef>
                <a:spcPts val="0"/>
              </a:spcBef>
              <a:buFontTx/>
              <a:buNone/>
              <a:defRPr sz="2100">
                <a:latin typeface="FlandersArtSans-Regular" panose="00000500000000000000" pitchFamily="2" charset="0"/>
              </a:defRPr>
            </a:lvl1pPr>
            <a:lvl2pPr>
              <a:defRPr sz="1800"/>
            </a:lvl2pPr>
            <a:lvl3pPr>
              <a:defRPr sz="1800"/>
            </a:lvl3pPr>
            <a:lvl4pPr>
              <a:defRPr sz="1800"/>
            </a:lvl4pPr>
            <a:lvl5pPr>
              <a:defRPr sz="18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pic>
        <p:nvPicPr>
          <p:cNvPr id="12" name="Afbeelding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4801" y="417600"/>
            <a:ext cx="1848750" cy="720000"/>
          </a:xfrm>
          <a:prstGeom prst="rect">
            <a:avLst/>
          </a:prstGeom>
        </p:spPr>
      </p:pic>
    </p:spTree>
    <p:extLst>
      <p:ext uri="{BB962C8B-B14F-4D97-AF65-F5344CB8AC3E}">
        <p14:creationId xmlns:p14="http://schemas.microsoft.com/office/powerpoint/2010/main" val="3210186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b="0">
                <a:solidFill>
                  <a:schemeClr val="tx1"/>
                </a:solidFill>
                <a:latin typeface="FlandersArtSans-Bold" panose="00000800000000000000" pitchFamily="2" charset="0"/>
              </a:defRPr>
            </a:lvl1pPr>
          </a:lstStyle>
          <a:p>
            <a:r>
              <a:rPr lang="nl-NL"/>
              <a:t>Klik om stijl te bewerken</a:t>
            </a:r>
            <a:endParaRPr lang="nl-BE"/>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tx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15" name="Tijdelijke aanduiding voor tekst 10"/>
          <p:cNvSpPr>
            <a:spLocks noGrp="1"/>
          </p:cNvSpPr>
          <p:nvPr>
            <p:ph type="body" sz="quarter" idx="15" hasCustomPrompt="1"/>
          </p:nvPr>
        </p:nvSpPr>
        <p:spPr>
          <a:xfrm>
            <a:off x="4426123" y="6361603"/>
            <a:ext cx="44352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a:t>KLIK OM DE MODELSTIJLEN TE BEWERKEN</a:t>
            </a:r>
          </a:p>
        </p:txBody>
      </p:sp>
    </p:spTree>
    <p:extLst>
      <p:ext uri="{BB962C8B-B14F-4D97-AF65-F5344CB8AC3E}">
        <p14:creationId xmlns:p14="http://schemas.microsoft.com/office/powerpoint/2010/main" val="328811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2" y="756000"/>
            <a:ext cx="4400361" cy="2196000"/>
          </a:xfrm>
        </p:spPr>
        <p:txBody>
          <a:bodyPr anchor="t">
            <a:noAutofit/>
          </a:bodyPr>
          <a:lstStyle>
            <a:lvl1pPr indent="0" algn="l">
              <a:lnSpc>
                <a:spcPts val="3800"/>
              </a:lnSpc>
              <a:defRPr sz="3700" b="0" i="0">
                <a:solidFill>
                  <a:schemeClr val="tx1"/>
                </a:solidFill>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8" name="Tijdelijke aanduiding voor dianummer 6"/>
          <p:cNvSpPr>
            <a:spLocks noGrp="1"/>
          </p:cNvSpPr>
          <p:nvPr>
            <p:ph type="sldNum" sz="quarter" idx="12"/>
          </p:nvPr>
        </p:nvSpPr>
        <p:spPr>
          <a:xfrm>
            <a:off x="6876016" y="6336000"/>
            <a:ext cx="2141621" cy="365125"/>
          </a:xfrm>
        </p:spPr>
        <p:txBody>
          <a:bodyPr/>
          <a:lstStyle>
            <a:lvl1pPr>
              <a:defRPr sz="900">
                <a:solidFill>
                  <a:schemeClr val="tx1"/>
                </a:solidFill>
                <a:latin typeface="FlandersArtSans-Regular" panose="00000500000000000000" pitchFamily="2" charset="0"/>
              </a:defRPr>
            </a:lvl1pPr>
          </a:lstStyle>
          <a:p>
            <a:fld id="{7749CDD0-7D77-4D23-9A27-F361E39BA472}" type="datetime1">
              <a:rPr lang="nl-BE" smtClean="0"/>
              <a:pPr/>
              <a:t>13/03/2024</a:t>
            </a:fld>
            <a:r>
              <a:rPr lang="nl-BE"/>
              <a:t> </a:t>
            </a:r>
            <a:r>
              <a:rPr lang="nl-BE" b="1"/>
              <a:t>│</a:t>
            </a:r>
            <a:fld id="{B263F6C6-2226-4286-8995-C42CB1E7C290}" type="slidenum">
              <a:rPr lang="nl-BE" smtClean="0"/>
              <a:pPr/>
              <a:t>‹#›</a:t>
            </a:fld>
            <a:endParaRPr lang="nl-BE"/>
          </a:p>
        </p:txBody>
      </p:sp>
      <p:sp>
        <p:nvSpPr>
          <p:cNvPr id="12" name="Ondertitel 2"/>
          <p:cNvSpPr>
            <a:spLocks noGrp="1"/>
          </p:cNvSpPr>
          <p:nvPr>
            <p:ph type="subTitle" idx="1"/>
          </p:nvPr>
        </p:nvSpPr>
        <p:spPr>
          <a:xfrm>
            <a:off x="5176693" y="4191644"/>
            <a:ext cx="3408509" cy="2112905"/>
          </a:xfrm>
        </p:spPr>
        <p:txBody>
          <a:bodyPr lIns="0" tIns="0" rIns="0" bIns="0">
            <a:noAutofit/>
          </a:bodyPr>
          <a:lstStyle>
            <a:lvl1pPr marL="0" indent="0" algn="l">
              <a:lnSpc>
                <a:spcPts val="2500"/>
              </a:lnSpc>
              <a:spcBef>
                <a:spcPts val="0"/>
              </a:spcBef>
              <a:buNone/>
              <a:defRPr sz="2100">
                <a:solidFill>
                  <a:schemeClr val="tx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pic>
        <p:nvPicPr>
          <p:cNvPr id="9" name="Afbeelding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7601" y="5986567"/>
            <a:ext cx="1848750" cy="720000"/>
          </a:xfrm>
          <a:prstGeom prst="rect">
            <a:avLst/>
          </a:prstGeom>
        </p:spPr>
      </p:pic>
    </p:spTree>
    <p:extLst>
      <p:ext uri="{BB962C8B-B14F-4D97-AF65-F5344CB8AC3E}">
        <p14:creationId xmlns:p14="http://schemas.microsoft.com/office/powerpoint/2010/main" val="2763557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2" y="756000"/>
            <a:ext cx="3686547" cy="2196000"/>
          </a:xfrm>
        </p:spPr>
        <p:txBody>
          <a:bodyPr anchor="t">
            <a:noAutofit/>
          </a:bodyPr>
          <a:lstStyle>
            <a:lvl1pPr indent="0" algn="l">
              <a:lnSpc>
                <a:spcPts val="3800"/>
              </a:lnSpc>
              <a:defRPr sz="3700" b="0" i="0">
                <a:solidFill>
                  <a:schemeClr val="tx1"/>
                </a:solidFill>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8" name="Tijdelijke aanduiding voor dianummer 6"/>
          <p:cNvSpPr>
            <a:spLocks noGrp="1"/>
          </p:cNvSpPr>
          <p:nvPr>
            <p:ph type="sldNum" sz="quarter" idx="12"/>
          </p:nvPr>
        </p:nvSpPr>
        <p:spPr>
          <a:xfrm>
            <a:off x="6876016" y="6336000"/>
            <a:ext cx="2141621" cy="365125"/>
          </a:xfrm>
        </p:spPr>
        <p:txBody>
          <a:bodyPr/>
          <a:lstStyle>
            <a:lvl1pPr>
              <a:defRPr sz="900">
                <a:solidFill>
                  <a:schemeClr val="tx1"/>
                </a:solidFill>
                <a:latin typeface="FlandersArtSans-Regular" panose="00000500000000000000" pitchFamily="2" charset="0"/>
              </a:defRPr>
            </a:lvl1pPr>
          </a:lstStyle>
          <a:p>
            <a:fld id="{7749CDD0-7D77-4D23-9A27-F361E39BA472}" type="datetime1">
              <a:rPr lang="nl-BE" smtClean="0"/>
              <a:pPr/>
              <a:t>13/03/2024</a:t>
            </a:fld>
            <a:r>
              <a:rPr lang="nl-BE"/>
              <a:t> </a:t>
            </a:r>
            <a:r>
              <a:rPr lang="nl-BE" b="1"/>
              <a:t>│</a:t>
            </a:r>
            <a:fld id="{B263F6C6-2226-4286-8995-C42CB1E7C290}" type="slidenum">
              <a:rPr lang="nl-BE" smtClean="0"/>
              <a:pPr/>
              <a:t>‹#›</a:t>
            </a:fld>
            <a:endParaRPr lang="nl-BE"/>
          </a:p>
        </p:txBody>
      </p:sp>
      <p:pic>
        <p:nvPicPr>
          <p:cNvPr id="9" name="Afbeelding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001" y="5991926"/>
            <a:ext cx="1848750" cy="720000"/>
          </a:xfrm>
          <a:prstGeom prst="rect">
            <a:avLst/>
          </a:prstGeom>
        </p:spPr>
      </p:pic>
    </p:spTree>
    <p:extLst>
      <p:ext uri="{BB962C8B-B14F-4D97-AF65-F5344CB8AC3E}">
        <p14:creationId xmlns:p14="http://schemas.microsoft.com/office/powerpoint/2010/main" val="336198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0" i="0">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3" name="Tijdelijke aanduiding voor inhoud 2"/>
          <p:cNvSpPr>
            <a:spLocks noGrp="1"/>
          </p:cNvSpPr>
          <p:nvPr>
            <p:ph idx="1"/>
          </p:nvPr>
        </p:nvSpPr>
        <p:spPr>
          <a:xfrm>
            <a:off x="5320146" y="1908000"/>
            <a:ext cx="3391854" cy="3780000"/>
          </a:xfrm>
        </p:spPr>
        <p:txBody>
          <a:bodyPr bIns="0"/>
          <a:lstStyle>
            <a:lvl1pPr>
              <a:spcBef>
                <a:spcPts val="300"/>
              </a:spcBef>
              <a:defRPr sz="2000"/>
            </a:lvl1pPr>
            <a:lvl2pPr>
              <a:spcBef>
                <a:spcPts val="300"/>
              </a:spcBef>
              <a:defRPr sz="2000">
                <a:solidFill>
                  <a:schemeClr val="bg1">
                    <a:lumMod val="50000"/>
                  </a:schemeClr>
                </a:solidFill>
              </a:defRPr>
            </a:lvl2pPr>
            <a:lvl3pPr>
              <a:spcBef>
                <a:spcPts val="300"/>
              </a:spcBef>
              <a:defRPr sz="1600"/>
            </a:lvl3pPr>
            <a:lvl4pPr>
              <a:spcBef>
                <a:spcPts val="300"/>
              </a:spcBef>
              <a:defRPr sz="1600"/>
            </a:lvl4pPr>
            <a:lvl5pPr>
              <a:spcBef>
                <a:spcPts val="300"/>
              </a:spcBef>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2" name="Tijdelijke aanduiding voor dianummer 6"/>
          <p:cNvSpPr>
            <a:spLocks noGrp="1"/>
          </p:cNvSpPr>
          <p:nvPr>
            <p:ph type="sldNum" sz="quarter" idx="12"/>
          </p:nvPr>
        </p:nvSpPr>
        <p:spPr>
          <a:xfrm>
            <a:off x="6876016"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13/03/2024</a:t>
            </a:fld>
            <a:r>
              <a:rPr lang="nl-BE"/>
              <a:t> </a:t>
            </a:r>
            <a:r>
              <a:rPr lang="nl-BE" b="1"/>
              <a:t>│</a:t>
            </a:r>
            <a:fld id="{B263F6C6-2226-4286-8995-C42CB1E7C290}" type="slidenum">
              <a:rPr lang="nl-BE" smtClean="0"/>
              <a:pPr/>
              <a:t>‹#›</a:t>
            </a:fld>
            <a:endParaRPr lang="nl-BE"/>
          </a:p>
        </p:txBody>
      </p:sp>
      <p:sp>
        <p:nvSpPr>
          <p:cNvPr id="5" name="Tijdelijke aanduiding voor afbeelding 4"/>
          <p:cNvSpPr>
            <a:spLocks noGrp="1"/>
          </p:cNvSpPr>
          <p:nvPr>
            <p:ph type="pic" sz="quarter" idx="13"/>
          </p:nvPr>
        </p:nvSpPr>
        <p:spPr>
          <a:xfrm>
            <a:off x="1294228" y="1908000"/>
            <a:ext cx="3708000" cy="3780000"/>
          </a:xfrm>
        </p:spPr>
        <p:txBody>
          <a:bodyPr anchor="ctr"/>
          <a:lstStyle>
            <a:lvl1pPr algn="ctr">
              <a:buNone/>
              <a:defRPr>
                <a:solidFill>
                  <a:srgbClr val="FF0000"/>
                </a:solidFill>
              </a:defRPr>
            </a:lvl1pPr>
          </a:lstStyle>
          <a:p>
            <a:r>
              <a:rPr lang="nl-NL"/>
              <a:t>Klik op het pictogram als u een afbeelding wilt toevoegen</a:t>
            </a:r>
            <a:endParaRPr lang="nl-BE"/>
          </a:p>
        </p:txBody>
      </p:sp>
    </p:spTree>
    <p:extLst>
      <p:ext uri="{BB962C8B-B14F-4D97-AF65-F5344CB8AC3E}">
        <p14:creationId xmlns:p14="http://schemas.microsoft.com/office/powerpoint/2010/main" val="933013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0" i="0">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3" name="Tijdelijke aanduiding voor inhoud 2"/>
          <p:cNvSpPr>
            <a:spLocks noGrp="1"/>
          </p:cNvSpPr>
          <p:nvPr>
            <p:ph sz="half" idx="1"/>
          </p:nvPr>
        </p:nvSpPr>
        <p:spPr>
          <a:xfrm>
            <a:off x="1296000" y="1908000"/>
            <a:ext cx="3708000" cy="3780000"/>
          </a:xfrm>
        </p:spPr>
        <p:txBody>
          <a:bodyPr bIns="0"/>
          <a:lstStyle>
            <a:lvl1pPr>
              <a:spcBef>
                <a:spcPts val="300"/>
              </a:spcBef>
              <a:defRPr sz="2000">
                <a:latin typeface="FlandersArtSans-Bold" panose="00000800000000000000" pitchFamily="2" charset="0"/>
              </a:defRPr>
            </a:lvl1pPr>
            <a:lvl2pPr>
              <a:spcBef>
                <a:spcPts val="300"/>
              </a:spcBef>
              <a:defRPr sz="2000">
                <a:solidFill>
                  <a:schemeClr val="bg1">
                    <a:lumMod val="50000"/>
                  </a:schemeClr>
                </a:solidFill>
                <a:latin typeface="FlandersArtSans-Regular" panose="00000500000000000000" pitchFamily="2" charset="0"/>
              </a:defRPr>
            </a:lvl2pPr>
            <a:lvl3pPr>
              <a:spcBef>
                <a:spcPts val="300"/>
              </a:spcBef>
              <a:defRPr sz="1800">
                <a:latin typeface="FlandersArtSans-Regular" panose="00000500000000000000" pitchFamily="2" charset="0"/>
              </a:defRPr>
            </a:lvl3pPr>
            <a:lvl4pPr>
              <a:spcBef>
                <a:spcPts val="300"/>
              </a:spcBef>
              <a:defRPr sz="1800">
                <a:latin typeface="FlandersArtSans-Regular" panose="00000500000000000000" pitchFamily="2" charset="0"/>
              </a:defRPr>
            </a:lvl4pPr>
            <a:lvl5pPr>
              <a:spcBef>
                <a:spcPts val="300"/>
              </a:spcBef>
              <a:defRPr sz="1800">
                <a:latin typeface="FlandersArtSans-Regular" panose="000005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ianummer 6"/>
          <p:cNvSpPr>
            <a:spLocks noGrp="1"/>
          </p:cNvSpPr>
          <p:nvPr>
            <p:ph type="sldNum" sz="quarter" idx="12"/>
          </p:nvPr>
        </p:nvSpPr>
        <p:spPr>
          <a:xfrm>
            <a:off x="6876016"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13/03/2024</a:t>
            </a:fld>
            <a:r>
              <a:rPr lang="nl-BE"/>
              <a:t> </a:t>
            </a:r>
            <a:r>
              <a:rPr lang="nl-BE" b="1"/>
              <a:t>│</a:t>
            </a:r>
            <a:fld id="{B263F6C6-2226-4286-8995-C42CB1E7C290}" type="slidenum">
              <a:rPr lang="nl-BE" smtClean="0"/>
              <a:pPr/>
              <a:t>‹#›</a:t>
            </a:fld>
            <a:endParaRPr lang="nl-BE"/>
          </a:p>
        </p:txBody>
      </p:sp>
      <p:sp>
        <p:nvSpPr>
          <p:cNvPr id="10" name="Tijdelijke aanduiding voor inhoud 3"/>
          <p:cNvSpPr>
            <a:spLocks noGrp="1"/>
          </p:cNvSpPr>
          <p:nvPr>
            <p:ph sz="half" idx="13"/>
          </p:nvPr>
        </p:nvSpPr>
        <p:spPr>
          <a:xfrm>
            <a:off x="5040000" y="1908000"/>
            <a:ext cx="3672000" cy="3780000"/>
          </a:xfrm>
        </p:spPr>
        <p:txBody>
          <a:bodyPr bIns="0"/>
          <a:lstStyle>
            <a:lvl1pPr>
              <a:defRPr sz="2000">
                <a:latin typeface="FlandersArtSans-Bold" panose="00000800000000000000" pitchFamily="2" charset="0"/>
              </a:defRPr>
            </a:lvl1pPr>
            <a:lvl2pPr>
              <a:spcBef>
                <a:spcPts val="300"/>
              </a:spcBef>
              <a:defRPr sz="2000">
                <a:solidFill>
                  <a:schemeClr val="bg1">
                    <a:lumMod val="50000"/>
                  </a:schemeClr>
                </a:solidFill>
                <a:latin typeface="FlandersArtSans-Regular" panose="00000500000000000000" pitchFamily="2" charset="0"/>
              </a:defRPr>
            </a:lvl2pPr>
            <a:lvl3pPr>
              <a:spcBef>
                <a:spcPts val="300"/>
              </a:spcBef>
              <a:defRPr sz="1800">
                <a:latin typeface="FlandersArtSans-Regular" panose="00000500000000000000" pitchFamily="2" charset="0"/>
              </a:defRPr>
            </a:lvl3pPr>
            <a:lvl4pPr>
              <a:spcBef>
                <a:spcPts val="300"/>
              </a:spcBef>
              <a:defRPr sz="1800">
                <a:latin typeface="FlandersArtSans-Regular" panose="00000500000000000000" pitchFamily="2" charset="0"/>
              </a:defRPr>
            </a:lvl4pPr>
            <a:lvl5pPr>
              <a:spcBef>
                <a:spcPts val="300"/>
              </a:spcBef>
              <a:defRPr sz="1800">
                <a:latin typeface="FlandersArtSans-Regular" panose="000005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7272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12"/>
          </p:nvPr>
        </p:nvSpPr>
        <p:spPr>
          <a:xfrm>
            <a:off x="6876016"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13/03/2024</a:t>
            </a:fld>
            <a:r>
              <a:rPr lang="nl-BE"/>
              <a:t> </a:t>
            </a:r>
            <a:r>
              <a:rPr lang="nl-BE" b="1"/>
              <a:t>│</a:t>
            </a:r>
            <a:fld id="{B263F6C6-2226-4286-8995-C42CB1E7C290}" type="slidenum">
              <a:rPr lang="nl-BE" smtClean="0"/>
              <a:pPr/>
              <a:t>‹#›</a:t>
            </a:fld>
            <a:endParaRPr lang="nl-BE"/>
          </a:p>
        </p:txBody>
      </p:sp>
      <p:sp>
        <p:nvSpPr>
          <p:cNvPr id="8" name="Titel 1"/>
          <p:cNvSpPr>
            <a:spLocks noGrp="1"/>
          </p:cNvSpPr>
          <p:nvPr>
            <p:ph type="title"/>
          </p:nvPr>
        </p:nvSpPr>
        <p:spPr>
          <a:xfrm>
            <a:off x="1296000" y="756000"/>
            <a:ext cx="7416000" cy="1116000"/>
          </a:xfrm>
        </p:spPr>
        <p:txBody>
          <a:bodyPr anchor="t" anchorCtr="0"/>
          <a:lstStyle>
            <a:lvl1pPr>
              <a:defRPr>
                <a:latin typeface="FlandersArtSans-Bold" panose="00000800000000000000" pitchFamily="2" charset="0"/>
              </a:defRPr>
            </a:lvl1pPr>
          </a:lstStyle>
          <a:p>
            <a:r>
              <a:rPr lang="nl-NL"/>
              <a:t>Klik om stijl te bewerken</a:t>
            </a:r>
            <a:endParaRPr lang="nl-BE"/>
          </a:p>
        </p:txBody>
      </p:sp>
      <p:sp>
        <p:nvSpPr>
          <p:cNvPr id="9" name="Tijdelijke aanduiding voor inhoud 2"/>
          <p:cNvSpPr>
            <a:spLocks noGrp="1"/>
          </p:cNvSpPr>
          <p:nvPr>
            <p:ph sz="half" idx="1"/>
          </p:nvPr>
        </p:nvSpPr>
        <p:spPr>
          <a:xfrm>
            <a:off x="1296000" y="1915200"/>
            <a:ext cx="7416000" cy="3672000"/>
          </a:xfrm>
        </p:spPr>
        <p:txBody>
          <a:bodyPr bIns="0"/>
          <a:lstStyle>
            <a:lvl1pPr marL="0" indent="0">
              <a:lnSpc>
                <a:spcPct val="90000"/>
              </a:lnSpc>
              <a:buFontTx/>
              <a:buBlip>
                <a:blip r:embed="rId2"/>
              </a:buBlip>
              <a:defRPr sz="2200">
                <a:latin typeface="FlandersArtSans-Regular" panose="00000500000000000000" pitchFamily="2" charset="0"/>
              </a:defRPr>
            </a:lvl1pPr>
            <a:lvl2pPr>
              <a:lnSpc>
                <a:spcPct val="90000"/>
              </a:lnSpc>
              <a:buSzPct val="75000"/>
              <a:buFontTx/>
              <a:buBlip>
                <a:blip r:embed="rId3"/>
              </a:buBlip>
              <a:defRPr sz="2200">
                <a:solidFill>
                  <a:schemeClr val="bg1">
                    <a:lumMod val="50000"/>
                  </a:schemeClr>
                </a:solidFill>
                <a:latin typeface="FlandersArtSans-Regular" panose="00000500000000000000" pitchFamily="2" charset="0"/>
              </a:defRPr>
            </a:lvl2pPr>
            <a:lvl3pPr>
              <a:lnSpc>
                <a:spcPct val="90000"/>
              </a:lnSpc>
              <a:buSzPct val="85000"/>
              <a:defRPr>
                <a:latin typeface="FlandersArtSans-Regular" panose="00000500000000000000" pitchFamily="2" charset="0"/>
              </a:defRPr>
            </a:lvl3pPr>
            <a:lvl4pPr>
              <a:lnSpc>
                <a:spcPct val="90000"/>
              </a:lnSpc>
              <a:defRPr>
                <a:latin typeface="FlandersArtSans-Regular" panose="00000500000000000000" pitchFamily="2" charset="0"/>
              </a:defRPr>
            </a:lvl4pPr>
            <a:lvl5pPr>
              <a:lnSpc>
                <a:spcPct val="90000"/>
              </a:lnSpc>
              <a:defRPr>
                <a:latin typeface="FlandersArtSans-Regular" panose="000005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785133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grpSp>
        <p:nvGrpSpPr>
          <p:cNvPr id="16" name="Groeperen 15"/>
          <p:cNvGrpSpPr/>
          <p:nvPr userDrawn="1"/>
        </p:nvGrpSpPr>
        <p:grpSpPr>
          <a:xfrm>
            <a:off x="288002" y="288001"/>
            <a:ext cx="6033505" cy="6265475"/>
            <a:chOff x="288001" y="288000"/>
            <a:chExt cx="6033505" cy="6265475"/>
          </a:xfrm>
          <a:solidFill>
            <a:schemeClr val="accent1"/>
          </a:solidFill>
        </p:grpSpPr>
        <p:sp>
          <p:nvSpPr>
            <p:cNvPr id="12" name="Rechthoek 11"/>
            <p:cNvSpPr>
              <a:spLocks/>
            </p:cNvSpPr>
            <p:nvPr userDrawn="1"/>
          </p:nvSpPr>
          <p:spPr>
            <a:xfrm>
              <a:off x="288001" y="288000"/>
              <a:ext cx="4248000" cy="6265475"/>
            </a:xfrm>
            <a:prstGeom prst="rect">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sp>
          <p:nvSpPr>
            <p:cNvPr id="13" name="Rechthoekige driehoek 12"/>
            <p:cNvSpPr/>
            <p:nvPr userDrawn="1"/>
          </p:nvSpPr>
          <p:spPr>
            <a:xfrm>
              <a:off x="4536000" y="288000"/>
              <a:ext cx="1785506" cy="6264000"/>
            </a:xfrm>
            <a:prstGeom prst="rtTriangle">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grpSp>
      <p:sp>
        <p:nvSpPr>
          <p:cNvPr id="2" name="Titel 1"/>
          <p:cNvSpPr>
            <a:spLocks noGrp="1"/>
          </p:cNvSpPr>
          <p:nvPr>
            <p:ph type="ctrTitle"/>
          </p:nvPr>
        </p:nvSpPr>
        <p:spPr>
          <a:xfrm>
            <a:off x="1332000" y="2556001"/>
            <a:ext cx="3816000" cy="1943999"/>
          </a:xfrm>
        </p:spPr>
        <p:txBody>
          <a:bodyPr wrap="square" anchor="t" anchorCtr="0">
            <a:noAutofit/>
          </a:bodyPr>
          <a:lstStyle>
            <a:lvl1pPr algn="l">
              <a:lnSpc>
                <a:spcPts val="5200"/>
              </a:lnSpc>
              <a:defRPr sz="5200" b="0" i="0">
                <a:latin typeface="FlandersArtSans-Bold" panose="00000800000000000000" pitchFamily="2" charset="0"/>
                <a:cs typeface="FlandersArtSans-Bold" panose="00000800000000000000" pitchFamily="2" charset="0"/>
              </a:defRPr>
            </a:lvl1pPr>
          </a:lstStyle>
          <a:p>
            <a:r>
              <a:rPr lang="nl-NL"/>
              <a:t>Klik om de stijl te bewerken</a:t>
            </a:r>
            <a:endParaRPr lang="nl-BE"/>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4801" y="417600"/>
            <a:ext cx="1848750" cy="720000"/>
          </a:xfrm>
          <a:prstGeom prst="rect">
            <a:avLst/>
          </a:prstGeom>
        </p:spPr>
      </p:pic>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FlandersArtSans-Regular" panose="00000500000000000000" pitchFamily="2" charset="0"/>
              </a:defRPr>
            </a:lvl1pPr>
            <a:lvl5pPr>
              <a:defRPr>
                <a:latin typeface="FlandersArtSans-Regular" panose="00000500000000000000" pitchFamily="2" charset="0"/>
              </a:defRPr>
            </a:lvl5pPr>
          </a:lstStyle>
          <a:p>
            <a:pPr lvl="0"/>
            <a:r>
              <a:rPr lang="nl-NL"/>
              <a:t>KLIK OM DE MODELSTIJLEN TE BEWERKEN</a:t>
            </a:r>
          </a:p>
          <a:p>
            <a:pPr lvl="4"/>
            <a:endParaRPr lang="nl-BE"/>
          </a:p>
        </p:txBody>
      </p:sp>
    </p:spTree>
    <p:extLst>
      <p:ext uri="{BB962C8B-B14F-4D97-AF65-F5344CB8AC3E}">
        <p14:creationId xmlns:p14="http://schemas.microsoft.com/office/powerpoint/2010/main" val="127351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eldia">
    <p:spTree>
      <p:nvGrpSpPr>
        <p:cNvPr id="1" name=""/>
        <p:cNvGrpSpPr/>
        <p:nvPr/>
      </p:nvGrpSpPr>
      <p:grpSpPr>
        <a:xfrm>
          <a:off x="0" y="0"/>
          <a:ext cx="0" cy="0"/>
          <a:chOff x="0" y="0"/>
          <a:chExt cx="0" cy="0"/>
        </a:xfrm>
      </p:grpSpPr>
      <p:grpSp>
        <p:nvGrpSpPr>
          <p:cNvPr id="12" name="Groeperen 11"/>
          <p:cNvGrpSpPr/>
          <p:nvPr userDrawn="1"/>
        </p:nvGrpSpPr>
        <p:grpSpPr>
          <a:xfrm>
            <a:off x="288000" y="286525"/>
            <a:ext cx="8553506" cy="6265475"/>
            <a:chOff x="288000" y="288000"/>
            <a:chExt cx="8553506" cy="6265475"/>
          </a:xfrm>
          <a:solidFill>
            <a:schemeClr val="accent1"/>
          </a:solidFill>
        </p:grpSpPr>
        <p:sp>
          <p:nvSpPr>
            <p:cNvPr id="10" name="Rechthoek 9"/>
            <p:cNvSpPr>
              <a:spLocks/>
            </p:cNvSpPr>
            <p:nvPr userDrawn="1"/>
          </p:nvSpPr>
          <p:spPr>
            <a:xfrm>
              <a:off x="288000" y="288000"/>
              <a:ext cx="6767999" cy="6265475"/>
            </a:xfrm>
            <a:prstGeom prst="rect">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sp>
          <p:nvSpPr>
            <p:cNvPr id="11" name="Rechthoekige driehoek 10"/>
            <p:cNvSpPr/>
            <p:nvPr userDrawn="1"/>
          </p:nvSpPr>
          <p:spPr>
            <a:xfrm>
              <a:off x="7056000" y="288000"/>
              <a:ext cx="1785506" cy="6264000"/>
            </a:xfrm>
            <a:prstGeom prst="rtTriangle">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grpSp>
      <p:sp>
        <p:nvSpPr>
          <p:cNvPr id="2" name="Titel 1"/>
          <p:cNvSpPr>
            <a:spLocks noGrp="1"/>
          </p:cNvSpPr>
          <p:nvPr>
            <p:ph type="ctrTitle"/>
          </p:nvPr>
        </p:nvSpPr>
        <p:spPr>
          <a:xfrm>
            <a:off x="2304000" y="2520002"/>
            <a:ext cx="5342082" cy="1579711"/>
          </a:xfrm>
        </p:spPr>
        <p:txBody>
          <a:bodyPr anchor="b" anchorCtr="0">
            <a:noAutofit/>
          </a:bodyPr>
          <a:lstStyle>
            <a:lvl1pPr algn="l">
              <a:lnSpc>
                <a:spcPts val="5400"/>
              </a:lnSpc>
              <a:defRPr sz="5400" b="0" i="0">
                <a:latin typeface="FlandersArtSans-Bold" panose="00000800000000000000" pitchFamily="2" charset="0"/>
                <a:cs typeface="FlandersArtSans-Bold" panose="00000800000000000000" pitchFamily="2" charset="0"/>
              </a:defRPr>
            </a:lvl1pPr>
          </a:lstStyle>
          <a:p>
            <a:r>
              <a:rPr lang="nl-NL"/>
              <a:t>Klik om de stijl te bewerken</a:t>
            </a:r>
            <a:endParaRPr lang="nl-BE"/>
          </a:p>
        </p:txBody>
      </p:sp>
      <p:sp>
        <p:nvSpPr>
          <p:cNvPr id="3" name="Ondertitel 2"/>
          <p:cNvSpPr>
            <a:spLocks noGrp="1"/>
          </p:cNvSpPr>
          <p:nvPr>
            <p:ph type="subTitle" idx="1"/>
          </p:nvPr>
        </p:nvSpPr>
        <p:spPr>
          <a:xfrm>
            <a:off x="2304000" y="4174703"/>
            <a:ext cx="5354606" cy="1053708"/>
          </a:xfrm>
          <a:prstGeom prst="rect">
            <a:avLst/>
          </a:prstGeom>
        </p:spPr>
        <p:txBody>
          <a:bodyPr bIns="0">
            <a:noAutofit/>
          </a:bodyPr>
          <a:lstStyle>
            <a:lvl1pPr marL="0" indent="0" algn="l">
              <a:lnSpc>
                <a:spcPts val="1760"/>
              </a:lnSpc>
              <a:buNone/>
              <a:defRPr sz="158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a:p>
        </p:txBody>
      </p:sp>
      <p:sp>
        <p:nvSpPr>
          <p:cNvPr id="13"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FlandersArtSans-Regular" panose="00000500000000000000" pitchFamily="2" charset="0"/>
              </a:defRPr>
            </a:lvl1pPr>
            <a:lvl5pPr>
              <a:defRPr>
                <a:latin typeface="FlandersArtSans-Regular" panose="00000500000000000000" pitchFamily="2" charset="0"/>
              </a:defRPr>
            </a:lvl5pPr>
          </a:lstStyle>
          <a:p>
            <a:pPr lvl="0"/>
            <a:r>
              <a:rPr lang="nl-NL"/>
              <a:t>KLIK OM DE MODELSTIJLEN TE BEWERKEN</a:t>
            </a:r>
          </a:p>
          <a:p>
            <a:pPr lvl="4"/>
            <a:endParaRPr lang="nl-BE"/>
          </a:p>
        </p:txBody>
      </p:sp>
    </p:spTree>
    <p:extLst>
      <p:ext uri="{BB962C8B-B14F-4D97-AF65-F5344CB8AC3E}">
        <p14:creationId xmlns:p14="http://schemas.microsoft.com/office/powerpoint/2010/main" val="401875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0.xml"/><Relationship Id="rId7"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1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296000" y="756000"/>
            <a:ext cx="7416000" cy="1116000"/>
          </a:xfrm>
          <a:prstGeom prst="rect">
            <a:avLst/>
          </a:prstGeom>
        </p:spPr>
        <p:txBody>
          <a:bodyPr vert="horz" lIns="0" tIns="0" rIns="0" bIns="0" rtlCol="0" anchor="t" anchorCtr="0">
            <a:noAutofit/>
          </a:bodyPr>
          <a:lstStyle/>
          <a:p>
            <a:r>
              <a:rPr lang="nl-NL"/>
              <a:t>Klik om de stijl te bewerken</a:t>
            </a:r>
            <a:endParaRPr lang="nl-BE"/>
          </a:p>
        </p:txBody>
      </p:sp>
      <p:sp>
        <p:nvSpPr>
          <p:cNvPr id="3" name="Tijdelijke aanduiding voor tekst 2"/>
          <p:cNvSpPr>
            <a:spLocks noGrp="1"/>
          </p:cNvSpPr>
          <p:nvPr>
            <p:ph type="body" idx="1"/>
          </p:nvPr>
        </p:nvSpPr>
        <p:spPr>
          <a:xfrm>
            <a:off x="1296000" y="1916140"/>
            <a:ext cx="7416000" cy="3672000"/>
          </a:xfrm>
          <a:prstGeom prst="rect">
            <a:avLst/>
          </a:prstGeom>
        </p:spPr>
        <p:txBody>
          <a:bodyPr vert="horz" lIns="0" tIns="0" rIns="0" bIns="45720" rtlCol="0">
            <a:no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 </a:t>
            </a:r>
            <a:endParaRPr lang="nl-BE"/>
          </a:p>
          <a:p>
            <a:pPr lvl="4"/>
            <a:endParaRPr lang="nl-BE"/>
          </a:p>
        </p:txBody>
      </p:sp>
      <p:sp>
        <p:nvSpPr>
          <p:cNvPr id="4" name="Tijdelijke aanduiding voor datum 3"/>
          <p:cNvSpPr>
            <a:spLocks noGrp="1"/>
          </p:cNvSpPr>
          <p:nvPr>
            <p:ph type="dt" sz="half" idx="2"/>
          </p:nvPr>
        </p:nvSpPr>
        <p:spPr>
          <a:xfrm>
            <a:off x="3050875" y="6336000"/>
            <a:ext cx="900000" cy="360000"/>
          </a:xfrm>
          <a:prstGeom prst="rect">
            <a:avLst/>
          </a:prstGeom>
        </p:spPr>
        <p:txBody>
          <a:bodyPr vert="horz" lIns="91440" tIns="45720" rIns="91440" bIns="45720" rtlCol="0" anchor="ctr"/>
          <a:lstStyle>
            <a:lvl1pPr algn="l">
              <a:defRPr sz="900">
                <a:solidFill>
                  <a:schemeClr val="bg1">
                    <a:lumMod val="50000"/>
                  </a:schemeClr>
                </a:solidFill>
                <a:latin typeface="FlandersArtSans-Regular" panose="00000500000000000000" pitchFamily="2" charset="0"/>
              </a:defRPr>
            </a:lvl1pPr>
          </a:lstStyle>
          <a:p>
            <a:fld id="{FD6BEBD5-99F3-4C1B-B5AF-C9279F4847C2}" type="datetimeFigureOut">
              <a:rPr lang="nl-BE" smtClean="0"/>
              <a:pPr/>
              <a:t>13/03/2024</a:t>
            </a:fld>
            <a:endParaRPr lang="nl-BE"/>
          </a:p>
        </p:txBody>
      </p:sp>
      <p:sp>
        <p:nvSpPr>
          <p:cNvPr id="5" name="Tijdelijke aanduiding voor voettekst 4"/>
          <p:cNvSpPr>
            <a:spLocks noGrp="1"/>
          </p:cNvSpPr>
          <p:nvPr>
            <p:ph type="ftr" sz="quarter" idx="3"/>
          </p:nvPr>
        </p:nvSpPr>
        <p:spPr>
          <a:xfrm>
            <a:off x="3993393" y="6336000"/>
            <a:ext cx="1890000" cy="360000"/>
          </a:xfrm>
          <a:prstGeom prst="rect">
            <a:avLst/>
          </a:prstGeom>
        </p:spPr>
        <p:txBody>
          <a:bodyPr vert="horz" lIns="91440" tIns="45720" rIns="91440" bIns="45720" rtlCol="0" anchor="ctr"/>
          <a:lstStyle>
            <a:lvl1pPr algn="ctr">
              <a:defRPr sz="900">
                <a:solidFill>
                  <a:schemeClr val="bg1">
                    <a:lumMod val="50000"/>
                  </a:schemeClr>
                </a:solidFill>
                <a:latin typeface="FlandersArtSans-Regular" panose="00000500000000000000" pitchFamily="2" charset="0"/>
              </a:defRPr>
            </a:lvl1pPr>
          </a:lstStyle>
          <a:p>
            <a:endParaRPr lang="nl-BE"/>
          </a:p>
        </p:txBody>
      </p:sp>
      <p:sp>
        <p:nvSpPr>
          <p:cNvPr id="6" name="Tijdelijke aanduiding voor dianummer 5"/>
          <p:cNvSpPr>
            <a:spLocks noGrp="1"/>
          </p:cNvSpPr>
          <p:nvPr>
            <p:ph type="sldNum" sz="quarter" idx="4"/>
          </p:nvPr>
        </p:nvSpPr>
        <p:spPr>
          <a:xfrm>
            <a:off x="5944611" y="6336000"/>
            <a:ext cx="540000" cy="360000"/>
          </a:xfrm>
          <a:prstGeom prst="rect">
            <a:avLst/>
          </a:prstGeom>
        </p:spPr>
        <p:txBody>
          <a:bodyPr vert="horz" lIns="91440" tIns="45720" rIns="91440" bIns="45720" rtlCol="0" anchor="ctr"/>
          <a:lstStyle>
            <a:lvl1pPr algn="r">
              <a:defRPr sz="900">
                <a:solidFill>
                  <a:schemeClr val="bg1">
                    <a:lumMod val="50000"/>
                  </a:schemeClr>
                </a:solidFill>
                <a:latin typeface="FlandersArtSans-Regular" panose="00000500000000000000" pitchFamily="2" charset="0"/>
              </a:defRPr>
            </a:lvl1pPr>
          </a:lstStyle>
          <a:p>
            <a:fld id="{492AD3B4-D906-4191-84FB-4FE613E48036}" type="slidenum">
              <a:rPr lang="nl-BE" smtClean="0"/>
              <a:pPr/>
              <a:t>‹#›</a:t>
            </a:fld>
            <a:endParaRPr lang="nl-BE"/>
          </a:p>
        </p:txBody>
      </p:sp>
      <p:sp>
        <p:nvSpPr>
          <p:cNvPr id="7" name="Rechthoek 6"/>
          <p:cNvSpPr/>
          <p:nvPr userDrawn="1"/>
        </p:nvSpPr>
        <p:spPr>
          <a:xfrm>
            <a:off x="1" y="0"/>
            <a:ext cx="2880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8" name="Afbeelding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86000" y="5990400"/>
            <a:ext cx="1848750" cy="720000"/>
          </a:xfrm>
          <a:prstGeom prst="rect">
            <a:avLst/>
          </a:prstGeom>
        </p:spPr>
      </p:pic>
    </p:spTree>
    <p:extLst>
      <p:ext uri="{BB962C8B-B14F-4D97-AF65-F5344CB8AC3E}">
        <p14:creationId xmlns:p14="http://schemas.microsoft.com/office/powerpoint/2010/main" val="2448228591"/>
      </p:ext>
    </p:extLst>
  </p:cSld>
  <p:clrMap bg1="lt1" tx1="dk1" bg2="lt2" tx2="dk2" accent1="accent1" accent2="accent2" accent3="accent3" accent4="accent4" accent5="accent5" accent6="accent6" hlink="hlink" folHlink="folHlink"/>
  <p:sldLayoutIdLst>
    <p:sldLayoutId id="2147483649" r:id="rId1"/>
    <p:sldLayoutId id="2147483672" r:id="rId2"/>
    <p:sldLayoutId id="2147483674" r:id="rId3"/>
    <p:sldLayoutId id="2147483678" r:id="rId4"/>
    <p:sldLayoutId id="2147483650" r:id="rId5"/>
    <p:sldLayoutId id="2147483652" r:id="rId6"/>
    <p:sldLayoutId id="2147483655" r:id="rId7"/>
  </p:sldLayoutIdLst>
  <p:txStyles>
    <p:titleStyle>
      <a:lvl1pPr algn="l" defTabSz="914400" rtl="0" eaLnBrk="1" latinLnBrk="0" hangingPunct="1">
        <a:lnSpc>
          <a:spcPts val="3800"/>
        </a:lnSpc>
        <a:spcBef>
          <a:spcPts val="0"/>
        </a:spcBef>
        <a:buNone/>
        <a:defRPr sz="3700" b="0" i="0" kern="1200">
          <a:solidFill>
            <a:schemeClr val="tx1"/>
          </a:solidFill>
          <a:latin typeface="FlandersArtSans-Bold" panose="00000800000000000000" pitchFamily="2" charset="0"/>
          <a:ea typeface="+mj-ea"/>
          <a:cs typeface="FlandersArtSans-Bold" panose="00000800000000000000" pitchFamily="2" charset="0"/>
        </a:defRPr>
      </a:lvl1pPr>
    </p:titleStyle>
    <p:bodyStyle>
      <a:lvl1pPr marL="288000" indent="-288000" algn="l" defTabSz="914400" rtl="0" eaLnBrk="1" latinLnBrk="0" hangingPunct="1">
        <a:lnSpc>
          <a:spcPct val="90000"/>
        </a:lnSpc>
        <a:spcBef>
          <a:spcPts val="300"/>
        </a:spcBef>
        <a:buSzPct val="90000"/>
        <a:buFontTx/>
        <a:buBlip>
          <a:blip r:embed="rId10"/>
        </a:buBlip>
        <a:defRPr sz="2200" kern="1200" spc="0">
          <a:solidFill>
            <a:schemeClr val="tx1"/>
          </a:solidFill>
          <a:latin typeface="FlandersArtSans-Bold" panose="00000800000000000000" pitchFamily="2" charset="0"/>
          <a:ea typeface="+mn-ea"/>
          <a:cs typeface="+mn-cs"/>
        </a:defRPr>
      </a:lvl1pPr>
      <a:lvl2pPr marL="576000" indent="-288000" algn="l" defTabSz="914400" rtl="0" eaLnBrk="1" latinLnBrk="0" hangingPunct="1">
        <a:lnSpc>
          <a:spcPct val="90000"/>
        </a:lnSpc>
        <a:spcBef>
          <a:spcPts val="300"/>
        </a:spcBef>
        <a:buSzPct val="70000"/>
        <a:buFontTx/>
        <a:buBlip>
          <a:blip r:embed="rId11"/>
        </a:buBlip>
        <a:defRPr sz="2200" kern="1200" spc="0">
          <a:solidFill>
            <a:schemeClr val="bg1">
              <a:lumMod val="50000"/>
            </a:schemeClr>
          </a:solidFill>
          <a:latin typeface="FlandersArtSans-Regular" panose="00000500000000000000" pitchFamily="2" charset="0"/>
          <a:ea typeface="+mn-ea"/>
          <a:cs typeface="+mn-cs"/>
        </a:defRPr>
      </a:lvl2pPr>
      <a:lvl3pPr marL="864000" indent="-288000" algn="l" defTabSz="914400" rtl="0" eaLnBrk="1" latinLnBrk="0" hangingPunct="1">
        <a:lnSpc>
          <a:spcPct val="90000"/>
        </a:lnSpc>
        <a:spcBef>
          <a:spcPts val="300"/>
        </a:spcBef>
        <a:buSzPct val="90000"/>
        <a:buFontTx/>
        <a:buBlip>
          <a:blip r:embed="rId12"/>
        </a:buBlip>
        <a:defRPr sz="2000" kern="1200" spc="0">
          <a:solidFill>
            <a:schemeClr val="tx1"/>
          </a:solidFill>
          <a:latin typeface="FlandersArtSans-Regular" panose="00000500000000000000" pitchFamily="2" charset="0"/>
          <a:ea typeface="+mn-ea"/>
          <a:cs typeface="+mn-cs"/>
        </a:defRPr>
      </a:lvl3pPr>
      <a:lvl4pPr marL="1152000" indent="-288000" algn="l" defTabSz="914400" rtl="0" eaLnBrk="1" latinLnBrk="0" hangingPunct="1">
        <a:lnSpc>
          <a:spcPct val="90000"/>
        </a:lnSpc>
        <a:spcBef>
          <a:spcPts val="300"/>
        </a:spcBef>
        <a:buSzPct val="75000"/>
        <a:buFontTx/>
        <a:buBlip>
          <a:blip r:embed="rId13"/>
        </a:buBlip>
        <a:defRPr sz="2000" kern="1200" spc="0">
          <a:solidFill>
            <a:schemeClr val="tx1"/>
          </a:solidFill>
          <a:latin typeface="FlandersArtSans-Regular" panose="00000500000000000000" pitchFamily="2" charset="0"/>
          <a:ea typeface="+mn-ea"/>
          <a:cs typeface="+mn-cs"/>
        </a:defRPr>
      </a:lvl4pPr>
      <a:lvl5pPr marL="1440000" indent="-288000" algn="l" defTabSz="914400" rtl="0" eaLnBrk="1" latinLnBrk="0" hangingPunct="1">
        <a:lnSpc>
          <a:spcPct val="90000"/>
        </a:lnSpc>
        <a:spcBef>
          <a:spcPts val="300"/>
        </a:spcBef>
        <a:buSzPct val="90000"/>
        <a:buFontTx/>
        <a:buBlip>
          <a:blip r:embed="rId10"/>
        </a:buBlip>
        <a:defRPr sz="2000" kern="1200" spc="0" baseline="0">
          <a:solidFill>
            <a:schemeClr val="tx1"/>
          </a:solidFill>
          <a:latin typeface="FlandersArtSans-Regular"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296000" y="756000"/>
            <a:ext cx="7416000" cy="1116000"/>
          </a:xfrm>
          <a:prstGeom prst="rect">
            <a:avLst/>
          </a:prstGeom>
        </p:spPr>
        <p:txBody>
          <a:bodyPr vert="horz" lIns="0" tIns="0" rIns="0" bIns="0" rtlCol="0" anchor="t" anchorCtr="0">
            <a:noAutofit/>
          </a:bodyPr>
          <a:lstStyle/>
          <a:p>
            <a:r>
              <a:rPr lang="nl-NL"/>
              <a:t>Klik om de stijl te bewerken</a:t>
            </a:r>
            <a:endParaRPr lang="nl-BE"/>
          </a:p>
        </p:txBody>
      </p:sp>
      <p:sp>
        <p:nvSpPr>
          <p:cNvPr id="7" name="Tijdelijke aanduiding voor datum 3"/>
          <p:cNvSpPr>
            <a:spLocks noGrp="1"/>
          </p:cNvSpPr>
          <p:nvPr>
            <p:ph type="dt" sz="half" idx="2"/>
          </p:nvPr>
        </p:nvSpPr>
        <p:spPr>
          <a:xfrm>
            <a:off x="3050875" y="6339600"/>
            <a:ext cx="900000" cy="360000"/>
          </a:xfrm>
          <a:prstGeom prst="rect">
            <a:avLst/>
          </a:prstGeom>
        </p:spPr>
        <p:txBody>
          <a:bodyPr vert="horz" lIns="91440" tIns="45720" rIns="91440" bIns="45720" rtlCol="0" anchor="ctr"/>
          <a:lstStyle>
            <a:lvl1pPr algn="l">
              <a:defRPr sz="1200">
                <a:solidFill>
                  <a:schemeClr val="tx1">
                    <a:tint val="75000"/>
                  </a:schemeClr>
                </a:solidFill>
                <a:latin typeface="FlandersArtSans-Regular" panose="00000500000000000000" pitchFamily="2" charset="0"/>
              </a:defRPr>
            </a:lvl1pPr>
          </a:lstStyle>
          <a:p>
            <a:fld id="{FD6BEBD5-99F3-4C1B-B5AF-C9279F4847C2}" type="datetimeFigureOut">
              <a:rPr lang="nl-BE" smtClean="0"/>
              <a:pPr/>
              <a:t>13/03/2024</a:t>
            </a:fld>
            <a:endParaRPr lang="nl-BE"/>
          </a:p>
        </p:txBody>
      </p:sp>
      <p:sp>
        <p:nvSpPr>
          <p:cNvPr id="8" name="Tijdelijke aanduiding voor voettekst 4"/>
          <p:cNvSpPr>
            <a:spLocks noGrp="1"/>
          </p:cNvSpPr>
          <p:nvPr>
            <p:ph type="ftr" sz="quarter" idx="3"/>
          </p:nvPr>
        </p:nvSpPr>
        <p:spPr>
          <a:xfrm>
            <a:off x="3993393" y="6339600"/>
            <a:ext cx="1890000" cy="360000"/>
          </a:xfrm>
          <a:prstGeom prst="rect">
            <a:avLst/>
          </a:prstGeom>
        </p:spPr>
        <p:txBody>
          <a:bodyPr vert="horz" lIns="91440" tIns="45720" rIns="91440" bIns="45720" rtlCol="0" anchor="ctr"/>
          <a:lstStyle>
            <a:lvl1pPr algn="ctr">
              <a:defRPr sz="1200">
                <a:solidFill>
                  <a:schemeClr val="tx1">
                    <a:tint val="75000"/>
                  </a:schemeClr>
                </a:solidFill>
                <a:latin typeface="FlandersArtSans-Regular" panose="00000500000000000000" pitchFamily="2" charset="0"/>
              </a:defRPr>
            </a:lvl1pPr>
          </a:lstStyle>
          <a:p>
            <a:endParaRPr lang="nl-BE"/>
          </a:p>
        </p:txBody>
      </p:sp>
      <p:sp>
        <p:nvSpPr>
          <p:cNvPr id="9" name="Tijdelijke aanduiding voor dianummer 5"/>
          <p:cNvSpPr>
            <a:spLocks noGrp="1"/>
          </p:cNvSpPr>
          <p:nvPr>
            <p:ph type="sldNum" sz="quarter" idx="4"/>
          </p:nvPr>
        </p:nvSpPr>
        <p:spPr>
          <a:xfrm>
            <a:off x="5944611" y="6339600"/>
            <a:ext cx="540000" cy="360000"/>
          </a:xfrm>
          <a:prstGeom prst="rect">
            <a:avLst/>
          </a:prstGeom>
        </p:spPr>
        <p:txBody>
          <a:bodyPr vert="horz" lIns="91440" tIns="45720" rIns="91440" bIns="45720" rtlCol="0" anchor="ctr"/>
          <a:lstStyle>
            <a:lvl1pPr algn="r">
              <a:defRPr sz="1100">
                <a:solidFill>
                  <a:schemeClr val="tx1">
                    <a:tint val="75000"/>
                  </a:schemeClr>
                </a:solidFill>
                <a:latin typeface="FlandersArtSans-Regular" panose="00000500000000000000" pitchFamily="2" charset="0"/>
              </a:defRPr>
            </a:lvl1pPr>
          </a:lstStyle>
          <a:p>
            <a:fld id="{492AD3B4-D906-4191-84FB-4FE613E48036}" type="slidenum">
              <a:rPr lang="nl-BE" smtClean="0"/>
              <a:pPr/>
              <a:t>‹#›</a:t>
            </a:fld>
            <a:endParaRPr lang="nl-BE"/>
          </a:p>
        </p:txBody>
      </p:sp>
      <p:sp>
        <p:nvSpPr>
          <p:cNvPr id="10" name="Tijdelijke aanduiding voor tekst 2"/>
          <p:cNvSpPr>
            <a:spLocks noGrp="1"/>
          </p:cNvSpPr>
          <p:nvPr>
            <p:ph type="body" idx="1"/>
          </p:nvPr>
        </p:nvSpPr>
        <p:spPr>
          <a:xfrm>
            <a:off x="1296000" y="1915200"/>
            <a:ext cx="7444800" cy="4352400"/>
          </a:xfrm>
          <a:prstGeom prst="rect">
            <a:avLst/>
          </a:prstGeom>
        </p:spPr>
        <p:txBody>
          <a:bodyPr vert="horz" lIns="0" tIns="0" rIns="0" bIns="45720" rtlCol="0">
            <a:no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 </a:t>
            </a:r>
            <a:endParaRPr lang="nl-BE"/>
          </a:p>
          <a:p>
            <a:pPr lvl="4"/>
            <a:endParaRPr lang="nl-BE"/>
          </a:p>
        </p:txBody>
      </p:sp>
    </p:spTree>
    <p:extLst>
      <p:ext uri="{BB962C8B-B14F-4D97-AF65-F5344CB8AC3E}">
        <p14:creationId xmlns:p14="http://schemas.microsoft.com/office/powerpoint/2010/main" val="541548204"/>
      </p:ext>
    </p:extLst>
  </p:cSld>
  <p:clrMap bg1="lt1" tx1="dk1" bg2="lt2" tx2="dk2" accent1="accent1" accent2="accent2" accent3="accent3" accent4="accent4" accent5="accent5" accent6="accent6" hlink="hlink" folHlink="folHlink"/>
  <p:sldLayoutIdLst>
    <p:sldLayoutId id="2147483661" r:id="rId1"/>
    <p:sldLayoutId id="2147483675" r:id="rId2"/>
    <p:sldLayoutId id="2147483677" r:id="rId3"/>
    <p:sldLayoutId id="2147483676" r:id="rId4"/>
  </p:sldLayoutIdLst>
  <p:txStyles>
    <p:titleStyle>
      <a:lvl1pPr algn="l" defTabSz="914400" rtl="0" eaLnBrk="1" latinLnBrk="0" hangingPunct="1">
        <a:lnSpc>
          <a:spcPts val="3800"/>
        </a:lnSpc>
        <a:spcBef>
          <a:spcPct val="0"/>
        </a:spcBef>
        <a:buNone/>
        <a:defRPr sz="3700" kern="1200">
          <a:solidFill>
            <a:schemeClr val="tx1"/>
          </a:solidFill>
          <a:latin typeface="FlandersArtSans-Bold" panose="00000800000000000000" pitchFamily="2" charset="0"/>
          <a:ea typeface="+mj-ea"/>
          <a:cs typeface="+mj-cs"/>
        </a:defRPr>
      </a:lvl1pPr>
    </p:titleStyle>
    <p:bodyStyle>
      <a:lvl1pPr marL="288000" marR="0" indent="-288000" algn="l" defTabSz="914400" rtl="0" eaLnBrk="1" fontAlgn="auto" latinLnBrk="0" hangingPunct="1">
        <a:lnSpc>
          <a:spcPct val="90000"/>
        </a:lnSpc>
        <a:spcBef>
          <a:spcPts val="300"/>
        </a:spcBef>
        <a:spcAft>
          <a:spcPts val="0"/>
        </a:spcAft>
        <a:buClrTx/>
        <a:buSzPct val="90000"/>
        <a:buFontTx/>
        <a:buBlip>
          <a:blip r:embed="rId6"/>
        </a:buBlip>
        <a:tabLst/>
        <a:defRPr sz="2200" kern="1200" spc="0" baseline="0">
          <a:solidFill>
            <a:schemeClr val="tx1"/>
          </a:solidFill>
          <a:latin typeface="FlandersArtSans-Bold" panose="00000800000000000000" pitchFamily="2" charset="0"/>
          <a:ea typeface="+mn-ea"/>
          <a:cs typeface="+mn-cs"/>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7"/>
        </a:buBlip>
        <a:tabLst/>
        <a:defRPr sz="2200" kern="1200" spc="0" baseline="0">
          <a:solidFill>
            <a:srgbClr val="9B9B9B"/>
          </a:solidFill>
          <a:latin typeface="FlandersArtSans-Regular" panose="00000500000000000000" pitchFamily="2" charset="0"/>
          <a:ea typeface="+mn-ea"/>
          <a:cs typeface="+mn-cs"/>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8"/>
        </a:buBlip>
        <a:tabLst/>
        <a:defRPr sz="2000" kern="1200" spc="0" baseline="0">
          <a:solidFill>
            <a:schemeClr val="tx1"/>
          </a:solidFill>
          <a:latin typeface="FlandersArtSans-Regular" panose="00000500000000000000" pitchFamily="2" charset="0"/>
          <a:ea typeface="+mn-ea"/>
          <a:cs typeface="+mn-cs"/>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9"/>
        </a:buBlip>
        <a:tabLst/>
        <a:defRPr sz="2000" kern="1200" spc="0" baseline="0">
          <a:solidFill>
            <a:schemeClr val="tx1"/>
          </a:solidFill>
          <a:latin typeface="FlandersArtSans-Regular" panose="00000500000000000000" pitchFamily="2" charset="0"/>
          <a:ea typeface="+mn-ea"/>
          <a:cs typeface="+mn-cs"/>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6"/>
        </a:buBlip>
        <a:tabLst/>
        <a:defRPr sz="2000" kern="1200" spc="0" baseline="0">
          <a:solidFill>
            <a:schemeClr val="tx1"/>
          </a:solidFill>
          <a:latin typeface="FlandersArtSans-Regular"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eperen 15"/>
          <p:cNvGrpSpPr/>
          <p:nvPr/>
        </p:nvGrpSpPr>
        <p:grpSpPr>
          <a:xfrm>
            <a:off x="288002" y="254547"/>
            <a:ext cx="6033505" cy="6265475"/>
            <a:chOff x="288001" y="288000"/>
            <a:chExt cx="6033505" cy="6265475"/>
          </a:xfrm>
          <a:solidFill>
            <a:schemeClr val="accent1"/>
          </a:solidFill>
        </p:grpSpPr>
        <p:sp>
          <p:nvSpPr>
            <p:cNvPr id="13" name="Rechthoek 12"/>
            <p:cNvSpPr>
              <a:spLocks/>
            </p:cNvSpPr>
            <p:nvPr/>
          </p:nvSpPr>
          <p:spPr>
            <a:xfrm>
              <a:off x="288001" y="288000"/>
              <a:ext cx="4248000" cy="6265475"/>
            </a:xfrm>
            <a:prstGeom prst="rect">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4" name="Rechthoekige driehoek 13"/>
            <p:cNvSpPr/>
            <p:nvPr/>
          </p:nvSpPr>
          <p:spPr>
            <a:xfrm>
              <a:off x="4536000" y="288000"/>
              <a:ext cx="1785506" cy="6264000"/>
            </a:xfrm>
            <a:prstGeom prst="rtTriangle">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16" name="Titel 15"/>
          <p:cNvSpPr>
            <a:spLocks noGrp="1"/>
          </p:cNvSpPr>
          <p:nvPr>
            <p:ph type="ctrTitle"/>
          </p:nvPr>
        </p:nvSpPr>
        <p:spPr>
          <a:xfrm>
            <a:off x="927800" y="1572322"/>
            <a:ext cx="6264737" cy="3462483"/>
          </a:xfrm>
        </p:spPr>
        <p:txBody>
          <a:bodyPr/>
          <a:lstStyle/>
          <a:p>
            <a:pPr>
              <a:lnSpc>
                <a:spcPct val="100000"/>
              </a:lnSpc>
            </a:pPr>
            <a:r>
              <a:rPr lang="nl-BE" sz="3200" b="1">
                <a:latin typeface="FlandersArtSans-Regular" panose="00000500000000000000" pitchFamily="2" charset="0"/>
              </a:rPr>
              <a:t>Toelichting bij visienota arbeidsmarktpositie sociale </a:t>
            </a:r>
            <a:br>
              <a:rPr lang="nl-BE" sz="3200" b="1">
                <a:latin typeface="FlandersArtSans-Regular" panose="00000500000000000000" pitchFamily="2" charset="0"/>
              </a:rPr>
            </a:br>
            <a:r>
              <a:rPr lang="nl-BE" sz="3200" b="1">
                <a:latin typeface="FlandersArtSans-Regular" panose="00000500000000000000" pitchFamily="2" charset="0"/>
              </a:rPr>
              <a:t>huurder en doorstroom uit sociale  woningmarkt</a:t>
            </a:r>
            <a:endParaRPr lang="nl-BE" sz="3200">
              <a:latin typeface="FlandersArtSans-Regular" panose="00000500000000000000" pitchFamily="2" charset="0"/>
            </a:endParaRPr>
          </a:p>
        </p:txBody>
      </p:sp>
      <p:sp>
        <p:nvSpPr>
          <p:cNvPr id="17" name="Ondertitel 16"/>
          <p:cNvSpPr>
            <a:spLocks noGrp="1"/>
          </p:cNvSpPr>
          <p:nvPr>
            <p:ph type="subTitle" idx="1"/>
          </p:nvPr>
        </p:nvSpPr>
        <p:spPr>
          <a:xfrm>
            <a:off x="1333578" y="5326602"/>
            <a:ext cx="2767906" cy="548369"/>
          </a:xfrm>
        </p:spPr>
        <p:txBody>
          <a:bodyPr/>
          <a:lstStyle/>
          <a:p>
            <a:endParaRPr lang="nl-BE"/>
          </a:p>
        </p:txBody>
      </p:sp>
      <p:sp>
        <p:nvSpPr>
          <p:cNvPr id="18" name="Tijdelijke aanduiding voor inhoud 17"/>
          <p:cNvSpPr>
            <a:spLocks noGrp="1"/>
          </p:cNvSpPr>
          <p:nvPr>
            <p:ph idx="12"/>
          </p:nvPr>
        </p:nvSpPr>
        <p:spPr/>
        <p:txBody>
          <a:bodyPr/>
          <a:lstStyle/>
          <a:p>
            <a:endParaRPr lang="nl-BE"/>
          </a:p>
        </p:txBody>
      </p:sp>
      <p:pic>
        <p:nvPicPr>
          <p:cNvPr id="15" name="Afbeelding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4801" y="417600"/>
            <a:ext cx="1848750" cy="720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AF807D-99C2-9933-19DF-7ACA62657827}"/>
              </a:ext>
            </a:extLst>
          </p:cNvPr>
          <p:cNvSpPr>
            <a:spLocks noGrp="1"/>
          </p:cNvSpPr>
          <p:nvPr>
            <p:ph type="title"/>
          </p:nvPr>
        </p:nvSpPr>
        <p:spPr>
          <a:xfrm>
            <a:off x="1296000" y="756000"/>
            <a:ext cx="7335044" cy="626751"/>
          </a:xfrm>
        </p:spPr>
        <p:txBody>
          <a:bodyPr/>
          <a:lstStyle/>
          <a:p>
            <a:r>
              <a:rPr lang="nl-BE" sz="2400" b="1">
                <a:solidFill>
                  <a:srgbClr val="373636"/>
                </a:solidFill>
                <a:latin typeface="FlandersArtSans-Regular"/>
              </a:rPr>
              <a:t>C. Uitstroom uit de sociale huur verruimen</a:t>
            </a:r>
            <a:br>
              <a:rPr lang="nl-BE" sz="2800" b="1">
                <a:solidFill>
                  <a:srgbClr val="373636"/>
                </a:solidFill>
                <a:latin typeface="FlandersArtSans-Regular"/>
              </a:rPr>
            </a:br>
            <a:br>
              <a:rPr lang="nl-BE" sz="2800" b="1">
                <a:solidFill>
                  <a:srgbClr val="373636"/>
                </a:solidFill>
                <a:latin typeface="FlandersArtSans-Regular"/>
              </a:rPr>
            </a:br>
            <a:endParaRPr lang="nl-BE" sz="2800"/>
          </a:p>
        </p:txBody>
      </p:sp>
      <p:sp>
        <p:nvSpPr>
          <p:cNvPr id="3" name="Tijdelijke aanduiding voor inhoud 2">
            <a:extLst>
              <a:ext uri="{FF2B5EF4-FFF2-40B4-BE49-F238E27FC236}">
                <a16:creationId xmlns:a16="http://schemas.microsoft.com/office/drawing/2014/main" id="{CFFBF978-0221-63D6-F670-B259BCF3AE03}"/>
              </a:ext>
            </a:extLst>
          </p:cNvPr>
          <p:cNvSpPr>
            <a:spLocks noGrp="1"/>
          </p:cNvSpPr>
          <p:nvPr>
            <p:ph idx="1"/>
          </p:nvPr>
        </p:nvSpPr>
        <p:spPr>
          <a:xfrm>
            <a:off x="1215044" y="1410695"/>
            <a:ext cx="7416000" cy="4036610"/>
          </a:xfrm>
        </p:spPr>
        <p:txBody>
          <a:bodyPr/>
          <a:lstStyle/>
          <a:p>
            <a:pPr>
              <a:buFont typeface="Arial" panose="020B0604020202020204" pitchFamily="34" charset="0"/>
              <a:buChar char="•"/>
            </a:pPr>
            <a:r>
              <a:rPr lang="nl-BE">
                <a:latin typeface="FlandersArtSans-Regular" panose="00000500000000000000" pitchFamily="2" charset="0"/>
              </a:rPr>
              <a:t>Hervorming woonrecht onbepaalde duur</a:t>
            </a:r>
          </a:p>
          <a:p>
            <a:pPr>
              <a:buFont typeface="Arial" panose="020B0604020202020204" pitchFamily="34" charset="0"/>
              <a:buChar char="•"/>
            </a:pPr>
            <a:endParaRPr lang="nl-BE">
              <a:latin typeface="FlandersArtSans-Regular" panose="00000500000000000000" pitchFamily="2" charset="0"/>
            </a:endParaRPr>
          </a:p>
        </p:txBody>
      </p:sp>
      <p:graphicFrame>
        <p:nvGraphicFramePr>
          <p:cNvPr id="4" name="Tabel 4">
            <a:extLst>
              <a:ext uri="{FF2B5EF4-FFF2-40B4-BE49-F238E27FC236}">
                <a16:creationId xmlns:a16="http://schemas.microsoft.com/office/drawing/2014/main" id="{C9032E6C-CBAA-A438-E6E6-5CC0A6B5CBD3}"/>
              </a:ext>
            </a:extLst>
          </p:cNvPr>
          <p:cNvGraphicFramePr>
            <a:graphicFrameLocks noGrp="1"/>
          </p:cNvGraphicFramePr>
          <p:nvPr>
            <p:extLst>
              <p:ext uri="{D42A27DB-BD31-4B8C-83A1-F6EECF244321}">
                <p14:modId xmlns:p14="http://schemas.microsoft.com/office/powerpoint/2010/main" val="1445715109"/>
              </p:ext>
            </p:extLst>
          </p:nvPr>
        </p:nvGraphicFramePr>
        <p:xfrm>
          <a:off x="713678" y="2053479"/>
          <a:ext cx="7917366" cy="2328950"/>
        </p:xfrm>
        <a:graphic>
          <a:graphicData uri="http://schemas.openxmlformats.org/drawingml/2006/table">
            <a:tbl>
              <a:tblPr firstRow="1" bandRow="1">
                <a:tableStyleId>{7DF18680-E054-41AD-8BC1-D1AEF772440D}</a:tableStyleId>
              </a:tblPr>
              <a:tblGrid>
                <a:gridCol w="2639122">
                  <a:extLst>
                    <a:ext uri="{9D8B030D-6E8A-4147-A177-3AD203B41FA5}">
                      <a16:colId xmlns:a16="http://schemas.microsoft.com/office/drawing/2014/main" val="3036593782"/>
                    </a:ext>
                  </a:extLst>
                </a:gridCol>
                <a:gridCol w="2048356">
                  <a:extLst>
                    <a:ext uri="{9D8B030D-6E8A-4147-A177-3AD203B41FA5}">
                      <a16:colId xmlns:a16="http://schemas.microsoft.com/office/drawing/2014/main" val="1789552860"/>
                    </a:ext>
                  </a:extLst>
                </a:gridCol>
                <a:gridCol w="3229888">
                  <a:extLst>
                    <a:ext uri="{9D8B030D-6E8A-4147-A177-3AD203B41FA5}">
                      <a16:colId xmlns:a16="http://schemas.microsoft.com/office/drawing/2014/main" val="802331067"/>
                    </a:ext>
                  </a:extLst>
                </a:gridCol>
              </a:tblGrid>
              <a:tr h="631419">
                <a:tc>
                  <a:txBody>
                    <a:bodyPr/>
                    <a:lstStyle/>
                    <a:p>
                      <a:r>
                        <a:rPr lang="nl-BE">
                          <a:solidFill>
                            <a:schemeClr val="tx1"/>
                          </a:solidFill>
                        </a:rPr>
                        <a:t>Huidige regeling</a:t>
                      </a:r>
                    </a:p>
                  </a:txBody>
                  <a:tcPr/>
                </a:tc>
                <a:tc>
                  <a:txBody>
                    <a:bodyPr/>
                    <a:lstStyle/>
                    <a:p>
                      <a:r>
                        <a:rPr lang="nl-BE">
                          <a:solidFill>
                            <a:schemeClr val="tx1"/>
                          </a:solidFill>
                        </a:rPr>
                        <a:t>Te hoog inkomen</a:t>
                      </a:r>
                    </a:p>
                  </a:txBody>
                  <a:tcPr/>
                </a:tc>
                <a:tc>
                  <a:txBody>
                    <a:bodyPr/>
                    <a:lstStyle/>
                    <a:p>
                      <a:r>
                        <a:rPr lang="nl-BE">
                          <a:solidFill>
                            <a:schemeClr val="tx1"/>
                          </a:solidFill>
                        </a:rPr>
                        <a:t>Onderbezet wonen</a:t>
                      </a:r>
                    </a:p>
                  </a:txBody>
                  <a:tcPr/>
                </a:tc>
                <a:extLst>
                  <a:ext uri="{0D108BD9-81ED-4DB2-BD59-A6C34878D82A}">
                    <a16:rowId xmlns:a16="http://schemas.microsoft.com/office/drawing/2014/main" val="4233687256"/>
                  </a:ext>
                </a:extLst>
              </a:tr>
              <a:tr h="998548">
                <a:tc>
                  <a:txBody>
                    <a:bodyPr/>
                    <a:lstStyle/>
                    <a:p>
                      <a:r>
                        <a:rPr lang="nl-BE">
                          <a:solidFill>
                            <a:schemeClr val="tx1"/>
                          </a:solidFill>
                        </a:rPr>
                        <a:t>Contracten vóór 1/3/2017 (onbepaalde  duur)</a:t>
                      </a:r>
                    </a:p>
                  </a:txBody>
                  <a:tcPr/>
                </a:tc>
                <a:tc>
                  <a:txBody>
                    <a:bodyPr/>
                    <a:lstStyle/>
                    <a:p>
                      <a:r>
                        <a:rPr lang="nl-BE">
                          <a:solidFill>
                            <a:schemeClr val="tx1"/>
                          </a:solidFill>
                        </a:rPr>
                        <a:t>Geen opzeg</a:t>
                      </a:r>
                    </a:p>
                  </a:txBody>
                  <a:tcPr/>
                </a:tc>
                <a:tc>
                  <a:txBody>
                    <a:bodyPr/>
                    <a:lstStyle/>
                    <a:p>
                      <a:r>
                        <a:rPr lang="nl-BE">
                          <a:solidFill>
                            <a:schemeClr val="tx1"/>
                          </a:solidFill>
                        </a:rPr>
                        <a:t>Onderbezettingsvergoeding</a:t>
                      </a:r>
                    </a:p>
                  </a:txBody>
                  <a:tcPr/>
                </a:tc>
                <a:extLst>
                  <a:ext uri="{0D108BD9-81ED-4DB2-BD59-A6C34878D82A}">
                    <a16:rowId xmlns:a16="http://schemas.microsoft.com/office/drawing/2014/main" val="3736935986"/>
                  </a:ext>
                </a:extLst>
              </a:tr>
              <a:tr h="698983">
                <a:tc>
                  <a:txBody>
                    <a:bodyPr/>
                    <a:lstStyle/>
                    <a:p>
                      <a:r>
                        <a:rPr lang="nl-BE">
                          <a:solidFill>
                            <a:schemeClr val="tx1"/>
                          </a:solidFill>
                        </a:rPr>
                        <a:t>Contracten vanaf 1/3/2017 (tijdelijk – 9j)</a:t>
                      </a:r>
                    </a:p>
                  </a:txBody>
                  <a:tcPr/>
                </a:tc>
                <a:tc>
                  <a:txBody>
                    <a:bodyPr/>
                    <a:lstStyle/>
                    <a:p>
                      <a:r>
                        <a:rPr lang="nl-BE">
                          <a:solidFill>
                            <a:schemeClr val="tx1"/>
                          </a:solidFill>
                        </a:rPr>
                        <a:t>Opzeg</a:t>
                      </a:r>
                    </a:p>
                  </a:txBody>
                  <a:tcPr/>
                </a:tc>
                <a:tc>
                  <a:txBody>
                    <a:bodyPr/>
                    <a:lstStyle/>
                    <a:p>
                      <a:r>
                        <a:rPr lang="nl-BE">
                          <a:solidFill>
                            <a:schemeClr val="tx1"/>
                          </a:solidFill>
                        </a:rPr>
                        <a:t>Opzeg</a:t>
                      </a:r>
                    </a:p>
                  </a:txBody>
                  <a:tcPr/>
                </a:tc>
                <a:extLst>
                  <a:ext uri="{0D108BD9-81ED-4DB2-BD59-A6C34878D82A}">
                    <a16:rowId xmlns:a16="http://schemas.microsoft.com/office/drawing/2014/main" val="2053234880"/>
                  </a:ext>
                </a:extLst>
              </a:tr>
            </a:tbl>
          </a:graphicData>
        </a:graphic>
      </p:graphicFrame>
    </p:spTree>
    <p:extLst>
      <p:ext uri="{BB962C8B-B14F-4D97-AF65-F5344CB8AC3E}">
        <p14:creationId xmlns:p14="http://schemas.microsoft.com/office/powerpoint/2010/main" val="1319368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AF807D-99C2-9933-19DF-7ACA62657827}"/>
              </a:ext>
            </a:extLst>
          </p:cNvPr>
          <p:cNvSpPr>
            <a:spLocks noGrp="1"/>
          </p:cNvSpPr>
          <p:nvPr>
            <p:ph type="title"/>
          </p:nvPr>
        </p:nvSpPr>
        <p:spPr>
          <a:xfrm>
            <a:off x="1296000" y="756000"/>
            <a:ext cx="7335044" cy="626751"/>
          </a:xfrm>
        </p:spPr>
        <p:txBody>
          <a:bodyPr/>
          <a:lstStyle/>
          <a:p>
            <a:r>
              <a:rPr lang="nl-BE" sz="2400" b="1">
                <a:solidFill>
                  <a:srgbClr val="373636"/>
                </a:solidFill>
                <a:latin typeface="FlandersArtSans-Regular"/>
              </a:rPr>
              <a:t>C. Uitstroom uit de sociale huur verruimen</a:t>
            </a:r>
            <a:br>
              <a:rPr lang="nl-BE" sz="2800" b="1">
                <a:solidFill>
                  <a:srgbClr val="373636"/>
                </a:solidFill>
                <a:latin typeface="FlandersArtSans-Regular"/>
              </a:rPr>
            </a:br>
            <a:br>
              <a:rPr lang="nl-BE" sz="2800" b="1">
                <a:solidFill>
                  <a:srgbClr val="373636"/>
                </a:solidFill>
                <a:latin typeface="FlandersArtSans-Regular"/>
              </a:rPr>
            </a:br>
            <a:endParaRPr lang="nl-BE" sz="2800"/>
          </a:p>
        </p:txBody>
      </p:sp>
      <p:sp>
        <p:nvSpPr>
          <p:cNvPr id="3" name="Tijdelijke aanduiding voor inhoud 2">
            <a:extLst>
              <a:ext uri="{FF2B5EF4-FFF2-40B4-BE49-F238E27FC236}">
                <a16:creationId xmlns:a16="http://schemas.microsoft.com/office/drawing/2014/main" id="{CFFBF978-0221-63D6-F670-B259BCF3AE03}"/>
              </a:ext>
            </a:extLst>
          </p:cNvPr>
          <p:cNvSpPr>
            <a:spLocks noGrp="1"/>
          </p:cNvSpPr>
          <p:nvPr>
            <p:ph idx="1"/>
          </p:nvPr>
        </p:nvSpPr>
        <p:spPr>
          <a:xfrm>
            <a:off x="1296000" y="1382751"/>
            <a:ext cx="7416000" cy="4036610"/>
          </a:xfrm>
        </p:spPr>
        <p:txBody>
          <a:bodyPr/>
          <a:lstStyle/>
          <a:p>
            <a:pPr marL="0" indent="0">
              <a:buNone/>
            </a:pPr>
            <a:r>
              <a:rPr lang="nl-BE">
                <a:latin typeface="FlandersArtSans-Regular" panose="00000500000000000000" pitchFamily="2" charset="0"/>
              </a:rPr>
              <a:t>Omzetting woonrecht onbepaalde duur in tijdelijk woonrecht van 9 jaar</a:t>
            </a:r>
          </a:p>
          <a:p>
            <a:pPr marL="0" indent="0">
              <a:buNone/>
            </a:pPr>
            <a:endParaRPr lang="nl-BE">
              <a:latin typeface="FlandersArtSans-Regular" panose="00000500000000000000" pitchFamily="2" charset="0"/>
            </a:endParaRPr>
          </a:p>
          <a:p>
            <a:pPr lvl="1">
              <a:buFont typeface="Arial" panose="020B0604020202020204" pitchFamily="34" charset="0"/>
              <a:buChar char="•"/>
            </a:pPr>
            <a:endParaRPr lang="nl-BE"/>
          </a:p>
          <a:p>
            <a:pPr lvl="1">
              <a:buFont typeface="Arial" panose="020B0604020202020204" pitchFamily="34" charset="0"/>
              <a:buChar char="•"/>
            </a:pPr>
            <a:endParaRPr lang="nl-BE">
              <a:latin typeface="FlandersArtSans-Regular" panose="00000500000000000000" pitchFamily="2" charset="0"/>
            </a:endParaRPr>
          </a:p>
          <a:p>
            <a:pPr lvl="1">
              <a:buFont typeface="Arial" panose="020B0604020202020204" pitchFamily="34" charset="0"/>
              <a:buChar char="•"/>
            </a:pPr>
            <a:endParaRPr lang="nl-BE">
              <a:latin typeface="FlandersArtSans-Regular" panose="00000500000000000000" pitchFamily="2" charset="0"/>
            </a:endParaRPr>
          </a:p>
          <a:p>
            <a:pPr lvl="1">
              <a:buFont typeface="Arial" panose="020B0604020202020204" pitchFamily="34" charset="0"/>
              <a:buChar char="•"/>
            </a:pPr>
            <a:endParaRPr lang="nl-BE"/>
          </a:p>
          <a:p>
            <a:pPr lvl="1">
              <a:buFont typeface="Arial" panose="020B0604020202020204" pitchFamily="34" charset="0"/>
              <a:buChar char="•"/>
            </a:pPr>
            <a:endParaRPr lang="nl-BE">
              <a:latin typeface="FlandersArtSans-Regular" panose="00000500000000000000" pitchFamily="2" charset="0"/>
            </a:endParaRPr>
          </a:p>
          <a:p>
            <a:pPr lvl="1">
              <a:buFont typeface="Arial" panose="020B0604020202020204" pitchFamily="34" charset="0"/>
              <a:buChar char="•"/>
            </a:pPr>
            <a:endParaRPr lang="nl-BE"/>
          </a:p>
          <a:p>
            <a:pPr marL="0" indent="0">
              <a:buNone/>
            </a:pPr>
            <a:r>
              <a:rPr lang="nl-BE">
                <a:latin typeface="FlandersArtSans-Regular" panose="00000500000000000000" pitchFamily="2" charset="0"/>
              </a:rPr>
              <a:t>Maatregel geldt niet voor: </a:t>
            </a:r>
          </a:p>
          <a:p>
            <a:pPr lvl="1">
              <a:buFont typeface="Arial" panose="020B0604020202020204" pitchFamily="34" charset="0"/>
              <a:buChar char="•"/>
            </a:pPr>
            <a:r>
              <a:rPr lang="nl-BE">
                <a:latin typeface="FlandersArtSans-Regular" panose="00000500000000000000" pitchFamily="2" charset="0"/>
              </a:rPr>
              <a:t>55-plussers</a:t>
            </a:r>
          </a:p>
          <a:p>
            <a:pPr lvl="1">
              <a:buFont typeface="Arial" panose="020B0604020202020204" pitchFamily="34" charset="0"/>
              <a:buChar char="•"/>
            </a:pPr>
            <a:r>
              <a:rPr lang="nl-BE">
                <a:latin typeface="FlandersArtSans-Regular" panose="00000500000000000000" pitchFamily="2" charset="0"/>
              </a:rPr>
              <a:t>huurders met ernstige handicap</a:t>
            </a:r>
          </a:p>
          <a:p>
            <a:pPr lvl="1">
              <a:buFont typeface="Arial" panose="020B0604020202020204" pitchFamily="34" charset="0"/>
              <a:buChar char="•"/>
            </a:pPr>
            <a:r>
              <a:rPr lang="nl-BE">
                <a:latin typeface="FlandersArtSans-Regular" panose="00000500000000000000" pitchFamily="2" charset="0"/>
              </a:rPr>
              <a:t>huurders met definitieve arbeidsongeschiktheid</a:t>
            </a:r>
          </a:p>
          <a:p>
            <a:pPr lvl="1">
              <a:buFont typeface="Arial" panose="020B0604020202020204" pitchFamily="34" charset="0"/>
              <a:buChar char="•"/>
            </a:pPr>
            <a:endParaRPr lang="nl-BE">
              <a:latin typeface="FlandersArtSans-Regular" panose="00000500000000000000" pitchFamily="2" charset="0"/>
            </a:endParaRPr>
          </a:p>
        </p:txBody>
      </p:sp>
      <p:graphicFrame>
        <p:nvGraphicFramePr>
          <p:cNvPr id="4" name="Tabel 4">
            <a:extLst>
              <a:ext uri="{FF2B5EF4-FFF2-40B4-BE49-F238E27FC236}">
                <a16:creationId xmlns:a16="http://schemas.microsoft.com/office/drawing/2014/main" id="{D7E2D682-C0B1-293A-D8D4-6C2EEC2196EE}"/>
              </a:ext>
            </a:extLst>
          </p:cNvPr>
          <p:cNvGraphicFramePr>
            <a:graphicFrameLocks noGrp="1"/>
          </p:cNvGraphicFramePr>
          <p:nvPr>
            <p:extLst>
              <p:ext uri="{D42A27DB-BD31-4B8C-83A1-F6EECF244321}">
                <p14:modId xmlns:p14="http://schemas.microsoft.com/office/powerpoint/2010/main" val="3279447642"/>
              </p:ext>
            </p:extLst>
          </p:nvPr>
        </p:nvGraphicFramePr>
        <p:xfrm>
          <a:off x="1296000" y="2106826"/>
          <a:ext cx="7218558" cy="1876249"/>
        </p:xfrm>
        <a:graphic>
          <a:graphicData uri="http://schemas.openxmlformats.org/drawingml/2006/table">
            <a:tbl>
              <a:tblPr firstRow="1" bandRow="1">
                <a:tableStyleId>{7DF18680-E054-41AD-8BC1-D1AEF772440D}</a:tableStyleId>
              </a:tblPr>
              <a:tblGrid>
                <a:gridCol w="2406186">
                  <a:extLst>
                    <a:ext uri="{9D8B030D-6E8A-4147-A177-3AD203B41FA5}">
                      <a16:colId xmlns:a16="http://schemas.microsoft.com/office/drawing/2014/main" val="4244870655"/>
                    </a:ext>
                  </a:extLst>
                </a:gridCol>
                <a:gridCol w="1779240">
                  <a:extLst>
                    <a:ext uri="{9D8B030D-6E8A-4147-A177-3AD203B41FA5}">
                      <a16:colId xmlns:a16="http://schemas.microsoft.com/office/drawing/2014/main" val="1866566844"/>
                    </a:ext>
                  </a:extLst>
                </a:gridCol>
                <a:gridCol w="3033132">
                  <a:extLst>
                    <a:ext uri="{9D8B030D-6E8A-4147-A177-3AD203B41FA5}">
                      <a16:colId xmlns:a16="http://schemas.microsoft.com/office/drawing/2014/main" val="2571270909"/>
                    </a:ext>
                  </a:extLst>
                </a:gridCol>
              </a:tblGrid>
              <a:tr h="0">
                <a:tc>
                  <a:txBody>
                    <a:bodyPr/>
                    <a:lstStyle/>
                    <a:p>
                      <a:r>
                        <a:rPr lang="nl-BE" sz="1600">
                          <a:solidFill>
                            <a:schemeClr val="tx1"/>
                          </a:solidFill>
                        </a:rPr>
                        <a:t>Toekomstig</a:t>
                      </a:r>
                    </a:p>
                  </a:txBody>
                  <a:tcPr/>
                </a:tc>
                <a:tc>
                  <a:txBody>
                    <a:bodyPr/>
                    <a:lstStyle/>
                    <a:p>
                      <a:r>
                        <a:rPr lang="nl-BE" sz="1600">
                          <a:solidFill>
                            <a:schemeClr val="tx1"/>
                          </a:solidFill>
                        </a:rPr>
                        <a:t>Te hoog inkomen</a:t>
                      </a:r>
                    </a:p>
                  </a:txBody>
                  <a:tcPr/>
                </a:tc>
                <a:tc>
                  <a:txBody>
                    <a:bodyPr/>
                    <a:lstStyle/>
                    <a:p>
                      <a:r>
                        <a:rPr lang="nl-BE" sz="1600">
                          <a:solidFill>
                            <a:schemeClr val="tx1"/>
                          </a:solidFill>
                        </a:rPr>
                        <a:t>Onderbezet wonen</a:t>
                      </a:r>
                    </a:p>
                  </a:txBody>
                  <a:tcPr/>
                </a:tc>
                <a:extLst>
                  <a:ext uri="{0D108BD9-81ED-4DB2-BD59-A6C34878D82A}">
                    <a16:rowId xmlns:a16="http://schemas.microsoft.com/office/drawing/2014/main" val="2997387457"/>
                  </a:ext>
                </a:extLst>
              </a:tr>
              <a:tr h="0">
                <a:tc>
                  <a:txBody>
                    <a:bodyPr/>
                    <a:lstStyle/>
                    <a:p>
                      <a:r>
                        <a:rPr lang="nl-BE" sz="1600">
                          <a:solidFill>
                            <a:schemeClr val="tx1"/>
                          </a:solidFill>
                        </a:rPr>
                        <a:t>Contracten vóór 1/1/2017</a:t>
                      </a:r>
                    </a:p>
                  </a:txBody>
                  <a:tcPr/>
                </a:tc>
                <a:tc>
                  <a:txBody>
                    <a:bodyPr/>
                    <a:lstStyle/>
                    <a:p>
                      <a:r>
                        <a:rPr lang="nl-BE" sz="1600">
                          <a:solidFill>
                            <a:schemeClr val="tx1"/>
                          </a:solidFill>
                        </a:rPr>
                        <a:t>Opzeg</a:t>
                      </a:r>
                    </a:p>
                  </a:txBody>
                  <a:tcPr/>
                </a:tc>
                <a:tc>
                  <a:txBody>
                    <a:bodyPr/>
                    <a:lstStyle/>
                    <a:p>
                      <a:r>
                        <a:rPr lang="nl-BE" sz="1600">
                          <a:solidFill>
                            <a:schemeClr val="tx1"/>
                          </a:solidFill>
                        </a:rPr>
                        <a:t>Opzeg+ onderbezettingsvergoeding</a:t>
                      </a:r>
                    </a:p>
                  </a:txBody>
                  <a:tcPr/>
                </a:tc>
                <a:extLst>
                  <a:ext uri="{0D108BD9-81ED-4DB2-BD59-A6C34878D82A}">
                    <a16:rowId xmlns:a16="http://schemas.microsoft.com/office/drawing/2014/main" val="2074191235"/>
                  </a:ext>
                </a:extLst>
              </a:tr>
              <a:tr h="9618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600"/>
                        <a:t>Contracten vanaf 1/1/2017</a:t>
                      </a:r>
                    </a:p>
                    <a:p>
                      <a:endParaRPr lang="nl-BE" sz="1600"/>
                    </a:p>
                  </a:txBody>
                  <a:tcPr/>
                </a:tc>
                <a:tc>
                  <a:txBody>
                    <a:bodyPr/>
                    <a:lstStyle/>
                    <a:p>
                      <a:r>
                        <a:rPr lang="nl-BE" sz="1600"/>
                        <a:t>Opzeg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600"/>
                        <a:t>Opzeg+ onderbezettingsvergoeding</a:t>
                      </a:r>
                    </a:p>
                    <a:p>
                      <a:endParaRPr lang="nl-BE" sz="1600"/>
                    </a:p>
                  </a:txBody>
                  <a:tcPr/>
                </a:tc>
                <a:extLst>
                  <a:ext uri="{0D108BD9-81ED-4DB2-BD59-A6C34878D82A}">
                    <a16:rowId xmlns:a16="http://schemas.microsoft.com/office/drawing/2014/main" val="4177629020"/>
                  </a:ext>
                </a:extLst>
              </a:tr>
            </a:tbl>
          </a:graphicData>
        </a:graphic>
      </p:graphicFrame>
    </p:spTree>
    <p:extLst>
      <p:ext uri="{BB962C8B-B14F-4D97-AF65-F5344CB8AC3E}">
        <p14:creationId xmlns:p14="http://schemas.microsoft.com/office/powerpoint/2010/main" val="3271329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BDEC1C-DC2B-E7A6-1D28-8739BFDB22B7}"/>
              </a:ext>
            </a:extLst>
          </p:cNvPr>
          <p:cNvSpPr>
            <a:spLocks noGrp="1"/>
          </p:cNvSpPr>
          <p:nvPr>
            <p:ph type="title"/>
          </p:nvPr>
        </p:nvSpPr>
        <p:spPr/>
        <p:txBody>
          <a:bodyPr/>
          <a:lstStyle/>
          <a:p>
            <a:r>
              <a:rPr lang="nl-BE"/>
              <a:t>Begeleiding door VDAB</a:t>
            </a:r>
          </a:p>
        </p:txBody>
      </p:sp>
      <p:sp>
        <p:nvSpPr>
          <p:cNvPr id="3" name="Tijdelijke aanduiding voor inhoud 2">
            <a:extLst>
              <a:ext uri="{FF2B5EF4-FFF2-40B4-BE49-F238E27FC236}">
                <a16:creationId xmlns:a16="http://schemas.microsoft.com/office/drawing/2014/main" id="{22A8EC33-99D8-C0EE-B10B-C23F0A5FA759}"/>
              </a:ext>
            </a:extLst>
          </p:cNvPr>
          <p:cNvSpPr>
            <a:spLocks noGrp="1"/>
          </p:cNvSpPr>
          <p:nvPr>
            <p:ph idx="1"/>
          </p:nvPr>
        </p:nvSpPr>
        <p:spPr/>
        <p:txBody>
          <a:bodyPr/>
          <a:lstStyle/>
          <a:p>
            <a:endParaRPr lang="nl-BE"/>
          </a:p>
        </p:txBody>
      </p:sp>
      <p:sp>
        <p:nvSpPr>
          <p:cNvPr id="4" name="Tijdelijke aanduiding voor afbeelding 3">
            <a:extLst>
              <a:ext uri="{FF2B5EF4-FFF2-40B4-BE49-F238E27FC236}">
                <a16:creationId xmlns:a16="http://schemas.microsoft.com/office/drawing/2014/main" id="{872C175E-012C-2437-2303-E8CF5D5BA584}"/>
              </a:ext>
            </a:extLst>
          </p:cNvPr>
          <p:cNvSpPr>
            <a:spLocks noGrp="1"/>
          </p:cNvSpPr>
          <p:nvPr>
            <p:ph type="pic" sz="quarter" idx="13"/>
          </p:nvPr>
        </p:nvSpPr>
        <p:spPr>
          <a:xfrm>
            <a:off x="1296000" y="1908000"/>
            <a:ext cx="3708000" cy="3780000"/>
          </a:xfrm>
        </p:spPr>
        <p:txBody>
          <a:bodyPr/>
          <a:lstStyle/>
          <a:p>
            <a:endParaRPr lang="nl-BE"/>
          </a:p>
        </p:txBody>
      </p:sp>
      <p:pic>
        <p:nvPicPr>
          <p:cNvPr id="6" name="Afbeelding 5">
            <a:extLst>
              <a:ext uri="{FF2B5EF4-FFF2-40B4-BE49-F238E27FC236}">
                <a16:creationId xmlns:a16="http://schemas.microsoft.com/office/drawing/2014/main" id="{17AB2831-94A3-E415-0967-86070B0453FB}"/>
              </a:ext>
            </a:extLst>
          </p:cNvPr>
          <p:cNvPicPr>
            <a:picLocks noChangeAspect="1"/>
          </p:cNvPicPr>
          <p:nvPr/>
        </p:nvPicPr>
        <p:blipFill rotWithShape="1">
          <a:blip r:embed="rId3"/>
          <a:srcRect l="20793" t="29154" r="67950" b="32597"/>
          <a:stretch/>
        </p:blipFill>
        <p:spPr>
          <a:xfrm>
            <a:off x="2717999" y="1871999"/>
            <a:ext cx="3915029" cy="3991049"/>
          </a:xfrm>
          <a:prstGeom prst="rect">
            <a:avLst/>
          </a:prstGeom>
        </p:spPr>
      </p:pic>
    </p:spTree>
    <p:extLst>
      <p:ext uri="{BB962C8B-B14F-4D97-AF65-F5344CB8AC3E}">
        <p14:creationId xmlns:p14="http://schemas.microsoft.com/office/powerpoint/2010/main" val="2723372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AF807D-99C2-9933-19DF-7ACA62657827}"/>
              </a:ext>
            </a:extLst>
          </p:cNvPr>
          <p:cNvSpPr>
            <a:spLocks noGrp="1"/>
          </p:cNvSpPr>
          <p:nvPr>
            <p:ph type="title"/>
          </p:nvPr>
        </p:nvSpPr>
        <p:spPr/>
        <p:txBody>
          <a:bodyPr/>
          <a:lstStyle/>
          <a:p>
            <a:r>
              <a:rPr lang="nl-BE"/>
              <a:t>Inhoudstafel</a:t>
            </a:r>
          </a:p>
        </p:txBody>
      </p:sp>
      <p:sp>
        <p:nvSpPr>
          <p:cNvPr id="3" name="Tijdelijke aanduiding voor inhoud 2">
            <a:extLst>
              <a:ext uri="{FF2B5EF4-FFF2-40B4-BE49-F238E27FC236}">
                <a16:creationId xmlns:a16="http://schemas.microsoft.com/office/drawing/2014/main" id="{CFFBF978-0221-63D6-F670-B259BCF3AE03}"/>
              </a:ext>
            </a:extLst>
          </p:cNvPr>
          <p:cNvSpPr>
            <a:spLocks noGrp="1"/>
          </p:cNvSpPr>
          <p:nvPr>
            <p:ph idx="1"/>
          </p:nvPr>
        </p:nvSpPr>
        <p:spPr>
          <a:xfrm>
            <a:off x="1296000" y="1908000"/>
            <a:ext cx="7416000" cy="3780000"/>
          </a:xfrm>
        </p:spPr>
        <p:txBody>
          <a:bodyPr/>
          <a:lstStyle/>
          <a:p>
            <a:pPr marL="457200" indent="-457200">
              <a:buFont typeface="+mj-lt"/>
              <a:buAutoNum type="arabicPeriod"/>
            </a:pPr>
            <a:r>
              <a:rPr lang="nl-BE"/>
              <a:t>Situering</a:t>
            </a:r>
          </a:p>
          <a:p>
            <a:pPr marL="457200" indent="-457200">
              <a:buFont typeface="+mj-lt"/>
              <a:buAutoNum type="arabicPeriod"/>
            </a:pPr>
            <a:endParaRPr lang="nl-BE"/>
          </a:p>
          <a:p>
            <a:pPr marL="457200" indent="-457200">
              <a:buFont typeface="+mj-lt"/>
              <a:buAutoNum type="arabicPeriod"/>
            </a:pPr>
            <a:r>
              <a:rPr lang="nl-BE"/>
              <a:t>Initiatieven</a:t>
            </a:r>
          </a:p>
          <a:p>
            <a:pPr marL="0" indent="0">
              <a:buNone/>
            </a:pPr>
            <a:endParaRPr lang="nl-BE"/>
          </a:p>
          <a:p>
            <a:pPr marL="745200" lvl="1" indent="-457200">
              <a:buSzPct val="100000"/>
              <a:buFont typeface="+mj-lt"/>
              <a:buAutoNum type="alphaUcPeriod"/>
            </a:pPr>
            <a:r>
              <a:rPr lang="nl-BE" b="1"/>
              <a:t>Versterken monitoring, gegevensuitwisseling en aanpak op 	maat</a:t>
            </a:r>
          </a:p>
          <a:p>
            <a:pPr marL="745200" lvl="1" indent="-457200">
              <a:buSzPct val="100000"/>
              <a:buFont typeface="+mj-lt"/>
              <a:buAutoNum type="alphaUcPeriod"/>
            </a:pPr>
            <a:r>
              <a:rPr lang="nl-BE" b="1"/>
              <a:t>Maatregelen om risico op werkloosheids- en inactiviteitsval te verkleinen</a:t>
            </a:r>
          </a:p>
          <a:p>
            <a:pPr marL="745200" lvl="1" indent="-457200">
              <a:buSzPct val="100000"/>
              <a:buFont typeface="+mj-lt"/>
              <a:buAutoNum type="alphaUcPeriod"/>
            </a:pPr>
            <a:r>
              <a:rPr lang="nl-BE" b="1"/>
              <a:t>Doorstroming uit sociale huur verruimen</a:t>
            </a:r>
          </a:p>
          <a:p>
            <a:pPr marL="745200" lvl="1" indent="-457200">
              <a:buFont typeface="+mj-lt"/>
              <a:buAutoNum type="alphaUcPeriod"/>
            </a:pPr>
            <a:endParaRPr lang="nl-BE"/>
          </a:p>
          <a:p>
            <a:pPr marL="457200" indent="-457200">
              <a:buFont typeface="+mj-lt"/>
              <a:buAutoNum type="arabicPeriod"/>
            </a:pPr>
            <a:endParaRPr lang="nl-BE"/>
          </a:p>
          <a:p>
            <a:pPr marL="0" indent="0">
              <a:buNone/>
            </a:pPr>
            <a:endParaRPr lang="nl-BE"/>
          </a:p>
          <a:p>
            <a:endParaRPr lang="nl-BE"/>
          </a:p>
        </p:txBody>
      </p:sp>
    </p:spTree>
    <p:extLst>
      <p:ext uri="{BB962C8B-B14F-4D97-AF65-F5344CB8AC3E}">
        <p14:creationId xmlns:p14="http://schemas.microsoft.com/office/powerpoint/2010/main" val="379328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FAB324-D41C-7289-8103-EBCDFC626CFC}"/>
              </a:ext>
            </a:extLst>
          </p:cNvPr>
          <p:cNvSpPr>
            <a:spLocks noGrp="1"/>
          </p:cNvSpPr>
          <p:nvPr>
            <p:ph type="title"/>
          </p:nvPr>
        </p:nvSpPr>
        <p:spPr/>
        <p:txBody>
          <a:bodyPr/>
          <a:lstStyle/>
          <a:p>
            <a:r>
              <a:rPr lang="nl-BE" sz="2800"/>
              <a:t>1. Situering</a:t>
            </a:r>
          </a:p>
        </p:txBody>
      </p:sp>
      <p:sp>
        <p:nvSpPr>
          <p:cNvPr id="3" name="Tijdelijke aanduiding voor inhoud 2">
            <a:extLst>
              <a:ext uri="{FF2B5EF4-FFF2-40B4-BE49-F238E27FC236}">
                <a16:creationId xmlns:a16="http://schemas.microsoft.com/office/drawing/2014/main" id="{0D7732B4-53F5-E2D3-300D-D251DC6FB13D}"/>
              </a:ext>
            </a:extLst>
          </p:cNvPr>
          <p:cNvSpPr>
            <a:spLocks noGrp="1"/>
          </p:cNvSpPr>
          <p:nvPr>
            <p:ph idx="1"/>
          </p:nvPr>
        </p:nvSpPr>
        <p:spPr>
          <a:xfrm>
            <a:off x="1296001" y="1314000"/>
            <a:ext cx="7223532" cy="4428878"/>
          </a:xfrm>
        </p:spPr>
        <p:txBody>
          <a:bodyPr/>
          <a:lstStyle/>
          <a:p>
            <a:pPr marL="0" indent="0">
              <a:spcBef>
                <a:spcPts val="0"/>
              </a:spcBef>
              <a:buNone/>
            </a:pPr>
            <a:endParaRPr lang="nl-BE" sz="2000" b="1">
              <a:solidFill>
                <a:srgbClr val="373636">
                  <a:hueOff val="0"/>
                  <a:satOff val="0"/>
                  <a:lumOff val="0"/>
                  <a:alphaOff val="0"/>
                </a:srgbClr>
              </a:solidFill>
              <a:latin typeface="Calibri" panose="020F0502020204030204"/>
              <a:ea typeface="+mn-ea"/>
              <a:cs typeface="+mn-cs"/>
            </a:endParaRPr>
          </a:p>
          <a:p>
            <a:pPr>
              <a:buNone/>
            </a:pPr>
            <a:r>
              <a:rPr lang="nl-BE" b="1">
                <a:solidFill>
                  <a:srgbClr val="373636"/>
                </a:solidFill>
                <a:latin typeface="FlandersArtSans-Regular"/>
              </a:rPr>
              <a:t>Bevraging agentschap Wonen in Vlaanderen (zomer 2023)</a:t>
            </a:r>
          </a:p>
          <a:p>
            <a:pPr marL="0" indent="0">
              <a:spcBef>
                <a:spcPts val="0"/>
              </a:spcBef>
              <a:buNone/>
            </a:pPr>
            <a:endParaRPr lang="nl-BE">
              <a:solidFill>
                <a:srgbClr val="373636">
                  <a:hueOff val="0"/>
                  <a:satOff val="0"/>
                  <a:lumOff val="0"/>
                  <a:alphaOff val="0"/>
                </a:srgbClr>
              </a:solidFill>
              <a:latin typeface="Calibri" panose="020F0502020204030204"/>
            </a:endParaRPr>
          </a:p>
          <a:p>
            <a:pPr>
              <a:spcBef>
                <a:spcPts val="0"/>
              </a:spcBef>
              <a:buFont typeface="Wingdings" panose="05000000000000000000" pitchFamily="2" charset="2"/>
              <a:buChar char="§"/>
            </a:pPr>
            <a:r>
              <a:rPr lang="nl-NL" sz="2000">
                <a:solidFill>
                  <a:srgbClr val="373636">
                    <a:hueOff val="0"/>
                    <a:satOff val="0"/>
                    <a:lumOff val="0"/>
                    <a:alphaOff val="0"/>
                  </a:srgbClr>
                </a:solidFill>
                <a:latin typeface="Calibri" panose="020F0502020204030204"/>
                <a:ea typeface="+mn-ea"/>
                <a:cs typeface="+mn-cs"/>
              </a:rPr>
              <a:t>27% beroepsactief </a:t>
            </a:r>
          </a:p>
          <a:p>
            <a:pPr>
              <a:spcBef>
                <a:spcPts val="0"/>
              </a:spcBef>
              <a:buFont typeface="Wingdings" panose="05000000000000000000" pitchFamily="2" charset="2"/>
              <a:buChar char="§"/>
            </a:pPr>
            <a:r>
              <a:rPr lang="nl-NL" sz="2000">
                <a:solidFill>
                  <a:srgbClr val="373636">
                    <a:hueOff val="0"/>
                    <a:satOff val="0"/>
                    <a:lumOff val="0"/>
                    <a:alphaOff val="0"/>
                  </a:srgbClr>
                </a:solidFill>
                <a:highlight>
                  <a:srgbClr val="FFFF00"/>
                </a:highlight>
                <a:latin typeface="Calibri" panose="020F0502020204030204"/>
                <a:ea typeface="+mn-ea"/>
                <a:cs typeface="+mn-cs"/>
              </a:rPr>
              <a:t>21% niet-beroepsactief is, maar arbeidspotentieel</a:t>
            </a:r>
          </a:p>
          <a:p>
            <a:pPr>
              <a:buFont typeface="Wingdings" panose="05000000000000000000" pitchFamily="2" charset="2"/>
              <a:buChar char="§"/>
            </a:pPr>
            <a:r>
              <a:rPr lang="nl-NL" sz="2000">
                <a:solidFill>
                  <a:srgbClr val="373636">
                    <a:hueOff val="0"/>
                    <a:satOff val="0"/>
                    <a:lumOff val="0"/>
                    <a:alphaOff val="0"/>
                  </a:srgbClr>
                </a:solidFill>
                <a:latin typeface="Calibri" panose="020F0502020204030204"/>
                <a:ea typeface="+mn-ea"/>
                <a:cs typeface="+mn-cs"/>
              </a:rPr>
              <a:t>34% gepensioneerd</a:t>
            </a:r>
          </a:p>
          <a:p>
            <a:pPr>
              <a:buFont typeface="Wingdings" panose="05000000000000000000" pitchFamily="2" charset="2"/>
              <a:buChar char="§"/>
            </a:pPr>
            <a:r>
              <a:rPr lang="nl-NL" sz="2000">
                <a:solidFill>
                  <a:srgbClr val="373636">
                    <a:hueOff val="0"/>
                    <a:satOff val="0"/>
                    <a:lumOff val="0"/>
                    <a:alphaOff val="0"/>
                  </a:srgbClr>
                </a:solidFill>
                <a:latin typeface="Calibri" panose="020F0502020204030204"/>
                <a:ea typeface="+mn-ea"/>
                <a:cs typeface="+mn-cs"/>
              </a:rPr>
              <a:t>15% arbeidsongeschikt of ernstige handicap</a:t>
            </a:r>
          </a:p>
          <a:p>
            <a:pPr>
              <a:buFont typeface="Wingdings" panose="05000000000000000000" pitchFamily="2" charset="2"/>
              <a:buChar char="§"/>
            </a:pPr>
            <a:r>
              <a:rPr lang="nl-NL" sz="2000">
                <a:solidFill>
                  <a:srgbClr val="373636">
                    <a:hueOff val="0"/>
                    <a:satOff val="0"/>
                    <a:lumOff val="0"/>
                    <a:alphaOff val="0"/>
                  </a:srgbClr>
                </a:solidFill>
                <a:latin typeface="Calibri" panose="020F0502020204030204"/>
                <a:ea typeface="+mn-ea"/>
                <a:cs typeface="+mn-cs"/>
              </a:rPr>
              <a:t> 3% leefloon </a:t>
            </a:r>
            <a:endParaRPr lang="nl-BE" sz="2000">
              <a:solidFill>
                <a:srgbClr val="373636">
                  <a:hueOff val="0"/>
                  <a:satOff val="0"/>
                  <a:lumOff val="0"/>
                  <a:alphaOff val="0"/>
                </a:srgbClr>
              </a:solidFill>
              <a:latin typeface="Calibri" panose="020F0502020204030204"/>
              <a:ea typeface="+mn-ea"/>
              <a:cs typeface="+mn-cs"/>
            </a:endParaRPr>
          </a:p>
          <a:p>
            <a:pPr marL="0" indent="0">
              <a:buNone/>
            </a:pPr>
            <a:endParaRPr lang="nl-BE" sz="2000">
              <a:solidFill>
                <a:srgbClr val="373636">
                  <a:hueOff val="0"/>
                  <a:satOff val="0"/>
                  <a:lumOff val="0"/>
                  <a:alphaOff val="0"/>
                </a:srgbClr>
              </a:solidFill>
              <a:latin typeface="Calibri" panose="020F0502020204030204"/>
              <a:ea typeface="+mn-ea"/>
              <a:cs typeface="+mn-cs"/>
            </a:endParaRPr>
          </a:p>
          <a:p>
            <a:pPr marL="0" indent="0">
              <a:buNone/>
            </a:pPr>
            <a:r>
              <a:rPr lang="nl-BE" b="1">
                <a:solidFill>
                  <a:srgbClr val="373636"/>
                </a:solidFill>
                <a:latin typeface="FlandersArtSans-Regular"/>
              </a:rPr>
              <a:t>Studie Steunpunt Wonen: arbeidsmarktpositie sociale huurders</a:t>
            </a:r>
          </a:p>
          <a:p>
            <a:pPr marL="0" indent="0">
              <a:buNone/>
            </a:pPr>
            <a:endParaRPr lang="nl-BE" sz="2000">
              <a:solidFill>
                <a:srgbClr val="373636">
                  <a:hueOff val="0"/>
                  <a:satOff val="0"/>
                  <a:lumOff val="0"/>
                  <a:alphaOff val="0"/>
                </a:srgbClr>
              </a:solidFill>
              <a:latin typeface="Calibri" panose="020F0502020204030204"/>
              <a:ea typeface="+mn-ea"/>
              <a:cs typeface="+mn-cs"/>
            </a:endParaRPr>
          </a:p>
          <a:p>
            <a:pPr>
              <a:buNone/>
            </a:pPr>
            <a:r>
              <a:rPr lang="nl-BE" b="1">
                <a:solidFill>
                  <a:srgbClr val="373636"/>
                </a:solidFill>
                <a:latin typeface="FlandersArtSans-Regular"/>
              </a:rPr>
              <a:t>Conclusie</a:t>
            </a:r>
            <a:r>
              <a:rPr lang="nl-BE">
                <a:solidFill>
                  <a:srgbClr val="373636"/>
                </a:solidFill>
                <a:latin typeface="FlandersArtSans-Regular"/>
              </a:rPr>
              <a:t> : </a:t>
            </a:r>
          </a:p>
          <a:p>
            <a:pPr marL="342900" indent="-342900">
              <a:buFont typeface="Wingdings" panose="05000000000000000000" pitchFamily="2" charset="2"/>
              <a:buChar char="à"/>
            </a:pPr>
            <a:r>
              <a:rPr lang="nl-BE">
                <a:solidFill>
                  <a:srgbClr val="373636"/>
                </a:solidFill>
                <a:latin typeface="FlandersArtSans-Regular"/>
              </a:rPr>
              <a:t>1 op 5 sociale huurders heeft arbeidspotentieel, maar is niet beroepsactief. </a:t>
            </a:r>
          </a:p>
          <a:p>
            <a:pPr marL="342900" indent="-342900">
              <a:buFont typeface="Wingdings" panose="05000000000000000000" pitchFamily="2" charset="2"/>
              <a:buChar char="à"/>
            </a:pPr>
            <a:r>
              <a:rPr lang="nl-BE">
                <a:solidFill>
                  <a:srgbClr val="373636"/>
                </a:solidFill>
                <a:latin typeface="FlandersArtSans-Regular"/>
              </a:rPr>
              <a:t>beleid nodig om de arbeidsmarktpositie van de huurders te versterken </a:t>
            </a:r>
          </a:p>
          <a:p>
            <a:pPr marL="0" indent="0">
              <a:buNone/>
            </a:pPr>
            <a:endParaRPr lang="nl-BE" sz="2000"/>
          </a:p>
          <a:p>
            <a:endParaRPr lang="nl-BE">
              <a:solidFill>
                <a:srgbClr val="373636">
                  <a:hueOff val="0"/>
                  <a:satOff val="0"/>
                  <a:lumOff val="0"/>
                  <a:alphaOff val="0"/>
                </a:srgbClr>
              </a:solidFill>
              <a:latin typeface="Calibri" panose="020F0502020204030204"/>
            </a:endParaRPr>
          </a:p>
          <a:p>
            <a:endParaRPr lang="nl-BE" sz="2000">
              <a:solidFill>
                <a:srgbClr val="373636">
                  <a:hueOff val="0"/>
                  <a:satOff val="0"/>
                  <a:lumOff val="0"/>
                  <a:alphaOff val="0"/>
                </a:srgbClr>
              </a:solidFill>
              <a:latin typeface="Calibri" panose="020F0502020204030204"/>
              <a:ea typeface="+mn-ea"/>
              <a:cs typeface="+mn-cs"/>
            </a:endParaRPr>
          </a:p>
          <a:p>
            <a:endParaRPr lang="nl-BE" sz="2000">
              <a:solidFill>
                <a:srgbClr val="373636">
                  <a:hueOff val="0"/>
                  <a:satOff val="0"/>
                  <a:lumOff val="0"/>
                  <a:alphaOff val="0"/>
                </a:srgbClr>
              </a:solidFill>
              <a:latin typeface="Calibri" panose="020F0502020204030204"/>
              <a:ea typeface="+mn-ea"/>
              <a:cs typeface="+mn-cs"/>
            </a:endParaRPr>
          </a:p>
          <a:p>
            <a:endParaRPr lang="nl-BE"/>
          </a:p>
          <a:p>
            <a:endParaRPr lang="nl-BE"/>
          </a:p>
        </p:txBody>
      </p:sp>
    </p:spTree>
    <p:extLst>
      <p:ext uri="{BB962C8B-B14F-4D97-AF65-F5344CB8AC3E}">
        <p14:creationId xmlns:p14="http://schemas.microsoft.com/office/powerpoint/2010/main" val="3848348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B9A283-215E-96BE-C316-CACFD9E8D897}"/>
              </a:ext>
            </a:extLst>
          </p:cNvPr>
          <p:cNvSpPr>
            <a:spLocks noGrp="1"/>
          </p:cNvSpPr>
          <p:nvPr>
            <p:ph type="title"/>
          </p:nvPr>
        </p:nvSpPr>
        <p:spPr>
          <a:xfrm>
            <a:off x="1296000" y="464063"/>
            <a:ext cx="7416000" cy="641255"/>
          </a:xfrm>
        </p:spPr>
        <p:txBody>
          <a:bodyPr/>
          <a:lstStyle/>
          <a:p>
            <a:r>
              <a:rPr lang="nl-BE" sz="2800">
                <a:latin typeface="FlandersArtSans-Bold"/>
              </a:rPr>
              <a:t>2. Initiatieven</a:t>
            </a:r>
            <a:endParaRPr lang="nl-BE" sz="2800"/>
          </a:p>
        </p:txBody>
      </p:sp>
      <p:sp>
        <p:nvSpPr>
          <p:cNvPr id="3" name="Tijdelijke aanduiding voor inhoud 2">
            <a:extLst>
              <a:ext uri="{FF2B5EF4-FFF2-40B4-BE49-F238E27FC236}">
                <a16:creationId xmlns:a16="http://schemas.microsoft.com/office/drawing/2014/main" id="{472F8677-8CF5-96F0-B1CF-D6B54159361B}"/>
              </a:ext>
            </a:extLst>
          </p:cNvPr>
          <p:cNvSpPr>
            <a:spLocks noGrp="1"/>
          </p:cNvSpPr>
          <p:nvPr>
            <p:ph sz="half" idx="1"/>
          </p:nvPr>
        </p:nvSpPr>
        <p:spPr>
          <a:xfrm>
            <a:off x="1296000" y="1176365"/>
            <a:ext cx="7416000" cy="4752163"/>
          </a:xfrm>
        </p:spPr>
        <p:txBody>
          <a:bodyPr vert="horz" lIns="0" tIns="0" rIns="0" bIns="0" rtlCol="0" anchor="t">
            <a:noAutofit/>
          </a:bodyPr>
          <a:lstStyle/>
          <a:p>
            <a:pPr marL="288000" lvl="1" indent="0">
              <a:buNone/>
            </a:pPr>
            <a:endParaRPr lang="nl-BE">
              <a:solidFill>
                <a:srgbClr val="373636"/>
              </a:solidFill>
              <a:latin typeface="FlandersArtSans-Regular"/>
            </a:endParaRPr>
          </a:p>
          <a:p>
            <a:pPr indent="-288000">
              <a:buNone/>
            </a:pPr>
            <a:r>
              <a:rPr lang="nl-BE" b="1">
                <a:solidFill>
                  <a:srgbClr val="373636"/>
                </a:solidFill>
                <a:latin typeface="FlandersArtSans-Regular"/>
              </a:rPr>
              <a:t>A. Versterken monitoring, gegevensdeling en aanpak op maat</a:t>
            </a:r>
          </a:p>
          <a:p>
            <a:endParaRPr lang="nl-BE"/>
          </a:p>
          <a:p>
            <a:pPr>
              <a:buNone/>
            </a:pPr>
            <a:r>
              <a:rPr lang="nl-BE" b="1"/>
              <a:t>1</a:t>
            </a:r>
            <a:r>
              <a:rPr lang="nl-BE" b="1" baseline="30000"/>
              <a:t>ste</a:t>
            </a:r>
            <a:r>
              <a:rPr lang="nl-BE" b="1"/>
              <a:t> fase</a:t>
            </a:r>
          </a:p>
          <a:p>
            <a:pPr>
              <a:buNone/>
            </a:pPr>
            <a:endParaRPr lang="nl-BE"/>
          </a:p>
          <a:p>
            <a:pPr marL="342900" indent="-342900">
              <a:buFont typeface="Wingdings" panose="05000000000000000000" pitchFamily="2" charset="2"/>
              <a:buChar char="§"/>
            </a:pPr>
            <a:r>
              <a:rPr lang="nl-BE"/>
              <a:t>Uitbouw centraal woningen- en huurdersregister (CWHR)</a:t>
            </a:r>
          </a:p>
          <a:p>
            <a:pPr marL="342900" indent="-342900">
              <a:buFont typeface="Wingdings" panose="05000000000000000000" pitchFamily="2" charset="2"/>
              <a:buChar char="§"/>
            </a:pPr>
            <a:endParaRPr lang="nl-BE"/>
          </a:p>
          <a:p>
            <a:pPr marL="342900" indent="-342900">
              <a:buFont typeface="Wingdings" panose="05000000000000000000" pitchFamily="2" charset="2"/>
              <a:buChar char="§"/>
            </a:pPr>
            <a:r>
              <a:rPr lang="nl-BE"/>
              <a:t>Opzet: in </a:t>
            </a:r>
            <a:r>
              <a:rPr lang="nl-BE" err="1"/>
              <a:t>realtime</a:t>
            </a:r>
            <a:r>
              <a:rPr lang="nl-BE"/>
              <a:t> woning- en huurdersgegevens ontvangen van de woonmaatschappijen</a:t>
            </a:r>
          </a:p>
          <a:p>
            <a:pPr marL="342900" indent="-342900">
              <a:buFont typeface="Wingdings" panose="05000000000000000000" pitchFamily="2" charset="2"/>
              <a:buChar char="§"/>
            </a:pPr>
            <a:endParaRPr lang="nl-BE"/>
          </a:p>
          <a:p>
            <a:pPr>
              <a:buNone/>
            </a:pPr>
            <a:r>
              <a:rPr lang="nl-BE" b="1"/>
              <a:t>2</a:t>
            </a:r>
            <a:r>
              <a:rPr lang="nl-BE" b="1" baseline="30000"/>
              <a:t>de</a:t>
            </a:r>
            <a:r>
              <a:rPr lang="nl-BE" b="1"/>
              <a:t> fase</a:t>
            </a:r>
          </a:p>
          <a:p>
            <a:pPr>
              <a:buNone/>
            </a:pPr>
            <a:endParaRPr lang="nl-BE" b="1"/>
          </a:p>
          <a:p>
            <a:pPr marL="342900" indent="-342900">
              <a:buFont typeface="Wingdings" panose="05000000000000000000" pitchFamily="2" charset="2"/>
              <a:buChar char="§"/>
            </a:pPr>
            <a:r>
              <a:rPr lang="nl-BE"/>
              <a:t>Gegevensdeling met andere beleidsdomeinen</a:t>
            </a:r>
          </a:p>
          <a:p>
            <a:pPr marL="342900" indent="-342900">
              <a:buFont typeface="Wingdings" panose="05000000000000000000" pitchFamily="2" charset="2"/>
              <a:buChar char="§"/>
            </a:pPr>
            <a:endParaRPr lang="nl-BE" b="1"/>
          </a:p>
          <a:p>
            <a:pPr>
              <a:buNone/>
            </a:pPr>
            <a:endParaRPr lang="nl-BE"/>
          </a:p>
        </p:txBody>
      </p:sp>
    </p:spTree>
    <p:extLst>
      <p:ext uri="{BB962C8B-B14F-4D97-AF65-F5344CB8AC3E}">
        <p14:creationId xmlns:p14="http://schemas.microsoft.com/office/powerpoint/2010/main" val="536264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AF807D-99C2-9933-19DF-7ACA62657827}"/>
              </a:ext>
            </a:extLst>
          </p:cNvPr>
          <p:cNvSpPr>
            <a:spLocks noGrp="1"/>
          </p:cNvSpPr>
          <p:nvPr>
            <p:ph type="title"/>
          </p:nvPr>
        </p:nvSpPr>
        <p:spPr/>
        <p:txBody>
          <a:bodyPr/>
          <a:lstStyle/>
          <a:p>
            <a:r>
              <a:rPr lang="nl-BE" sz="2400" b="1">
                <a:solidFill>
                  <a:srgbClr val="373636"/>
                </a:solidFill>
                <a:latin typeface="FlandersArtSans-Regular"/>
              </a:rPr>
              <a:t>B. Maatregelen risico werkloosheids- en inactiviteitsval</a:t>
            </a:r>
            <a:br>
              <a:rPr lang="nl-BE" sz="2800" b="1">
                <a:solidFill>
                  <a:srgbClr val="373636"/>
                </a:solidFill>
                <a:latin typeface="FlandersArtSans-Regular"/>
              </a:rPr>
            </a:br>
            <a:endParaRPr lang="nl-BE" sz="2800"/>
          </a:p>
        </p:txBody>
      </p:sp>
      <p:sp>
        <p:nvSpPr>
          <p:cNvPr id="3" name="Tijdelijke aanduiding voor inhoud 2">
            <a:extLst>
              <a:ext uri="{FF2B5EF4-FFF2-40B4-BE49-F238E27FC236}">
                <a16:creationId xmlns:a16="http://schemas.microsoft.com/office/drawing/2014/main" id="{CFFBF978-0221-63D6-F670-B259BCF3AE03}"/>
              </a:ext>
            </a:extLst>
          </p:cNvPr>
          <p:cNvSpPr>
            <a:spLocks noGrp="1"/>
          </p:cNvSpPr>
          <p:nvPr>
            <p:ph idx="1"/>
          </p:nvPr>
        </p:nvSpPr>
        <p:spPr>
          <a:xfrm>
            <a:off x="983766" y="2238234"/>
            <a:ext cx="7416000" cy="3159834"/>
          </a:xfrm>
        </p:spPr>
        <p:txBody>
          <a:bodyPr/>
          <a:lstStyle/>
          <a:p>
            <a:pPr marL="0" indent="0">
              <a:buNone/>
            </a:pPr>
            <a:endParaRPr lang="nl-BE"/>
          </a:p>
          <a:p>
            <a:pPr marL="745200" lvl="1" indent="-457200">
              <a:buSzPct val="100000"/>
              <a:buFont typeface="+mj-lt"/>
              <a:buAutoNum type="arabicPeriod"/>
            </a:pPr>
            <a:r>
              <a:rPr lang="nl-BE" sz="2400">
                <a:solidFill>
                  <a:schemeClr val="tx1"/>
                </a:solidFill>
              </a:rPr>
              <a:t>Invoeren werkbaarheidstoets d.m.v. nauwe samenwerking tussen VDAB en verhuurder</a:t>
            </a:r>
          </a:p>
          <a:p>
            <a:pPr marL="745200" lvl="1" indent="-457200">
              <a:buSzPct val="100000"/>
              <a:buFont typeface="+mj-lt"/>
              <a:buAutoNum type="arabicPeriod"/>
            </a:pPr>
            <a:r>
              <a:rPr lang="nl-BE" sz="2400">
                <a:solidFill>
                  <a:schemeClr val="tx1"/>
                </a:solidFill>
              </a:rPr>
              <a:t>Doorstroompremie beroepsactieve sociale huurders</a:t>
            </a:r>
          </a:p>
          <a:p>
            <a:pPr marL="745200" lvl="1" indent="-457200">
              <a:buFont typeface="+mj-lt"/>
              <a:buAutoNum type="arabicPeriod"/>
            </a:pPr>
            <a:endParaRPr lang="nl-BE"/>
          </a:p>
          <a:p>
            <a:pPr marL="457200" indent="-457200">
              <a:buFont typeface="+mj-lt"/>
              <a:buAutoNum type="arabicPeriod"/>
            </a:pPr>
            <a:endParaRPr lang="nl-BE"/>
          </a:p>
          <a:p>
            <a:pPr marL="0" indent="0">
              <a:buNone/>
            </a:pPr>
            <a:endParaRPr lang="nl-BE"/>
          </a:p>
          <a:p>
            <a:endParaRPr lang="nl-BE"/>
          </a:p>
        </p:txBody>
      </p:sp>
    </p:spTree>
    <p:extLst>
      <p:ext uri="{BB962C8B-B14F-4D97-AF65-F5344CB8AC3E}">
        <p14:creationId xmlns:p14="http://schemas.microsoft.com/office/powerpoint/2010/main" val="3516636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AF807D-99C2-9933-19DF-7ACA62657827}"/>
              </a:ext>
            </a:extLst>
          </p:cNvPr>
          <p:cNvSpPr>
            <a:spLocks noGrp="1"/>
          </p:cNvSpPr>
          <p:nvPr>
            <p:ph type="title"/>
          </p:nvPr>
        </p:nvSpPr>
        <p:spPr/>
        <p:txBody>
          <a:bodyPr/>
          <a:lstStyle/>
          <a:p>
            <a:r>
              <a:rPr lang="nl-BE" sz="2400" b="1">
                <a:solidFill>
                  <a:srgbClr val="373636"/>
                </a:solidFill>
                <a:latin typeface="FlandersArtSans-Regular"/>
              </a:rPr>
              <a:t>B. Maatregelen risico werkloosheids- en inactiviteitsval</a:t>
            </a:r>
            <a:br>
              <a:rPr lang="nl-BE" sz="2800" b="1">
                <a:solidFill>
                  <a:srgbClr val="373636"/>
                </a:solidFill>
                <a:latin typeface="FlandersArtSans-Regular"/>
              </a:rPr>
            </a:br>
            <a:endParaRPr lang="nl-BE" sz="2800"/>
          </a:p>
        </p:txBody>
      </p:sp>
      <p:sp>
        <p:nvSpPr>
          <p:cNvPr id="3" name="Tijdelijke aanduiding voor inhoud 2">
            <a:extLst>
              <a:ext uri="{FF2B5EF4-FFF2-40B4-BE49-F238E27FC236}">
                <a16:creationId xmlns:a16="http://schemas.microsoft.com/office/drawing/2014/main" id="{CFFBF978-0221-63D6-F670-B259BCF3AE03}"/>
              </a:ext>
            </a:extLst>
          </p:cNvPr>
          <p:cNvSpPr>
            <a:spLocks noGrp="1"/>
          </p:cNvSpPr>
          <p:nvPr>
            <p:ph idx="1"/>
          </p:nvPr>
        </p:nvSpPr>
        <p:spPr>
          <a:xfrm>
            <a:off x="1296000" y="1538999"/>
            <a:ext cx="7416000" cy="4220355"/>
          </a:xfrm>
        </p:spPr>
        <p:txBody>
          <a:bodyPr/>
          <a:lstStyle/>
          <a:p>
            <a:pPr marL="0" indent="0">
              <a:buNone/>
            </a:pPr>
            <a:endParaRPr lang="nl-BE"/>
          </a:p>
          <a:p>
            <a:pPr marL="457200" indent="-457200">
              <a:buFont typeface="+mj-lt"/>
              <a:buAutoNum type="arabicPeriod"/>
            </a:pPr>
            <a:r>
              <a:rPr lang="nl-BE" sz="2400" b="1" spc="-150">
                <a:solidFill>
                  <a:schemeClr val="tx1"/>
                </a:solidFill>
                <a:latin typeface="FlandersArtSans-Regular" panose="00000500000000000000" pitchFamily="2" charset="0"/>
              </a:rPr>
              <a:t>Invoeren werkbaarheidstoets voor de sociale huurder</a:t>
            </a:r>
          </a:p>
          <a:p>
            <a:pPr marL="457200" indent="-457200">
              <a:buFont typeface="+mj-lt"/>
              <a:buAutoNum type="arabicPeriod"/>
            </a:pPr>
            <a:endParaRPr lang="nl-BE" sz="2400" spc="-150">
              <a:latin typeface="FlandersArtSans-Regular" panose="00000500000000000000" pitchFamily="2" charset="0"/>
            </a:endParaRPr>
          </a:p>
          <a:p>
            <a:pPr>
              <a:buFont typeface="Wingdings" panose="05000000000000000000" pitchFamily="2" charset="2"/>
              <a:buChar char="§"/>
            </a:pPr>
            <a:r>
              <a:rPr lang="nl-BE" sz="2200">
                <a:latin typeface="FlandersArtSans-Regular" panose="00000500000000000000" pitchFamily="2" charset="0"/>
              </a:rPr>
              <a:t>Niet beroepsactieve huurder met arbeidspotentieel:</a:t>
            </a:r>
          </a:p>
          <a:p>
            <a:pPr lvl="1">
              <a:buFont typeface="Wingdings" panose="05000000000000000000" pitchFamily="2" charset="2"/>
              <a:buChar char="§"/>
            </a:pPr>
            <a:r>
              <a:rPr lang="nl-BE" sz="2200">
                <a:latin typeface="FlandersArtSans-Regular" panose="00000500000000000000" pitchFamily="2" charset="0"/>
              </a:rPr>
              <a:t>Nu louter inschrijfplicht VDAB </a:t>
            </a:r>
          </a:p>
          <a:p>
            <a:pPr lvl="1">
              <a:buFont typeface="Wingdings" panose="05000000000000000000" pitchFamily="2" charset="2"/>
              <a:buChar char="§"/>
            </a:pPr>
            <a:r>
              <a:rPr lang="nl-BE" sz="2200"/>
              <a:t>Met maatregel ook w</a:t>
            </a:r>
            <a:r>
              <a:rPr lang="nl-BE"/>
              <a:t>erkbaarheidstoets met propellermodel van VDAB</a:t>
            </a:r>
          </a:p>
          <a:p>
            <a:pPr lvl="1">
              <a:buFont typeface="Wingdings" panose="05000000000000000000" pitchFamily="2" charset="2"/>
              <a:buChar char="§"/>
            </a:pPr>
            <a:endParaRPr lang="nl-BE"/>
          </a:p>
          <a:p>
            <a:pPr marL="288000" marR="0" lvl="0" indent="-288000" algn="l" defTabSz="914400" rtl="0" eaLnBrk="1" fontAlgn="auto" latinLnBrk="0" hangingPunct="1">
              <a:lnSpc>
                <a:spcPct val="90000"/>
              </a:lnSpc>
              <a:spcBef>
                <a:spcPts val="300"/>
              </a:spcBef>
              <a:spcAft>
                <a:spcPts val="0"/>
              </a:spcAft>
              <a:buClrTx/>
              <a:buSzPct val="90000"/>
              <a:buFont typeface="Wingdings" panose="05000000000000000000" pitchFamily="2" charset="2"/>
              <a:buChar char="§"/>
              <a:tabLst/>
              <a:defRPr/>
            </a:pPr>
            <a:r>
              <a:rPr lang="nl-BE" sz="2200">
                <a:solidFill>
                  <a:srgbClr val="373636"/>
                </a:solidFill>
                <a:latin typeface="FlandersArtSans-Regular" panose="00000500000000000000" pitchFamily="2" charset="0"/>
              </a:rPr>
              <a:t>Uitbreiding huurdersverplichting naar </a:t>
            </a:r>
            <a:r>
              <a:rPr kumimoji="0" lang="nl-BE" sz="2200" b="0" i="0" u="none" strike="noStrike" kern="1200" cap="none" spc="0" normalizeH="0" baseline="0" noProof="0">
                <a:ln>
                  <a:noFill/>
                </a:ln>
                <a:solidFill>
                  <a:srgbClr val="373636"/>
                </a:solidFill>
                <a:effectLst/>
                <a:uLnTx/>
                <a:uFillTx/>
                <a:latin typeface="FlandersArtSans-Regular" panose="00000500000000000000" pitchFamily="2" charset="0"/>
                <a:ea typeface="+mn-ea"/>
                <a:cs typeface="+mn-cs"/>
              </a:rPr>
              <a:t>kandidaat-huurders</a:t>
            </a:r>
          </a:p>
          <a:p>
            <a:pPr marL="576000" marR="0" lvl="1" indent="-288000" algn="l" defTabSz="914400" rtl="0" eaLnBrk="1" fontAlgn="auto" latinLnBrk="0" hangingPunct="1">
              <a:lnSpc>
                <a:spcPct val="90000"/>
              </a:lnSpc>
              <a:spcBef>
                <a:spcPts val="300"/>
              </a:spcBef>
              <a:spcAft>
                <a:spcPts val="0"/>
              </a:spcAft>
              <a:buClrTx/>
              <a:buSzPct val="70000"/>
              <a:buFont typeface="Wingdings" panose="05000000000000000000" pitchFamily="2" charset="2"/>
              <a:buChar char="§"/>
              <a:tabLst/>
              <a:defRPr/>
            </a:pPr>
            <a:r>
              <a:rPr kumimoji="0" lang="nl-BE" sz="2200" b="0" i="0" u="none" strike="noStrike" kern="1200" cap="none" spc="0" normalizeH="0" baseline="0" noProof="0">
                <a:ln>
                  <a:noFill/>
                </a:ln>
                <a:solidFill>
                  <a:prstClr val="white">
                    <a:lumMod val="50000"/>
                  </a:prstClr>
                </a:solidFill>
                <a:effectLst/>
                <a:uLnTx/>
                <a:uFillTx/>
                <a:latin typeface="FlandersArtSans-Regular" panose="00000500000000000000" pitchFamily="2" charset="0"/>
                <a:ea typeface="+mn-ea"/>
                <a:cs typeface="+mn-cs"/>
              </a:rPr>
              <a:t>inschrijfplicht VDAB </a:t>
            </a:r>
          </a:p>
          <a:p>
            <a:pPr marL="576000" marR="0" lvl="1" indent="-288000" algn="l" defTabSz="914400" rtl="0" eaLnBrk="1" fontAlgn="auto" latinLnBrk="0" hangingPunct="1">
              <a:lnSpc>
                <a:spcPct val="90000"/>
              </a:lnSpc>
              <a:spcBef>
                <a:spcPts val="300"/>
              </a:spcBef>
              <a:spcAft>
                <a:spcPts val="0"/>
              </a:spcAft>
              <a:buClrTx/>
              <a:buSzPct val="70000"/>
              <a:buFont typeface="Wingdings" panose="05000000000000000000" pitchFamily="2" charset="2"/>
              <a:buChar char="§"/>
              <a:tabLst/>
              <a:defRPr/>
            </a:pPr>
            <a:r>
              <a:rPr kumimoji="0" lang="nl-BE" sz="2200" b="0" i="0" u="none" strike="noStrike" kern="1200" cap="none" spc="0" normalizeH="0" baseline="0" noProof="0">
                <a:ln>
                  <a:noFill/>
                </a:ln>
                <a:solidFill>
                  <a:prstClr val="white">
                    <a:lumMod val="50000"/>
                  </a:prstClr>
                </a:solidFill>
                <a:effectLst/>
                <a:uLnTx/>
                <a:uFillTx/>
                <a:latin typeface="FlandersArtSans-Regular" panose="00000500000000000000" pitchFamily="2" charset="0"/>
                <a:ea typeface="+mn-ea"/>
                <a:cs typeface="+mn-cs"/>
              </a:rPr>
              <a:t>w</a:t>
            </a:r>
            <a:r>
              <a:rPr kumimoji="0" lang="nl-BE" sz="2000" b="0" i="0" u="none" strike="noStrike" kern="1200" cap="none" spc="0" normalizeH="0" baseline="0" noProof="0">
                <a:ln>
                  <a:noFill/>
                </a:ln>
                <a:solidFill>
                  <a:prstClr val="white">
                    <a:lumMod val="50000"/>
                  </a:prstClr>
                </a:solidFill>
                <a:effectLst/>
                <a:uLnTx/>
                <a:uFillTx/>
                <a:latin typeface="FlandersArtSans-Regular" panose="00000500000000000000" pitchFamily="2" charset="0"/>
                <a:ea typeface="+mn-ea"/>
                <a:cs typeface="+mn-cs"/>
              </a:rPr>
              <a:t>erkbaarheidstoets met propellermodel van VDAB</a:t>
            </a:r>
          </a:p>
          <a:p>
            <a:pPr marL="0" marR="0" lvl="0" indent="0" algn="l" defTabSz="914400" rtl="0" eaLnBrk="1" fontAlgn="auto" latinLnBrk="0" hangingPunct="1">
              <a:lnSpc>
                <a:spcPct val="90000"/>
              </a:lnSpc>
              <a:spcBef>
                <a:spcPts val="300"/>
              </a:spcBef>
              <a:spcAft>
                <a:spcPts val="0"/>
              </a:spcAft>
              <a:buClrTx/>
              <a:buSzPct val="90000"/>
              <a:buNone/>
              <a:tabLst/>
              <a:defRPr/>
            </a:pPr>
            <a:endParaRPr kumimoji="0" lang="nl-BE" sz="2200" b="0" i="0" u="none" strike="noStrike" kern="1200" cap="none" spc="0" normalizeH="0" baseline="0" noProof="0">
              <a:ln>
                <a:noFill/>
              </a:ln>
              <a:solidFill>
                <a:srgbClr val="373636"/>
              </a:solidFill>
              <a:effectLst/>
              <a:uLnTx/>
              <a:uFillTx/>
              <a:latin typeface="FlandersArtSans-Regular" panose="00000500000000000000" pitchFamily="2" charset="0"/>
              <a:ea typeface="+mn-ea"/>
              <a:cs typeface="+mn-cs"/>
            </a:endParaRPr>
          </a:p>
          <a:p>
            <a:pPr marL="288000" lvl="1" indent="0">
              <a:buNone/>
            </a:pPr>
            <a:endParaRPr lang="nl-BE"/>
          </a:p>
          <a:p>
            <a:pPr lvl="1">
              <a:buFont typeface="Wingdings" panose="05000000000000000000" pitchFamily="2" charset="2"/>
              <a:buChar char="§"/>
            </a:pPr>
            <a:endParaRPr lang="nl-BE"/>
          </a:p>
          <a:p>
            <a:pPr marL="457200" indent="-457200">
              <a:buFont typeface="+mj-lt"/>
              <a:buAutoNum type="arabicPeriod"/>
            </a:pPr>
            <a:endParaRPr lang="nl-BE"/>
          </a:p>
          <a:p>
            <a:pPr marL="0" indent="0">
              <a:buNone/>
            </a:pPr>
            <a:endParaRPr lang="nl-BE" sz="2200">
              <a:latin typeface="FlandersArtSans-Regular" panose="00000500000000000000" pitchFamily="2" charset="0"/>
            </a:endParaRPr>
          </a:p>
          <a:p>
            <a:endParaRPr lang="nl-BE"/>
          </a:p>
        </p:txBody>
      </p:sp>
    </p:spTree>
    <p:extLst>
      <p:ext uri="{BB962C8B-B14F-4D97-AF65-F5344CB8AC3E}">
        <p14:creationId xmlns:p14="http://schemas.microsoft.com/office/powerpoint/2010/main" val="2444477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B9A283-215E-96BE-C316-CACFD9E8D897}"/>
              </a:ext>
            </a:extLst>
          </p:cNvPr>
          <p:cNvSpPr>
            <a:spLocks noGrp="1"/>
          </p:cNvSpPr>
          <p:nvPr>
            <p:ph type="title"/>
          </p:nvPr>
        </p:nvSpPr>
        <p:spPr>
          <a:xfrm>
            <a:off x="1296000" y="464063"/>
            <a:ext cx="7416000" cy="641255"/>
          </a:xfrm>
        </p:spPr>
        <p:txBody>
          <a:bodyPr/>
          <a:lstStyle/>
          <a:p>
            <a:r>
              <a:rPr lang="nl-BE" sz="2400" b="1">
                <a:solidFill>
                  <a:srgbClr val="373636"/>
                </a:solidFill>
                <a:latin typeface="FlandersArtSans-Regular"/>
              </a:rPr>
              <a:t>B. Maatregelen risico werkloosheids- en inactiviteitsval</a:t>
            </a:r>
            <a:endParaRPr lang="nl-BE" sz="2400"/>
          </a:p>
        </p:txBody>
      </p:sp>
      <p:sp>
        <p:nvSpPr>
          <p:cNvPr id="3" name="Tijdelijke aanduiding voor inhoud 2">
            <a:extLst>
              <a:ext uri="{FF2B5EF4-FFF2-40B4-BE49-F238E27FC236}">
                <a16:creationId xmlns:a16="http://schemas.microsoft.com/office/drawing/2014/main" id="{472F8677-8CF5-96F0-B1CF-D6B54159361B}"/>
              </a:ext>
            </a:extLst>
          </p:cNvPr>
          <p:cNvSpPr>
            <a:spLocks noGrp="1"/>
          </p:cNvSpPr>
          <p:nvPr>
            <p:ph sz="half" idx="1"/>
          </p:nvPr>
        </p:nvSpPr>
        <p:spPr>
          <a:xfrm>
            <a:off x="1296000" y="1176365"/>
            <a:ext cx="7416000" cy="4752163"/>
          </a:xfrm>
        </p:spPr>
        <p:txBody>
          <a:bodyPr vert="horz" lIns="0" tIns="0" rIns="0" bIns="0" rtlCol="0" anchor="t">
            <a:noAutofit/>
          </a:bodyPr>
          <a:lstStyle/>
          <a:p>
            <a:pPr>
              <a:buNone/>
            </a:pPr>
            <a:endParaRPr lang="nl-BE" b="1"/>
          </a:p>
          <a:p>
            <a:pPr>
              <a:buNone/>
            </a:pPr>
            <a:endParaRPr lang="nl-BE" b="1"/>
          </a:p>
          <a:p>
            <a:pPr>
              <a:buNone/>
            </a:pPr>
            <a:endParaRPr lang="nl-BE" b="1"/>
          </a:p>
          <a:p>
            <a:pPr>
              <a:buNone/>
            </a:pPr>
            <a:r>
              <a:rPr lang="nl-BE" b="1"/>
              <a:t>Pilootprojecten</a:t>
            </a:r>
          </a:p>
          <a:p>
            <a:pPr>
              <a:buNone/>
            </a:pPr>
            <a:endParaRPr lang="nl-BE"/>
          </a:p>
          <a:p>
            <a:pPr marL="342900" indent="-342900">
              <a:buFont typeface="Wingdings" panose="05000000000000000000" pitchFamily="2" charset="2"/>
              <a:buChar char="§"/>
            </a:pPr>
            <a:r>
              <a:rPr lang="nl-BE"/>
              <a:t>Opzet: nauwe samenwerking tussen VDAB en woonmaatschappij ter bevordering participatie arbeidsmarkt van huurder met arbeidspotentieel</a:t>
            </a:r>
          </a:p>
          <a:p>
            <a:pPr marL="342900" indent="-342900">
              <a:buFont typeface="Wingdings" panose="05000000000000000000" pitchFamily="2" charset="2"/>
              <a:buChar char="§"/>
            </a:pPr>
            <a:r>
              <a:rPr lang="nl-BE"/>
              <a:t>Leer- en onderzoekstraject om methodiek ‘werkbaarheidstoets’ te toetsen in sector sociale huur</a:t>
            </a:r>
          </a:p>
          <a:p>
            <a:pPr marL="342900" indent="-342900">
              <a:buFont typeface="Wingdings" panose="05000000000000000000" pitchFamily="2" charset="2"/>
              <a:buChar char="§"/>
            </a:pPr>
            <a:endParaRPr lang="nl-BE"/>
          </a:p>
          <a:p>
            <a:pPr marL="342900" indent="-342900">
              <a:buFont typeface="Wingdings" panose="05000000000000000000" pitchFamily="2" charset="2"/>
              <a:buChar char="§"/>
            </a:pPr>
            <a:endParaRPr lang="nl-BE"/>
          </a:p>
          <a:p>
            <a:pPr marL="457200" indent="-457200">
              <a:buFont typeface="+mj-lt"/>
              <a:buAutoNum type="arabicPeriod"/>
            </a:pPr>
            <a:endParaRPr lang="nl-BE"/>
          </a:p>
          <a:p>
            <a:pPr marL="342900" indent="-342900">
              <a:buFont typeface="Wingdings" panose="05000000000000000000" pitchFamily="2" charset="2"/>
              <a:buChar char="§"/>
            </a:pPr>
            <a:endParaRPr lang="nl-BE"/>
          </a:p>
          <a:p>
            <a:pPr>
              <a:buNone/>
            </a:pPr>
            <a:endParaRPr lang="nl-BE"/>
          </a:p>
        </p:txBody>
      </p:sp>
    </p:spTree>
    <p:extLst>
      <p:ext uri="{BB962C8B-B14F-4D97-AF65-F5344CB8AC3E}">
        <p14:creationId xmlns:p14="http://schemas.microsoft.com/office/powerpoint/2010/main" val="769704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AF807D-99C2-9933-19DF-7ACA62657827}"/>
              </a:ext>
            </a:extLst>
          </p:cNvPr>
          <p:cNvSpPr>
            <a:spLocks noGrp="1"/>
          </p:cNvSpPr>
          <p:nvPr>
            <p:ph type="title"/>
          </p:nvPr>
        </p:nvSpPr>
        <p:spPr>
          <a:xfrm>
            <a:off x="1296000" y="756000"/>
            <a:ext cx="7323893" cy="783000"/>
          </a:xfrm>
        </p:spPr>
        <p:txBody>
          <a:bodyPr/>
          <a:lstStyle/>
          <a:p>
            <a:r>
              <a:rPr lang="nl-BE" sz="2400" b="1">
                <a:solidFill>
                  <a:srgbClr val="373636"/>
                </a:solidFill>
                <a:latin typeface="FlandersArtSans-Regular"/>
              </a:rPr>
              <a:t>B. Maatregelen risico werkloosheids- en inactiviteitsval</a:t>
            </a:r>
            <a:br>
              <a:rPr lang="nl-BE" sz="2800" b="1">
                <a:solidFill>
                  <a:srgbClr val="373636"/>
                </a:solidFill>
                <a:latin typeface="FlandersArtSans-Regular"/>
              </a:rPr>
            </a:br>
            <a:endParaRPr lang="nl-BE" sz="2800"/>
          </a:p>
        </p:txBody>
      </p:sp>
      <p:sp>
        <p:nvSpPr>
          <p:cNvPr id="3" name="Tijdelijke aanduiding voor inhoud 2">
            <a:extLst>
              <a:ext uri="{FF2B5EF4-FFF2-40B4-BE49-F238E27FC236}">
                <a16:creationId xmlns:a16="http://schemas.microsoft.com/office/drawing/2014/main" id="{CFFBF978-0221-63D6-F670-B259BCF3AE03}"/>
              </a:ext>
            </a:extLst>
          </p:cNvPr>
          <p:cNvSpPr>
            <a:spLocks noGrp="1"/>
          </p:cNvSpPr>
          <p:nvPr>
            <p:ph idx="1"/>
          </p:nvPr>
        </p:nvSpPr>
        <p:spPr>
          <a:xfrm>
            <a:off x="1296000" y="1315975"/>
            <a:ext cx="7416000" cy="3980853"/>
          </a:xfrm>
        </p:spPr>
        <p:txBody>
          <a:bodyPr/>
          <a:lstStyle/>
          <a:p>
            <a:pPr marL="0" indent="0">
              <a:buNone/>
            </a:pPr>
            <a:endParaRPr lang="nl-BE"/>
          </a:p>
          <a:p>
            <a:pPr marL="0" indent="0">
              <a:buNone/>
            </a:pPr>
            <a:r>
              <a:rPr lang="nl-BE" sz="2400" b="1" spc="-150">
                <a:latin typeface="FlandersArtSans-Regular" panose="00000500000000000000" pitchFamily="2" charset="0"/>
              </a:rPr>
              <a:t>2</a:t>
            </a:r>
            <a:r>
              <a:rPr lang="nl-BE" sz="2400" b="1" spc="-150">
                <a:solidFill>
                  <a:schemeClr val="tx1"/>
                </a:solidFill>
                <a:latin typeface="FlandersArtSans-Regular" panose="00000500000000000000" pitchFamily="2" charset="0"/>
              </a:rPr>
              <a:t>. Doorstroompremie beroepsactieve sociale huurders</a:t>
            </a:r>
          </a:p>
          <a:p>
            <a:pPr marL="457200" indent="-457200">
              <a:buFont typeface="+mj-lt"/>
              <a:buAutoNum type="arabicPeriod"/>
            </a:pPr>
            <a:endParaRPr lang="nl-BE" sz="2400" spc="-150">
              <a:latin typeface="FlandersArtSans-Regular" panose="00000500000000000000" pitchFamily="2" charset="0"/>
            </a:endParaRPr>
          </a:p>
          <a:p>
            <a:pPr>
              <a:buFont typeface="Wingdings" panose="05000000000000000000" pitchFamily="2" charset="2"/>
              <a:buChar char="§"/>
            </a:pPr>
            <a:r>
              <a:rPr lang="nl-BE" sz="2200">
                <a:latin typeface="FlandersArtSans-Regular" panose="00000500000000000000" pitchFamily="2" charset="0"/>
              </a:rPr>
              <a:t>Sociale huurders met arbeidsinkomen ondersteunen om stap te zetten naar private huur- of eigendomsmarkt</a:t>
            </a:r>
          </a:p>
          <a:p>
            <a:pPr>
              <a:buFont typeface="Wingdings" panose="05000000000000000000" pitchFamily="2" charset="2"/>
              <a:buChar char="§"/>
            </a:pPr>
            <a:r>
              <a:rPr lang="nl-BE" sz="2200">
                <a:latin typeface="FlandersArtSans-Regular" panose="00000500000000000000" pitchFamily="2" charset="0"/>
              </a:rPr>
              <a:t>Via een premie</a:t>
            </a:r>
          </a:p>
          <a:p>
            <a:pPr lvl="1">
              <a:buFont typeface="Wingdings" panose="05000000000000000000" pitchFamily="2" charset="2"/>
              <a:buChar char="§"/>
            </a:pPr>
            <a:r>
              <a:rPr lang="nl-BE" sz="2200">
                <a:latin typeface="FlandersArtSans-Regular" panose="00000500000000000000" pitchFamily="2" charset="0"/>
              </a:rPr>
              <a:t>Max. 500 euro per gewerkt jaar </a:t>
            </a:r>
          </a:p>
          <a:p>
            <a:pPr lvl="1">
              <a:buFont typeface="Wingdings" panose="05000000000000000000" pitchFamily="2" charset="2"/>
              <a:buChar char="§"/>
            </a:pPr>
            <a:r>
              <a:rPr lang="nl-BE" sz="2200"/>
              <a:t>Max. 2500 euro </a:t>
            </a:r>
          </a:p>
          <a:p>
            <a:pPr lvl="1">
              <a:buFont typeface="Wingdings" panose="05000000000000000000" pitchFamily="2" charset="2"/>
              <a:buChar char="§"/>
            </a:pPr>
            <a:r>
              <a:rPr lang="nl-BE" sz="2200"/>
              <a:t>Premie in verhouding tot werkelijk geleverde arbeidsprestaties</a:t>
            </a:r>
            <a:endParaRPr lang="nl-BE" sz="2200">
              <a:latin typeface="FlandersArtSans-Regular" panose="00000500000000000000" pitchFamily="2" charset="0"/>
            </a:endParaRPr>
          </a:p>
          <a:p>
            <a:endParaRPr lang="nl-BE"/>
          </a:p>
        </p:txBody>
      </p:sp>
    </p:spTree>
    <p:extLst>
      <p:ext uri="{BB962C8B-B14F-4D97-AF65-F5344CB8AC3E}">
        <p14:creationId xmlns:p14="http://schemas.microsoft.com/office/powerpoint/2010/main" val="1775704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AF807D-99C2-9933-19DF-7ACA62657827}"/>
              </a:ext>
            </a:extLst>
          </p:cNvPr>
          <p:cNvSpPr>
            <a:spLocks noGrp="1"/>
          </p:cNvSpPr>
          <p:nvPr>
            <p:ph type="title"/>
          </p:nvPr>
        </p:nvSpPr>
        <p:spPr>
          <a:xfrm>
            <a:off x="1296000" y="756000"/>
            <a:ext cx="7335044" cy="626751"/>
          </a:xfrm>
        </p:spPr>
        <p:txBody>
          <a:bodyPr/>
          <a:lstStyle/>
          <a:p>
            <a:br>
              <a:rPr lang="nl-BE" sz="2800" b="1">
                <a:solidFill>
                  <a:srgbClr val="373636"/>
                </a:solidFill>
                <a:latin typeface="FlandersArtSans-Regular"/>
              </a:rPr>
            </a:br>
            <a:endParaRPr lang="nl-BE" sz="2800"/>
          </a:p>
        </p:txBody>
      </p:sp>
      <p:sp>
        <p:nvSpPr>
          <p:cNvPr id="3" name="Tijdelijke aanduiding voor inhoud 2">
            <a:extLst>
              <a:ext uri="{FF2B5EF4-FFF2-40B4-BE49-F238E27FC236}">
                <a16:creationId xmlns:a16="http://schemas.microsoft.com/office/drawing/2014/main" id="{CFFBF978-0221-63D6-F670-B259BCF3AE03}"/>
              </a:ext>
            </a:extLst>
          </p:cNvPr>
          <p:cNvSpPr>
            <a:spLocks noGrp="1"/>
          </p:cNvSpPr>
          <p:nvPr>
            <p:ph idx="1"/>
          </p:nvPr>
        </p:nvSpPr>
        <p:spPr>
          <a:xfrm>
            <a:off x="1296000" y="1410695"/>
            <a:ext cx="7416000" cy="4036610"/>
          </a:xfrm>
        </p:spPr>
        <p:txBody>
          <a:bodyPr/>
          <a:lstStyle/>
          <a:p>
            <a:pPr marL="0" indent="0">
              <a:buNone/>
            </a:pPr>
            <a:r>
              <a:rPr lang="nl-BE" sz="2400" b="1" spc="-150">
                <a:solidFill>
                  <a:schemeClr val="tx1"/>
                </a:solidFill>
                <a:latin typeface="FlandersArtSans-Regular" panose="00000500000000000000" pitchFamily="2" charset="0"/>
              </a:rPr>
              <a:t>Invoering voorrang werkbinding naas</a:t>
            </a:r>
            <a:r>
              <a:rPr lang="nl-BE" sz="2400" b="1" spc="-150">
                <a:latin typeface="FlandersArtSans-Regular" panose="00000500000000000000" pitchFamily="2" charset="0"/>
              </a:rPr>
              <a:t>t </a:t>
            </a:r>
            <a:r>
              <a:rPr lang="nl-BE" sz="2400" b="1" spc="-150">
                <a:solidFill>
                  <a:schemeClr val="tx1"/>
                </a:solidFill>
                <a:latin typeface="FlandersArtSans-Regular" panose="00000500000000000000" pitchFamily="2" charset="0"/>
              </a:rPr>
              <a:t>voorrang woonbinding met gemeente</a:t>
            </a:r>
          </a:p>
          <a:p>
            <a:pPr marL="0" indent="0">
              <a:buNone/>
            </a:pPr>
            <a:endParaRPr lang="nl-BE" sz="2400" spc="-150">
              <a:latin typeface="FlandersArtSans-Regular" panose="00000500000000000000" pitchFamily="2" charset="0"/>
            </a:endParaRPr>
          </a:p>
          <a:p>
            <a:pPr>
              <a:buFont typeface="Wingdings" panose="05000000000000000000" pitchFamily="2" charset="2"/>
              <a:buChar char="§"/>
            </a:pPr>
            <a:r>
              <a:rPr lang="nl-BE" sz="2200">
                <a:latin typeface="FlandersArtSans-Regular" panose="00000500000000000000" pitchFamily="2" charset="0"/>
              </a:rPr>
              <a:t>Doel : verhuisbewegingen </a:t>
            </a:r>
            <a:r>
              <a:rPr lang="nl-BE" sz="2200" err="1">
                <a:latin typeface="FlandersArtSans-Regular" panose="00000500000000000000" pitchFamily="2" charset="0"/>
              </a:rPr>
              <a:t>owv</a:t>
            </a:r>
            <a:r>
              <a:rPr lang="nl-BE" sz="2200">
                <a:latin typeface="FlandersArtSans-Regular" panose="00000500000000000000" pitchFamily="2" charset="0"/>
              </a:rPr>
              <a:t> arbeidslocatie vergemakkelijken</a:t>
            </a:r>
          </a:p>
          <a:p>
            <a:pPr>
              <a:buFont typeface="Wingdings" panose="05000000000000000000" pitchFamily="2" charset="2"/>
              <a:buChar char="§"/>
            </a:pPr>
            <a:endParaRPr lang="nl-BE" sz="2200">
              <a:latin typeface="FlandersArtSans-Regular" panose="00000500000000000000" pitchFamily="2" charset="0"/>
            </a:endParaRPr>
          </a:p>
          <a:p>
            <a:pPr>
              <a:buFont typeface="Wingdings" panose="05000000000000000000" pitchFamily="2" charset="2"/>
              <a:buChar char="§"/>
            </a:pPr>
            <a:r>
              <a:rPr lang="nl-BE" sz="2200">
                <a:latin typeface="FlandersArtSans-Regular" panose="00000500000000000000" pitchFamily="2" charset="0"/>
              </a:rPr>
              <a:t>Standaardvoorrangsregel voor KH met langdurige woonbinding met een gemeente wordt uitgebreid</a:t>
            </a:r>
          </a:p>
          <a:p>
            <a:pPr lvl="1">
              <a:buFont typeface="Wingdings" panose="05000000000000000000" pitchFamily="2" charset="2"/>
              <a:buChar char="§"/>
            </a:pPr>
            <a:r>
              <a:rPr lang="nl-BE" sz="2200"/>
              <a:t>KH die een werkbinding heeft met de gemeente waar de toe te wijzen woning ligt</a:t>
            </a:r>
          </a:p>
          <a:p>
            <a:pPr lvl="1">
              <a:buFont typeface="Wingdings" panose="05000000000000000000" pitchFamily="2" charset="2"/>
              <a:buChar char="§"/>
            </a:pPr>
            <a:r>
              <a:rPr lang="nl-BE" sz="2200">
                <a:latin typeface="FlandersArtSans-Regular" panose="00000500000000000000" pitchFamily="2" charset="0"/>
              </a:rPr>
              <a:t>Ook voor sociale huurders die willen verhuizen </a:t>
            </a:r>
            <a:r>
              <a:rPr lang="nl-BE" sz="2200" err="1">
                <a:latin typeface="FlandersArtSans-Regular" panose="00000500000000000000" pitchFamily="2" charset="0"/>
              </a:rPr>
              <a:t>owv</a:t>
            </a:r>
            <a:r>
              <a:rPr lang="nl-BE" sz="2200">
                <a:latin typeface="FlandersArtSans-Regular" panose="00000500000000000000" pitchFamily="2" charset="0"/>
              </a:rPr>
              <a:t> arbeidslocatie in andere gemeente</a:t>
            </a:r>
          </a:p>
          <a:p>
            <a:endParaRPr lang="nl-BE"/>
          </a:p>
        </p:txBody>
      </p:sp>
    </p:spTree>
    <p:extLst>
      <p:ext uri="{BB962C8B-B14F-4D97-AF65-F5344CB8AC3E}">
        <p14:creationId xmlns:p14="http://schemas.microsoft.com/office/powerpoint/2010/main" val="680715955"/>
      </p:ext>
    </p:extLst>
  </p:cSld>
  <p:clrMapOvr>
    <a:masterClrMapping/>
  </p:clrMapOvr>
</p:sld>
</file>

<file path=ppt/theme/theme1.xml><?xml version="1.0" encoding="utf-8"?>
<a:theme xmlns:a="http://schemas.openxmlformats.org/drawingml/2006/main" name="Presentatie_VO_V6">
  <a:themeElements>
    <a:clrScheme name="Vlaamse overheid presentatie">
      <a:dk1>
        <a:srgbClr val="373636"/>
      </a:dk1>
      <a:lt1>
        <a:sysClr val="window" lastClr="FFFFFF"/>
      </a:lt1>
      <a:dk2>
        <a:srgbClr val="6B6B6B"/>
      </a:dk2>
      <a:lt2>
        <a:srgbClr val="F6F5F3"/>
      </a:lt2>
      <a:accent1>
        <a:srgbClr val="FFEB00"/>
      </a:accent1>
      <a:accent2>
        <a:srgbClr val="373636"/>
      </a:accent2>
      <a:accent3>
        <a:srgbClr val="E5DA04"/>
      </a:accent3>
      <a:accent4>
        <a:srgbClr val="6B6B6B"/>
      </a:accent4>
      <a:accent5>
        <a:srgbClr val="D5D5D5"/>
      </a:accent5>
      <a:accent6>
        <a:srgbClr val="989898"/>
      </a:accent6>
      <a:hlink>
        <a:srgbClr val="3C96BE"/>
      </a:hlink>
      <a:folHlink>
        <a:srgbClr val="AA78AA"/>
      </a:folHlink>
    </a:clrScheme>
    <a:fontScheme name="Vlaamse overheid presentatie">
      <a:majorFont>
        <a:latin typeface="FlandersArtSans-Medium"/>
        <a:ea typeface=""/>
        <a:cs typeface=""/>
      </a:majorFont>
      <a:minorFont>
        <a:latin typeface="FlandersArtSerif-Regular"/>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_VR_basic.potx" id="{6D869CBD-BE9E-434E-8AFD-DC846768217F}" vid="{27BF293F-AD93-404B-BA4C-972D013D1927}"/>
    </a:ext>
  </a:extLst>
</a:theme>
</file>

<file path=ppt/theme/theme2.xml><?xml version="1.0" encoding="utf-8"?>
<a:theme xmlns:a="http://schemas.openxmlformats.org/drawingml/2006/main" name="Aangepast ontwerp">
  <a:themeElements>
    <a:clrScheme name="Vlaamse overheid presentatie">
      <a:dk1>
        <a:srgbClr val="373636"/>
      </a:dk1>
      <a:lt1>
        <a:sysClr val="window" lastClr="FFFFFF"/>
      </a:lt1>
      <a:dk2>
        <a:srgbClr val="6B6B6B"/>
      </a:dk2>
      <a:lt2>
        <a:srgbClr val="F6F5F3"/>
      </a:lt2>
      <a:accent1>
        <a:srgbClr val="FFEB00"/>
      </a:accent1>
      <a:accent2>
        <a:srgbClr val="373636"/>
      </a:accent2>
      <a:accent3>
        <a:srgbClr val="E5DA04"/>
      </a:accent3>
      <a:accent4>
        <a:srgbClr val="6B6B6B"/>
      </a:accent4>
      <a:accent5>
        <a:srgbClr val="D5D5D5"/>
      </a:accent5>
      <a:accent6>
        <a:srgbClr val="989898"/>
      </a:accent6>
      <a:hlink>
        <a:srgbClr val="3C96BE"/>
      </a:hlink>
      <a:folHlink>
        <a:srgbClr val="AA78AA"/>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_VR_basic.potx" id="{6D869CBD-BE9E-434E-8AFD-DC846768217F}" vid="{BC420619-8F65-460D-8A77-3E59643846D7}"/>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D529ED5E67454E8E7FF260F2342C80" ma:contentTypeVersion="20" ma:contentTypeDescription="Een nieuw document maken." ma:contentTypeScope="" ma:versionID="7b62e29125dbe1acd01367ad2ed9f698">
  <xsd:schema xmlns:xsd="http://www.w3.org/2001/XMLSchema" xmlns:xs="http://www.w3.org/2001/XMLSchema" xmlns:p="http://schemas.microsoft.com/office/2006/metadata/properties" xmlns:ns2="22dbe7fa-16ce-4dd0-bd7f-758202c9b29a" xmlns:ns3="ceeae0c4-f3ff-4153-af2f-582bafa5e89e" xmlns:ns4="9a9ec0f0-7796-43d0-ac1f-4c8c46ee0bd1" targetNamespace="http://schemas.microsoft.com/office/2006/metadata/properties" ma:root="true" ma:fieldsID="b08f8cfa07b8e21f81d5657a8e6a461a" ns2:_="" ns3:_="" ns4:_="">
    <xsd:import namespace="22dbe7fa-16ce-4dd0-bd7f-758202c9b29a"/>
    <xsd:import namespace="ceeae0c4-f3ff-4153-af2f-582bafa5e89e"/>
    <xsd:import namespace="9a9ec0f0-7796-43d0-ac1f-4c8c46ee0bd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DateTaken" minOccurs="0"/>
                <xsd:element ref="ns2:MediaServiceOCR" minOccurs="0"/>
                <xsd:element ref="ns3:SharedWithUsers" minOccurs="0"/>
                <xsd:element ref="ns3:SharedWithDetails" minOccurs="0"/>
                <xsd:element ref="ns2:lcf76f155ced4ddcb4097134ff3c332f" minOccurs="0"/>
                <xsd:element ref="ns4:TaxCatchAll" minOccurs="0"/>
                <xsd:element ref="ns2:MediaServiceLocation" minOccurs="0"/>
                <xsd:element ref="ns2:MediaServiceObjectDetectorVersions" minOccurs="0"/>
                <xsd:element ref="ns2:MediaServiceSearchProperties" minOccurs="0"/>
                <xsd:element ref="ns2:tij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dbe7fa-16ce-4dd0-bd7f-758202c9b2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49ca8161-7180-459b-a0ef-1a71cf6ffea5"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tijd" ma:index="26" nillable="true" ma:displayName="tijd" ma:format="DateOnly" ma:internalName="tij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eeae0c4-f3ff-4153-af2f-582bafa5e89e"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a9ec0f0-7796-43d0-ac1f-4c8c46ee0bd1"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217500bd-80a0-4d6e-9d55-4d6c54212f62}" ma:internalName="TaxCatchAll" ma:showField="CatchAllData" ma:web="ceeae0c4-f3ff-4153-af2f-582bafa5e89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a9ec0f0-7796-43d0-ac1f-4c8c46ee0bd1" xsi:nil="true"/>
    <lcf76f155ced4ddcb4097134ff3c332f xmlns="22dbe7fa-16ce-4dd0-bd7f-758202c9b29a">
      <Terms xmlns="http://schemas.microsoft.com/office/infopath/2007/PartnerControls"/>
    </lcf76f155ced4ddcb4097134ff3c332f>
    <tijd xmlns="22dbe7fa-16ce-4dd0-bd7f-758202c9b29a" xsi:nil="true"/>
  </documentManagement>
</p:properties>
</file>

<file path=customXml/itemProps1.xml><?xml version="1.0" encoding="utf-8"?>
<ds:datastoreItem xmlns:ds="http://schemas.openxmlformats.org/officeDocument/2006/customXml" ds:itemID="{BB821331-5B2B-40EE-AFFA-74822BF2474E}">
  <ds:schemaRefs>
    <ds:schemaRef ds:uri="22dbe7fa-16ce-4dd0-bd7f-758202c9b29a"/>
    <ds:schemaRef ds:uri="9a9ec0f0-7796-43d0-ac1f-4c8c46ee0bd1"/>
    <ds:schemaRef ds:uri="ceeae0c4-f3ff-4153-af2f-582bafa5e89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B2DD036-90B0-42FF-BD4F-978408743199}">
  <ds:schemaRefs>
    <ds:schemaRef ds:uri="http://schemas.microsoft.com/sharepoint/v3/contenttype/forms"/>
  </ds:schemaRefs>
</ds:datastoreItem>
</file>

<file path=customXml/itemProps3.xml><?xml version="1.0" encoding="utf-8"?>
<ds:datastoreItem xmlns:ds="http://schemas.openxmlformats.org/officeDocument/2006/customXml" ds:itemID="{56DF51BD-931C-487D-A907-A4A17478AF89}">
  <ds:schemaRefs>
    <ds:schemaRef ds:uri="22dbe7fa-16ce-4dd0-bd7f-758202c9b29a"/>
    <ds:schemaRef ds:uri="9a9ec0f0-7796-43d0-ac1f-4c8c46ee0bd1"/>
    <ds:schemaRef ds:uri="ceeae0c4-f3ff-4153-af2f-582bafa5e89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Presentatie_VR_basic</Template>
  <Application>Microsoft Office PowerPoint</Application>
  <PresentationFormat>On-screen Show (4:3)</PresentationFormat>
  <Slides>12</Slides>
  <Notes>12</Notes>
  <HiddenSlides>0</HiddenSlide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Presentatie_VO_V6</vt:lpstr>
      <vt:lpstr>Aangepast ontwerp</vt:lpstr>
      <vt:lpstr>Toelichting bij visienota arbeidsmarktpositie sociale  huurder en doorstroom uit sociale  woningmarkt</vt:lpstr>
      <vt:lpstr>Inhoudstafel</vt:lpstr>
      <vt:lpstr>1. Situering</vt:lpstr>
      <vt:lpstr>2. Initiatieven</vt:lpstr>
      <vt:lpstr>B. Maatregelen risico werkloosheids- en inactiviteitsval </vt:lpstr>
      <vt:lpstr>B. Maatregelen risico werkloosheids- en inactiviteitsval </vt:lpstr>
      <vt:lpstr>B. Maatregelen risico werkloosheids- en inactiviteitsval</vt:lpstr>
      <vt:lpstr>B. Maatregelen risico werkloosheids- en inactiviteitsval </vt:lpstr>
      <vt:lpstr> </vt:lpstr>
      <vt:lpstr>C. Uitstroom uit de sociale huur verruimen  </vt:lpstr>
      <vt:lpstr>C. Uitstroom uit de sociale huur verruimen  </vt:lpstr>
      <vt:lpstr>Begeleiding door VDAB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Van Damme Benediekt</dc:creator>
  <cp:revision>1</cp:revision>
  <dcterms:created xsi:type="dcterms:W3CDTF">2023-02-17T15:02:59Z</dcterms:created>
  <dcterms:modified xsi:type="dcterms:W3CDTF">2024-03-13T12:00:37Z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0x0101009AD529ED5E67454E8E7FF260F2342C80</vt:lpwstr>
  </property>
  <property fmtid="{D5CDD505-2E9C-101B-9397-08002B2CF9AE}" pid="3" name="MediaServiceImageTags">
    <vt:lpwstr/>
  </property>
</Properties>
</file>