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8E068-36D1-426B-9493-DE7D13C0B645}" type="datetimeFigureOut">
              <a:rPr lang="nl-BE" smtClean="0"/>
              <a:t>27/08/2015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77781-D561-4619-A108-32F55AC30A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263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>
                <a:solidFill>
                  <a:prstClr val="black"/>
                </a:solidFill>
              </a:rPr>
              <a:pPr/>
              <a:t>2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9016" y="305418"/>
            <a:ext cx="1858808" cy="7894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610200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844" y="5878506"/>
            <a:ext cx="1631963" cy="693134"/>
          </a:xfrm>
          <a:prstGeom prst="rect">
            <a:avLst/>
          </a:prstGeom>
        </p:spPr>
      </p:pic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27/08/2015</a:t>
            </a:fld>
            <a:r>
              <a:rPr lang="nl-BE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nl-BE" b="1" smtClean="0">
                <a:solidFill>
                  <a:prstClr val="white">
                    <a:lumMod val="50000"/>
                  </a:prstClr>
                </a:solidFill>
              </a:rPr>
              <a:t>│</a:t>
            </a:r>
            <a:fld id="{B263F6C6-2226-4286-8995-C42CB1E7C290}" type="slidenum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‹nr.›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1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>
                <a:solidFill>
                  <a:schemeClr val="bg1"/>
                </a:solidFill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1345" y="294823"/>
            <a:ext cx="1858808" cy="7894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0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27/08/2015</a:t>
            </a:fld>
            <a:r>
              <a:rPr lang="nl-BE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nl-BE" b="1" dirty="0" smtClean="0">
                <a:solidFill>
                  <a:prstClr val="white">
                    <a:lumMod val="50000"/>
                  </a:prstClr>
                </a:solidFill>
              </a:rPr>
              <a:t>│</a:t>
            </a:r>
            <a:fld id="{B263F6C6-2226-4286-8995-C42CB1E7C290}" type="slidenum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‹nr.›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484" y="5867788"/>
            <a:ext cx="1631963" cy="69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9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prstClr val="white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27/08/2015</a:t>
            </a:fld>
            <a:r>
              <a:rPr lang="nl-BE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nl-BE" b="1" smtClean="0">
                <a:solidFill>
                  <a:prstClr val="white">
                    <a:lumMod val="50000"/>
                  </a:prstClr>
                </a:solidFill>
              </a:rPr>
              <a:t>│</a:t>
            </a:r>
            <a:fld id="{B263F6C6-2226-4286-8995-C42CB1E7C290}" type="slidenum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‹nr.›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50" y="5873147"/>
            <a:ext cx="1631963" cy="69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3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2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27/08/2015</a:t>
            </a:fld>
            <a:r>
              <a:rPr lang="nl-BE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nl-BE" b="1" dirty="0" smtClean="0">
                <a:solidFill>
                  <a:prstClr val="white">
                    <a:lumMod val="50000"/>
                  </a:prstClr>
                </a:solidFill>
              </a:rPr>
              <a:t>│</a:t>
            </a:r>
            <a:fld id="{B263F6C6-2226-4286-8995-C42CB1E7C290}" type="slidenum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‹nr.›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485" y="5867788"/>
            <a:ext cx="1631963" cy="69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7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27/08/2015</a:t>
            </a:fld>
            <a:r>
              <a:rPr lang="nl-BE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nl-BE" b="1" dirty="0" smtClean="0">
                <a:solidFill>
                  <a:prstClr val="white">
                    <a:lumMod val="50000"/>
                  </a:prstClr>
                </a:solidFill>
              </a:rPr>
              <a:t>│</a:t>
            </a:r>
            <a:fld id="{B263F6C6-2226-4286-8995-C42CB1E7C290}" type="slidenum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‹nr.›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768" y="5883864"/>
            <a:ext cx="1631963" cy="69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27/08/2015</a:t>
            </a:fld>
            <a:r>
              <a:rPr lang="nl-BE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nl-BE" b="1" dirty="0" smtClean="0">
                <a:solidFill>
                  <a:prstClr val="white">
                    <a:lumMod val="50000"/>
                  </a:prstClr>
                </a:solidFill>
              </a:rPr>
              <a:t>│</a:t>
            </a:r>
            <a:fld id="{B263F6C6-2226-4286-8995-C42CB1E7C290}" type="slidenum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‹nr.›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485" y="5873147"/>
            <a:ext cx="1631963" cy="69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70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6140"/>
            <a:ext cx="7416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 </a:t>
            </a:r>
            <a:endParaRPr lang="nl-BE" dirty="0" smtClean="0"/>
          </a:p>
          <a:p>
            <a:pPr lvl="4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6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27/08/2015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60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>
                <a:solidFill>
                  <a:prstClr val="white">
                    <a:lumMod val="50000"/>
                  </a:prstClr>
                </a:solidFill>
              </a:rPr>
              <a:pPr/>
              <a:t>‹nr.›</a:t>
            </a:fld>
            <a:endParaRPr lang="nl-BE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" y="0"/>
            <a:ext cx="288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5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0" i="0" kern="1200">
          <a:solidFill>
            <a:schemeClr val="tx1"/>
          </a:solidFill>
          <a:latin typeface="FlandersArtSans-Bold" panose="00000800000000000000" pitchFamily="2" charset="0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200" kern="1200" spc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11"/>
        </a:buBlip>
        <a:defRPr sz="2200" kern="1200" spc="0">
          <a:solidFill>
            <a:schemeClr val="bg1">
              <a:lumMod val="50000"/>
            </a:schemeClr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2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13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Basisprincipes subsidies GBN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 Gelijk en toegankelijk voor iedereen</a:t>
            </a:r>
          </a:p>
          <a:p>
            <a:r>
              <a:rPr lang="nl-BE" dirty="0"/>
              <a:t> Stimulans tot meer en betere natuur</a:t>
            </a:r>
          </a:p>
          <a:p>
            <a:r>
              <a:rPr lang="nl-BE" dirty="0"/>
              <a:t> Proportioneel</a:t>
            </a:r>
          </a:p>
          <a:p>
            <a:pPr lvl="1"/>
            <a:r>
              <a:rPr lang="nl-BE" dirty="0"/>
              <a:t> Meer inspanningen = meer beloning</a:t>
            </a:r>
          </a:p>
          <a:p>
            <a:r>
              <a:rPr lang="nl-BE" dirty="0"/>
              <a:t> Gebaseerd op effectieve kosten</a:t>
            </a:r>
          </a:p>
          <a:p>
            <a:r>
              <a:rPr lang="nl-BE" dirty="0"/>
              <a:t> Gericht op samenwerking en efficiëntie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13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Subsidiestromen (1)	</a:t>
            </a:r>
            <a:endParaRPr lang="nl-BE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BE" dirty="0" smtClean="0"/>
              <a:t>Beheer</a:t>
            </a:r>
          </a:p>
          <a:p>
            <a:pPr lvl="1"/>
            <a:r>
              <a:rPr lang="nl-BE" dirty="0" smtClean="0"/>
              <a:t>Uitvoeren regelmatig terugkerende beheerwerken</a:t>
            </a:r>
          </a:p>
          <a:p>
            <a:pPr lvl="1"/>
            <a:r>
              <a:rPr lang="nl-BE" dirty="0" smtClean="0"/>
              <a:t>Forfaitair bedrag per ha </a:t>
            </a:r>
            <a:r>
              <a:rPr lang="nl-BE" dirty="0" err="1" smtClean="0"/>
              <a:t>obv</a:t>
            </a:r>
            <a:r>
              <a:rPr lang="nl-BE" dirty="0" smtClean="0"/>
              <a:t> normkosten</a:t>
            </a:r>
          </a:p>
          <a:p>
            <a:pPr lvl="1"/>
            <a:r>
              <a:rPr lang="nl-BE" dirty="0" smtClean="0"/>
              <a:t>Supplementen bij extra inspanningen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Investering</a:t>
            </a:r>
            <a:endParaRPr lang="nl-BE" dirty="0"/>
          </a:p>
          <a:p>
            <a:pPr lvl="1"/>
            <a:r>
              <a:rPr lang="nl-BE" dirty="0" smtClean="0"/>
              <a:t>Uitvoeren eenmalige beheerwerken</a:t>
            </a:r>
          </a:p>
          <a:p>
            <a:pPr lvl="1"/>
            <a:r>
              <a:rPr lang="nl-BE" dirty="0" smtClean="0"/>
              <a:t>% van geraamde kost via projectoproep</a:t>
            </a:r>
          </a:p>
          <a:p>
            <a:pPr lvl="1"/>
            <a:r>
              <a:rPr lang="nl-BE" dirty="0" smtClean="0"/>
              <a:t>Restfinanciering van LIFE-projecten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Aankoop</a:t>
            </a:r>
          </a:p>
          <a:p>
            <a:pPr lvl="1"/>
            <a:r>
              <a:rPr lang="nl-BE" dirty="0" smtClean="0"/>
              <a:t>Aankoop terrein met het oog op realisatie natuurbehoud</a:t>
            </a:r>
          </a:p>
          <a:p>
            <a:pPr lvl="1"/>
            <a:r>
              <a:rPr lang="nl-BE" dirty="0" smtClean="0"/>
              <a:t>% van aankoopprijs</a:t>
            </a:r>
          </a:p>
          <a:p>
            <a:pPr lvl="1"/>
            <a:r>
              <a:rPr lang="nl-BE" dirty="0" smtClean="0"/>
              <a:t>Voldoen aan verschillende voorwaarden</a:t>
            </a:r>
          </a:p>
        </p:txBody>
      </p:sp>
    </p:spTree>
    <p:extLst>
      <p:ext uri="{BB962C8B-B14F-4D97-AF65-F5344CB8AC3E}">
        <p14:creationId xmlns:p14="http://schemas.microsoft.com/office/powerpoint/2010/main" val="29645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Subsidiestromen</a:t>
            </a:r>
            <a:r>
              <a:rPr lang="nl-BE" dirty="0"/>
              <a:t>	</a:t>
            </a:r>
            <a:r>
              <a:rPr lang="nl-BE" dirty="0" smtClean="0"/>
              <a:t>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nl-BE" dirty="0"/>
              <a:t>Opmaak </a:t>
            </a:r>
            <a:r>
              <a:rPr lang="nl-BE" dirty="0" smtClean="0"/>
              <a:t>beheerplan</a:t>
            </a:r>
          </a:p>
          <a:p>
            <a:pPr lvl="1"/>
            <a:r>
              <a:rPr lang="nl-BE" dirty="0" smtClean="0"/>
              <a:t>Forfaitair bedrag per ha </a:t>
            </a:r>
            <a:r>
              <a:rPr lang="nl-BE" dirty="0" err="1" smtClean="0"/>
              <a:t>obv</a:t>
            </a:r>
            <a:r>
              <a:rPr lang="nl-BE" dirty="0" smtClean="0"/>
              <a:t> normkosten</a:t>
            </a:r>
            <a:endParaRPr lang="nl-BE" dirty="0"/>
          </a:p>
          <a:p>
            <a:pPr marL="457200" indent="-457200">
              <a:buFont typeface="+mj-lt"/>
              <a:buAutoNum type="arabicPeriod" startAt="4"/>
            </a:pPr>
            <a:r>
              <a:rPr lang="nl-BE" dirty="0"/>
              <a:t>Toegankelijkheid</a:t>
            </a:r>
          </a:p>
          <a:p>
            <a:pPr lvl="1"/>
            <a:r>
              <a:rPr lang="nl-BE" dirty="0"/>
              <a:t>Openstellen van terrein voor het </a:t>
            </a:r>
            <a:r>
              <a:rPr lang="nl-BE" dirty="0" smtClean="0"/>
              <a:t>publiek</a:t>
            </a:r>
          </a:p>
          <a:p>
            <a:pPr lvl="2"/>
            <a:r>
              <a:rPr lang="nl-BE" dirty="0" smtClean="0"/>
              <a:t>Forfaitair bedrag per ha </a:t>
            </a:r>
            <a:r>
              <a:rPr lang="nl-BE" dirty="0" err="1" smtClean="0"/>
              <a:t>obv</a:t>
            </a:r>
            <a:r>
              <a:rPr lang="nl-BE" dirty="0" smtClean="0"/>
              <a:t> normkosten</a:t>
            </a:r>
          </a:p>
          <a:p>
            <a:pPr lvl="2"/>
            <a:r>
              <a:rPr lang="nl-BE" dirty="0" smtClean="0"/>
              <a:t>Projectsubsidie: % van geraamde kost</a:t>
            </a:r>
          </a:p>
          <a:p>
            <a:pPr lvl="2"/>
            <a:r>
              <a:rPr lang="nl-BE" dirty="0" smtClean="0"/>
              <a:t>Werking onthaalpoorten</a:t>
            </a:r>
            <a:endParaRPr lang="nl-BE" dirty="0"/>
          </a:p>
          <a:p>
            <a:pPr marL="457200" indent="-457200">
              <a:buFont typeface="+mj-lt"/>
              <a:buAutoNum type="arabicPeriod" startAt="4"/>
            </a:pPr>
            <a:r>
              <a:rPr lang="nl-BE" dirty="0"/>
              <a:t>Fiscaliteit</a:t>
            </a:r>
          </a:p>
          <a:p>
            <a:pPr lvl="1"/>
            <a:r>
              <a:rPr lang="nl-BE" dirty="0"/>
              <a:t>Fiscale vrijstellingen voor goedgekeurde </a:t>
            </a:r>
            <a:r>
              <a:rPr lang="nl-BE" dirty="0" smtClean="0"/>
              <a:t>BHP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nl-BE" dirty="0" smtClean="0"/>
              <a:t>Geïntegreerd beheerplan</a:t>
            </a:r>
          </a:p>
          <a:p>
            <a:pPr lvl="1"/>
            <a:r>
              <a:rPr lang="nl-BE" dirty="0" smtClean="0"/>
              <a:t>Afstemming tussen natuurbeheerplan en beheersplan </a:t>
            </a:r>
            <a:r>
              <a:rPr lang="nl-BE" dirty="0" err="1" smtClean="0"/>
              <a:t>ifv</a:t>
            </a:r>
            <a:r>
              <a:rPr lang="nl-BE" dirty="0" smtClean="0"/>
              <a:t> Onroerend Erfgoed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266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Picture 6" descr="Tabel-Financiering-DEF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" t="44317" r="4836" b="12753"/>
          <a:stretch/>
        </p:blipFill>
        <p:spPr>
          <a:xfrm>
            <a:off x="806048" y="2423160"/>
            <a:ext cx="8058159" cy="28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sjabloon">
  <a:themeElements>
    <a:clrScheme name="Agentschap Natuur en Bos">
      <a:dk1>
        <a:srgbClr val="373636"/>
      </a:dk1>
      <a:lt1>
        <a:sysClr val="window" lastClr="FFFFFF"/>
      </a:lt1>
      <a:dk2>
        <a:srgbClr val="487524"/>
      </a:dk2>
      <a:lt2>
        <a:srgbClr val="F6F5F3"/>
      </a:lt2>
      <a:accent1>
        <a:srgbClr val="487524"/>
      </a:accent1>
      <a:accent2>
        <a:srgbClr val="763718"/>
      </a:accent2>
      <a:accent3>
        <a:srgbClr val="721746"/>
      </a:accent3>
      <a:accent4>
        <a:srgbClr val="004D59"/>
      </a:accent4>
      <a:accent5>
        <a:srgbClr val="D5D5D5"/>
      </a:accent5>
      <a:accent6>
        <a:srgbClr val="FFF200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D2F0DD5C-7E50-4920-B7D3-BD639FE4386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Diavoorstelling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FlandersArtSans-Bold</vt:lpstr>
      <vt:lpstr>FlandersArtSans-Regular</vt:lpstr>
      <vt:lpstr>FlandersArtSerif-Regular</vt:lpstr>
      <vt:lpstr>Presentatiesjabloon</vt:lpstr>
      <vt:lpstr>Basisprincipes subsidies GBN</vt:lpstr>
      <vt:lpstr>Subsidiestromen (1) </vt:lpstr>
      <vt:lpstr>Subsidiestromen  (2)</vt:lpstr>
      <vt:lpstr>Overzicht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Basisprincipes subsidies GBN</dc:title>
  <dc:creator>Schreurs, Eloi</dc:creator>
  <cp:lastModifiedBy>DE SMEDT, Els (kabinet Schauvliege)</cp:lastModifiedBy>
  <cp:revision>1</cp:revision>
  <dcterms:created xsi:type="dcterms:W3CDTF">2015-08-14T12:23:19Z</dcterms:created>
  <dcterms:modified xsi:type="dcterms:W3CDTF">2015-08-27T09:25:46Z</dcterms:modified>
</cp:coreProperties>
</file>