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6"/>
  </p:sldMasterIdLst>
  <p:notesMasterIdLst>
    <p:notesMasterId r:id="rId29"/>
  </p:notesMasterIdLst>
  <p:handoutMasterIdLst>
    <p:handoutMasterId r:id="rId30"/>
  </p:handoutMasterIdLst>
  <p:sldIdLst>
    <p:sldId id="523" r:id="rId7"/>
    <p:sldId id="1059" r:id="rId8"/>
    <p:sldId id="1060" r:id="rId9"/>
    <p:sldId id="1058" r:id="rId10"/>
    <p:sldId id="813" r:id="rId11"/>
    <p:sldId id="814" r:id="rId12"/>
    <p:sldId id="815" r:id="rId13"/>
    <p:sldId id="601" r:id="rId14"/>
    <p:sldId id="602" r:id="rId15"/>
    <p:sldId id="778" r:id="rId16"/>
    <p:sldId id="617" r:id="rId17"/>
    <p:sldId id="812" r:id="rId18"/>
    <p:sldId id="832" r:id="rId19"/>
    <p:sldId id="615" r:id="rId20"/>
    <p:sldId id="616" r:id="rId21"/>
    <p:sldId id="768" r:id="rId22"/>
    <p:sldId id="783" r:id="rId23"/>
    <p:sldId id="653" r:id="rId24"/>
    <p:sldId id="816" r:id="rId25"/>
    <p:sldId id="782" r:id="rId26"/>
    <p:sldId id="831" r:id="rId27"/>
    <p:sldId id="830" r:id="rId28"/>
  </p:sldIdLst>
  <p:sldSz cx="12192000" cy="6858000"/>
  <p:notesSz cx="6797675" cy="9926638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Flanders Sans beta 3 Medium" panose="020B0604020202020204" charset="0"/>
      <p:regular r:id="rId35"/>
    </p:embeddedFont>
    <p:embeddedFont>
      <p:font typeface="FlandersArtSans-Bold" panose="00000800000000000000" pitchFamily="2" charset="0"/>
      <p:bold r:id="rId36"/>
    </p:embeddedFont>
    <p:embeddedFont>
      <p:font typeface="FlandersArtSans-Light" panose="00000400000000000000" pitchFamily="2" charset="0"/>
      <p:regular r:id="rId37"/>
    </p:embeddedFont>
    <p:embeddedFont>
      <p:font typeface="FlandersArtSans-Medium" panose="00000600000000000000" pitchFamily="2" charset="0"/>
      <p:regular r:id="rId38"/>
    </p:embeddedFont>
    <p:embeddedFont>
      <p:font typeface="FlandersArtSans-Regular" panose="00000500000000000000" pitchFamily="2" charset="0"/>
      <p:regular r:id="rId39"/>
    </p:embeddedFont>
  </p:embeddedFontLst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404040"/>
    <a:srgbClr val="565656"/>
    <a:srgbClr val="9BBB59"/>
    <a:srgbClr val="595959"/>
    <a:srgbClr val="606060"/>
    <a:srgbClr val="D99694"/>
    <a:srgbClr val="8EB4E3"/>
    <a:srgbClr val="E6B9B8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B7DD13-DC83-4522-9351-D74D7FB6EF91}" v="76" dt="2020-01-20T18:10:52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4" autoAdjust="0"/>
    <p:restoredTop sz="92743" autoAdjust="0"/>
  </p:normalViewPr>
  <p:slideViewPr>
    <p:cSldViewPr>
      <p:cViewPr varScale="1">
        <p:scale>
          <a:sx n="114" d="100"/>
          <a:sy n="114" d="100"/>
        </p:scale>
        <p:origin x="48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9.fntdata"/><Relationship Id="rId21" Type="http://schemas.openxmlformats.org/officeDocument/2006/relationships/slide" Target="slides/slide15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6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.fntdata"/><Relationship Id="rId44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jsvi\OneDrive%20-%20Toerisme%20Vlaanderen\Bewoners%20BE\2019\verwerking\reizen%20x%20steune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077134286666447E-3"/>
                  <c:y val="1.045100022449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3D-4415-AE5B-672BE8FDA71B}"/>
                </c:ext>
              </c:extLst>
            </c:dLbl>
            <c:dLbl>
              <c:idx val="1"/>
              <c:layout>
                <c:manualLayout>
                  <c:x val="2.0473915596679734E-4"/>
                  <c:y val="-8.0392123729955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D-4415-AE5B-672BE8FDA71B}"/>
                </c:ext>
              </c:extLst>
            </c:dLbl>
            <c:dLbl>
              <c:idx val="2"/>
              <c:layout>
                <c:manualLayout>
                  <c:x val="-4.7320139032171029E-3"/>
                  <c:y val="-1.2542455528814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3D-4415-AE5B-672BE8FDA71B}"/>
                </c:ext>
              </c:extLst>
            </c:dLbl>
            <c:dLbl>
              <c:idx val="3"/>
              <c:layout>
                <c:manualLayout>
                  <c:x val="-5.7870370370372067E-3"/>
                  <c:y val="-6.3558047921229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3D-4415-AE5B-672BE8FDA71B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3D-4415-AE5B-672BE8FDA71B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3D-4415-AE5B-672BE8FDA71B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Ik steun toerisme en ik wil dat het belangrijk blijft in "STAD"</c:v>
                </c:pt>
                <c:pt idx="1">
                  <c:v>In het algemeen wegen de voordelen van toerisme in "STAD" sterker door dan de nadelen</c:v>
                </c:pt>
                <c:pt idx="2">
                  <c:v>STAD zou een toeristische bestemming moeten blijven</c:v>
                </c:pt>
              </c:strCache>
            </c:strRef>
          </c:cat>
          <c:val>
            <c:numRef>
              <c:f>Blad1!$B$2:$B$4</c:f>
              <c:numCache>
                <c:formatCode>0%</c:formatCode>
                <c:ptCount val="3"/>
                <c:pt idx="0">
                  <c:v>0.76</c:v>
                </c:pt>
                <c:pt idx="1">
                  <c:v>0.66300000000000003</c:v>
                </c:pt>
                <c:pt idx="2">
                  <c:v>0.84699999999999998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3D-4415-AE5B-672BE8FDA71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722222222222433E-3"/>
                  <c:y val="-1.6684129414506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3D-4415-AE5B-672BE8FDA71B}"/>
                </c:ext>
              </c:extLst>
            </c:dLbl>
            <c:dLbl>
              <c:idx val="1"/>
              <c:layout>
                <c:manualLayout>
                  <c:x val="-1.2597806592918248E-3"/>
                  <c:y val="8.1514615323337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3D-4415-AE5B-672BE8FDA71B}"/>
                </c:ext>
              </c:extLst>
            </c:dLbl>
            <c:dLbl>
              <c:idx val="2"/>
              <c:layout>
                <c:manualLayout>
                  <c:x val="1.464519815258622E-3"/>
                  <c:y val="-1.2542455528814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3D-4415-AE5B-672BE8FDA71B}"/>
                </c:ext>
              </c:extLst>
            </c:dLbl>
            <c:dLbl>
              <c:idx val="3"/>
              <c:layout>
                <c:manualLayout>
                  <c:x val="-4.6296296296297994E-3"/>
                  <c:y val="-7.4934364350305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3A3D-4415-AE5B-672BE8FDA71B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Ik steun toerisme en ik wil dat het belangrijk blijft in "STAD"</c:v>
                </c:pt>
                <c:pt idx="1">
                  <c:v>In het algemeen wegen de voordelen van toerisme in "STAD" sterker door dan de nadelen</c:v>
                </c:pt>
                <c:pt idx="2">
                  <c:v>STAD zou een toeristische bestemming moeten blijven</c:v>
                </c:pt>
              </c:strCache>
            </c:strRef>
          </c:cat>
          <c:val>
            <c:numRef>
              <c:f>Blad1!$C$2:$C$4</c:f>
              <c:numCache>
                <c:formatCode>###0%</c:formatCode>
                <c:ptCount val="3"/>
                <c:pt idx="0">
                  <c:v>0.70899999999999996</c:v>
                </c:pt>
                <c:pt idx="1">
                  <c:v>0.63900000000000001</c:v>
                </c:pt>
                <c:pt idx="2">
                  <c:v>0.79900000000000004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A3D-4415-AE5B-672BE8FDA71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18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3D-4415-AE5B-672BE8FDA71B}"/>
                </c:ext>
              </c:extLst>
            </c:dLbl>
            <c:dLbl>
              <c:idx val="1"/>
              <c:layout>
                <c:manualLayout>
                  <c:x val="2.5195613185835571E-3"/>
                  <c:y val="-1.3054697929063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3D-4415-AE5B-672BE8FDA71B}"/>
                </c:ext>
              </c:extLst>
            </c:dLbl>
            <c:dLbl>
              <c:idx val="2"/>
              <c:layout>
                <c:manualLayout>
                  <c:x val="0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3D-4415-AE5B-672BE8FDA71B}"/>
                </c:ext>
              </c:extLst>
            </c:dLbl>
            <c:dLbl>
              <c:idx val="3"/>
              <c:layout>
                <c:manualLayout>
                  <c:x val="-1.1574074074074073E-3"/>
                  <c:y val="-5.7641818731004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3D-4415-AE5B-672BE8FDA71B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Ik steun toerisme en ik wil dat het belangrijk blijft in "STAD"</c:v>
                </c:pt>
                <c:pt idx="1">
                  <c:v>In het algemeen wegen de voordelen van toerisme in "STAD" sterker door dan de nadelen</c:v>
                </c:pt>
                <c:pt idx="2">
                  <c:v>STAD zou een toeristische bestemming moeten blijven</c:v>
                </c:pt>
              </c:strCache>
            </c:strRef>
          </c:cat>
          <c:val>
            <c:numRef>
              <c:f>Blad1!$D$2:$D$4</c:f>
              <c:numCache>
                <c:formatCode>###0%</c:formatCode>
                <c:ptCount val="3"/>
                <c:pt idx="0">
                  <c:v>0.76800000000000002</c:v>
                </c:pt>
                <c:pt idx="1">
                  <c:v>0.67400000000000004</c:v>
                </c:pt>
                <c:pt idx="2">
                  <c:v>0.83199999999999996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A3D-4415-AE5B-672BE8FDA71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-2.1976510731931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A3D-4415-AE5B-672BE8FDA71B}"/>
                </c:ext>
              </c:extLst>
            </c:dLbl>
            <c:dLbl>
              <c:idx val="1"/>
              <c:layout>
                <c:manualLayout>
                  <c:x val="-1.0236957798349105E-4"/>
                  <c:y val="-4.5157957499812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A3D-4415-AE5B-672BE8FDA71B}"/>
                </c:ext>
              </c:extLst>
            </c:dLbl>
            <c:dLbl>
              <c:idx val="2"/>
              <c:layout>
                <c:manualLayout>
                  <c:x val="-3.4722222222222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A3D-4415-AE5B-672BE8FDA71B}"/>
                </c:ext>
              </c:extLst>
            </c:dLbl>
            <c:dLbl>
              <c:idx val="4"/>
              <c:layout>
                <c:manualLayout>
                  <c:x val="0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A3D-4415-AE5B-672BE8FDA71B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3D-4415-AE5B-672BE8FDA71B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Ik steun toerisme en ik wil dat het belangrijk blijft in "STAD"</c:v>
                </c:pt>
                <c:pt idx="1">
                  <c:v>In het algemeen wegen de voordelen van toerisme in "STAD" sterker door dan de nadelen</c:v>
                </c:pt>
                <c:pt idx="2">
                  <c:v>STAD zou een toeristische bestemming moeten blijven</c:v>
                </c:pt>
              </c:strCache>
            </c:strRef>
          </c:cat>
          <c:val>
            <c:numRef>
              <c:f>Blad1!$E$2:$E$4</c:f>
              <c:numCache>
                <c:formatCode>###0%</c:formatCode>
                <c:ptCount val="3"/>
                <c:pt idx="0">
                  <c:v>0.78700000000000003</c:v>
                </c:pt>
                <c:pt idx="1">
                  <c:v>0.74299999999999999</c:v>
                </c:pt>
                <c:pt idx="2">
                  <c:v>0.871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A3D-4415-AE5B-672BE8FDA71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236957798349105E-4"/>
                  <c:y val="5.0857318041698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A3D-4415-AE5B-672BE8FDA71B}"/>
                </c:ext>
              </c:extLst>
            </c:dLbl>
            <c:dLbl>
              <c:idx val="2"/>
              <c:layout>
                <c:manualLayout>
                  <c:x val="-2.7243004745506317E-3"/>
                  <c:y val="-1.299145216616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A3D-4415-AE5B-672BE8FDA71B}"/>
                </c:ext>
              </c:extLst>
            </c:dLbl>
            <c:dLbl>
              <c:idx val="3"/>
              <c:layout>
                <c:manualLayout>
                  <c:x val="-1.6975112544026657E-16"/>
                  <c:y val="-5.187763685790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A3D-4415-AE5B-672BE8FDA71B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A3D-4415-AE5B-672BE8FDA71B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A3D-4415-AE5B-672BE8FDA71B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Ik steun toerisme en ik wil dat het belangrijk blijft in "STAD"</c:v>
                </c:pt>
                <c:pt idx="1">
                  <c:v>In het algemeen wegen de voordelen van toerisme in "STAD" sterker door dan de nadelen</c:v>
                </c:pt>
                <c:pt idx="2">
                  <c:v>STAD zou een toeristische bestemming moeten blijven</c:v>
                </c:pt>
              </c:strCache>
            </c:strRef>
          </c:cat>
          <c:val>
            <c:numRef>
              <c:f>Blad1!$F$2:$F$4</c:f>
              <c:numCache>
                <c:formatCode>###0%</c:formatCode>
                <c:ptCount val="3"/>
                <c:pt idx="0">
                  <c:v>0.75600000000000001</c:v>
                </c:pt>
                <c:pt idx="1">
                  <c:v>0.67100000000000004</c:v>
                </c:pt>
                <c:pt idx="2">
                  <c:v>0.871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A3D-4415-AE5B-672BE8FDA71B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0473915596679734E-4"/>
                  <c:y val="5.8202999587212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A3D-4415-AE5B-672BE8FDA71B}"/>
                </c:ext>
              </c:extLst>
            </c:dLbl>
            <c:dLbl>
              <c:idx val="2"/>
              <c:layout>
                <c:manualLayout>
                  <c:x val="2.4171917406002508E-3"/>
                  <c:y val="-6.783228768614652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A3D-4415-AE5B-672BE8FDA71B}"/>
                </c:ext>
              </c:extLst>
            </c:dLbl>
            <c:dLbl>
              <c:idx val="3"/>
              <c:layout>
                <c:manualLayout>
                  <c:x val="-1.1574074074074073E-3"/>
                  <c:y val="-6.3406000604104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A3D-4415-AE5B-672BE8FDA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Blad1!$G$2:$G$4</c:f>
              <c:numCache>
                <c:formatCode>###0%</c:formatCode>
                <c:ptCount val="3"/>
                <c:pt idx="0">
                  <c:v>0.752</c:v>
                </c:pt>
                <c:pt idx="1">
                  <c:v>0.67200000000000004</c:v>
                </c:pt>
                <c:pt idx="2">
                  <c:v>0.84199999999999997</c:v>
                </c:pt>
              </c:numCache>
            </c:numRef>
          </c:cat>
          <c:val>
            <c:numRef>
              <c:f>Blad1!$G$2:$G$4</c:f>
              <c:numCache>
                <c:formatCode>###0%</c:formatCode>
                <c:ptCount val="3"/>
                <c:pt idx="0">
                  <c:v>0.752</c:v>
                </c:pt>
                <c:pt idx="1">
                  <c:v>0.67200000000000004</c:v>
                </c:pt>
                <c:pt idx="2">
                  <c:v>0.84199999999999997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3A3D-4415-AE5B-672BE8FDA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3A3D-4415-AE5B-672BE8FDA71B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3A3D-4415-AE5B-672BE8FDA71B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3A3D-4415-AE5B-672BE8FDA71B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3A3D-4415-AE5B-672BE8FDA71B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3A3D-4415-AE5B-672BE8FDA71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Ik steun toerisme en ik wil dat het belangrijk blijft in "STAD"</c:v>
                      </c:pt>
                      <c:pt idx="1">
                        <c:v>In het algemeen wegen de voordelen van toerisme in "STAD" sterker door dan de nadelen</c:v>
                      </c:pt>
                      <c:pt idx="2">
                        <c:v>STAD zou een toeristische bestemming moeten blijven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30-3A3D-4415-AE5B-672BE8FDA71B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3A3D-4415-AE5B-672BE8FDA71B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3A3D-4415-AE5B-672BE8FDA71B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3A3D-4415-AE5B-672BE8FDA71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Ik steun toerisme en ik wil dat het belangrijk blijft in "STAD"</c:v>
                      </c:pt>
                      <c:pt idx="1">
                        <c:v>In het algemeen wegen de voordelen van toerisme in "STAD" sterker door dan de nadelen</c:v>
                      </c:pt>
                      <c:pt idx="2">
                        <c:v>STAD zou een toeristische bestemming moeten blijven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3A3D-4415-AE5B-672BE8FDA71B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5-3A3D-4415-AE5B-672BE8FDA71B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6-3A3D-4415-AE5B-672BE8FDA71B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7-3A3D-4415-AE5B-672BE8FDA71B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8-3A3D-4415-AE5B-672BE8FDA71B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9-3A3D-4415-AE5B-672BE8FDA71B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A-3A3D-4415-AE5B-672BE8FDA71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Ik steun toerisme en ik wil dat het belangrijk blijft in "STAD"</c:v>
                      </c:pt>
                      <c:pt idx="1">
                        <c:v>In het algemeen wegen de voordelen van toerisme in "STAD" sterker door dan de nadelen</c:v>
                      </c:pt>
                      <c:pt idx="2">
                        <c:v>STAD zou een toeristische bestemming moeten blijven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3A3D-4415-AE5B-672BE8FDA71B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Ik steun toerisme en ik wil dat het belangrijk blijft in "STAD"</c:v>
                      </c:pt>
                      <c:pt idx="1">
                        <c:v>In het algemeen wegen de voordelen van toerisme in "STAD" sterker door dan de nadelen</c:v>
                      </c:pt>
                      <c:pt idx="2">
                        <c:v>STAD zou een toeristische bestemming moeten blijven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3A3D-4415-AE5B-672BE8FDA71B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Ik steun toerisme en ik wil dat het belangrijk blijft in "STAD"</c:v>
                      </c:pt>
                      <c:pt idx="1">
                        <c:v>In het algemeen wegen de voordelen van toerisme in "STAD" sterker door dan de nadelen</c:v>
                      </c:pt>
                      <c:pt idx="2">
                        <c:v>STAD zou een toeristische bestemming moeten blijven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3A3D-4415-AE5B-672BE8FDA71B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3.03413825367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38-402E-99F4-9D70E00509E8}"/>
                </c:ext>
              </c:extLst>
            </c:dLbl>
            <c:dLbl>
              <c:idx val="1"/>
              <c:layout>
                <c:manualLayout>
                  <c:x val="-1.15740740740740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38-402E-99F4-9D70E00509E8}"/>
                </c:ext>
              </c:extLst>
            </c:dLbl>
            <c:dLbl>
              <c:idx val="2"/>
              <c:layout>
                <c:manualLayout>
                  <c:x val="-6.944444444444444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38-402E-99F4-9D70E00509E8}"/>
                </c:ext>
              </c:extLst>
            </c:dLbl>
            <c:dLbl>
              <c:idx val="3"/>
              <c:layout>
                <c:manualLayout>
                  <c:x val="-5.7870370370371217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38-402E-99F4-9D70E00509E8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38-402E-99F4-9D70E00509E8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38-402E-99F4-9D70E00509E8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38-402E-99F4-9D70E0050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Nee</c:v>
                </c:pt>
                <c:pt idx="1">
                  <c:v>Ja</c:v>
                </c:pt>
              </c:strCache>
            </c:strRef>
          </c:cat>
          <c:val>
            <c:numRef>
              <c:f>Blad1!$B$2:$B$3</c:f>
              <c:numCache>
                <c:formatCode>###0%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38-402E-99F4-9D70E00509E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72222222222222E-3"/>
                  <c:y val="-2.244831128760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38-402E-99F4-9D70E00509E8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38-402E-99F4-9D70E00509E8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38-402E-99F4-9D70E0050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Nee</c:v>
                </c:pt>
                <c:pt idx="1">
                  <c:v>Ja</c:v>
                </c:pt>
              </c:strCache>
            </c:strRef>
          </c:cat>
          <c:val>
            <c:numRef>
              <c:f>Blad1!$C$2:$C$3</c:f>
              <c:numCache>
                <c:formatCode>###0%</c:formatCode>
                <c:ptCount val="2"/>
                <c:pt idx="0">
                  <c:v>0.503</c:v>
                </c:pt>
                <c:pt idx="1">
                  <c:v>0.497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D38-402E-99F4-9D70E00509E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18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38-402E-99F4-9D70E00509E8}"/>
                </c:ext>
              </c:extLst>
            </c:dLbl>
            <c:dLbl>
              <c:idx val="1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38-402E-99F4-9D70E00509E8}"/>
                </c:ext>
              </c:extLst>
            </c:dLbl>
            <c:dLbl>
              <c:idx val="2"/>
              <c:layout>
                <c:manualLayout>
                  <c:x val="0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D38-402E-99F4-9D70E00509E8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D38-402E-99F4-9D70E0050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Nee</c:v>
                </c:pt>
                <c:pt idx="1">
                  <c:v>Ja</c:v>
                </c:pt>
              </c:strCache>
            </c:strRef>
          </c:cat>
          <c:val>
            <c:numRef>
              <c:f>Blad1!$D$2:$D$3</c:f>
              <c:numCache>
                <c:formatCode>###0%</c:formatCode>
                <c:ptCount val="2"/>
                <c:pt idx="0">
                  <c:v>0.53900000000000003</c:v>
                </c:pt>
                <c:pt idx="1">
                  <c:v>0.46100000000000002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D38-402E-99F4-9D70E00509E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0944534001666E-17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D38-402E-99F4-9D70E00509E8}"/>
                </c:ext>
              </c:extLst>
            </c:dLbl>
            <c:dLbl>
              <c:idx val="1"/>
              <c:layout>
                <c:manualLayout>
                  <c:x val="1.1574074074074073E-3"/>
                  <c:y val="-1.8173058440860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D38-402E-99F4-9D70E00509E8}"/>
                </c:ext>
              </c:extLst>
            </c:dLbl>
            <c:dLbl>
              <c:idx val="2"/>
              <c:layout>
                <c:manualLayout>
                  <c:x val="-3.4722222222222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D38-402E-99F4-9D70E00509E8}"/>
                </c:ext>
              </c:extLst>
            </c:dLbl>
            <c:dLbl>
              <c:idx val="4"/>
              <c:layout>
                <c:manualLayout>
                  <c:x val="0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D38-402E-99F4-9D70E00509E8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D38-402E-99F4-9D70E00509E8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D38-402E-99F4-9D70E0050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Nee</c:v>
                </c:pt>
                <c:pt idx="1">
                  <c:v>Ja</c:v>
                </c:pt>
              </c:strCache>
            </c:strRef>
          </c:cat>
          <c:val>
            <c:numRef>
              <c:f>Blad1!$E$2:$E$3</c:f>
              <c:numCache>
                <c:formatCode>###0%</c:formatCode>
                <c:ptCount val="2"/>
                <c:pt idx="0">
                  <c:v>0.46700000000000003</c:v>
                </c:pt>
                <c:pt idx="1">
                  <c:v>0.53300000000000003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D38-402E-99F4-9D70E00509E8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D38-402E-99F4-9D70E00509E8}"/>
                </c:ext>
              </c:extLst>
            </c:dLbl>
            <c:dLbl>
              <c:idx val="2"/>
              <c:layout>
                <c:manualLayout>
                  <c:x val="2.3148148148148572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D38-402E-99F4-9D70E00509E8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D38-402E-99F4-9D70E00509E8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D38-402E-99F4-9D70E00509E8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D38-402E-99F4-9D70E0050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Nee</c:v>
                </c:pt>
                <c:pt idx="1">
                  <c:v>Ja</c:v>
                </c:pt>
              </c:strCache>
            </c:strRef>
          </c:cat>
          <c:val>
            <c:numRef>
              <c:f>Blad1!$F$2:$F$3</c:f>
              <c:numCache>
                <c:formatCode>###0%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D38-402E-99F4-9D70E00509E8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Blad1!$G$2:$G$3</c:f>
              <c:numCache>
                <c:formatCode>###0%</c:formatCode>
                <c:ptCount val="2"/>
                <c:pt idx="0">
                  <c:v>0.44800000000000001</c:v>
                </c:pt>
                <c:pt idx="1">
                  <c:v>0.55200000000000005</c:v>
                </c:pt>
              </c:numCache>
            </c:numRef>
          </c:cat>
          <c:val>
            <c:numRef>
              <c:f>Blad1!$G$2:$G$3</c:f>
              <c:numCache>
                <c:formatCode>###0%</c:formatCode>
                <c:ptCount val="2"/>
                <c:pt idx="0">
                  <c:v>0.44800000000000001</c:v>
                </c:pt>
                <c:pt idx="1">
                  <c:v>0.55200000000000005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D38-402E-99F4-9D70E0050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Blad1!$H$2:$H$3</c:f>
              <c:numCache>
                <c:formatCode>_(* #,##0.00_);_(* \(#,##0.00\);_(* "-"??_);_(@_)</c:formatCode>
                <c:ptCount val="2"/>
                <c:pt idx="0">
                  <c:v>0.66</c:v>
                </c:pt>
                <c:pt idx="1">
                  <c:v>1.66</c:v>
                </c:pt>
              </c:numCache>
            </c:numRef>
          </c:xVal>
          <c:yVal>
            <c:numRef>
              <c:f>Blad1!$N$2:$N$3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6D38-402E-99F4-9D70E00509E8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Blad1!$I$2:$I$3</c:f>
              <c:numCache>
                <c:formatCode>General</c:formatCode>
                <c:ptCount val="2"/>
                <c:pt idx="0">
                  <c:v>0.8</c:v>
                </c:pt>
                <c:pt idx="1">
                  <c:v>1.8</c:v>
                </c:pt>
              </c:numCache>
            </c:numRef>
          </c:xVal>
          <c:yVal>
            <c:numRef>
              <c:f>Blad1!$O$2:$O$3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6D38-402E-99F4-9D70E00509E8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Blad1!$J$2:$J$3</c:f>
              <c:numCache>
                <c:formatCode>General</c:formatCode>
                <c:ptCount val="2"/>
                <c:pt idx="0">
                  <c:v>0.93</c:v>
                </c:pt>
                <c:pt idx="1">
                  <c:v>1.93</c:v>
                </c:pt>
              </c:numCache>
            </c:numRef>
          </c:xVal>
          <c:yVal>
            <c:numRef>
              <c:f>Blad1!$P$2:$P$3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6D38-402E-99F4-9D70E00509E8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Blad1!$K$2:$K$3</c:f>
              <c:numCache>
                <c:formatCode>General</c:formatCode>
                <c:ptCount val="2"/>
                <c:pt idx="0">
                  <c:v>1.07</c:v>
                </c:pt>
                <c:pt idx="1">
                  <c:v>2.0699999999999998</c:v>
                </c:pt>
              </c:numCache>
            </c:numRef>
          </c:xVal>
          <c:yVal>
            <c:numRef>
              <c:f>Blad1!$Q$2:$Q$3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6D38-402E-99F4-9D70E00509E8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Blad1!$L$2:$L$3</c:f>
              <c:numCache>
                <c:formatCode>General</c:formatCode>
                <c:ptCount val="2"/>
                <c:pt idx="0">
                  <c:v>1.2030000000000001</c:v>
                </c:pt>
                <c:pt idx="1">
                  <c:v>2.2029999999999998</c:v>
                </c:pt>
              </c:numCache>
            </c:numRef>
          </c:xVal>
          <c:yVal>
            <c:numRef>
              <c:f>Blad1!$R$2:$R$3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6D38-402E-99F4-9D70E00509E8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Blad1!$M$2:$M$3</c:f>
              <c:numCache>
                <c:formatCode>0.0</c:formatCode>
                <c:ptCount val="2"/>
                <c:pt idx="0">
                  <c:v>1.33</c:v>
                </c:pt>
                <c:pt idx="1">
                  <c:v>2.33</c:v>
                </c:pt>
              </c:numCache>
            </c:numRef>
          </c:xVal>
          <c:yVal>
            <c:numRef>
              <c:f>Blad1!$S$2:$S$3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6D38-402E-99F4-9D70E0050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6D38-402E-99F4-9D70E00509E8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6D38-402E-99F4-9D70E00509E8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6D38-402E-99F4-9D70E00509E8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6D38-402E-99F4-9D70E00509E8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6D38-402E-99F4-9D70E00509E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Blad1!$A$2:$A$3</c15:sqref>
                        </c15:formulaRef>
                      </c:ext>
                    </c:extLst>
                    <c:strCache>
                      <c:ptCount val="2"/>
                      <c:pt idx="0">
                        <c:v>Nee</c:v>
                      </c:pt>
                      <c:pt idx="1">
                        <c:v>Ja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"/>
                      <c:pt idx="0">
                        <c:v>0.66</c:v>
                      </c:pt>
                      <c:pt idx="1">
                        <c:v>1.66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A-6D38-402E-99F4-9D70E00509E8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6D38-402E-99F4-9D70E00509E8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6D38-402E-99F4-9D70E00509E8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6D38-402E-99F4-9D70E00509E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Blad1!$A$2:$A$3</c15:sqref>
                        </c15:formulaRef>
                      </c:ext>
                    </c:extLst>
                    <c:strCache>
                      <c:ptCount val="2"/>
                      <c:pt idx="0">
                        <c:v>Nee</c:v>
                      </c:pt>
                      <c:pt idx="1">
                        <c:v>Ja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0.8</c:v>
                      </c:pt>
                      <c:pt idx="1">
                        <c:v>1.8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6D38-402E-99F4-9D70E00509E8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6D38-402E-99F4-9D70E00509E8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6D38-402E-99F4-9D70E00509E8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6D38-402E-99F4-9D70E00509E8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6D38-402E-99F4-9D70E00509E8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6D38-402E-99F4-9D70E00509E8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6D38-402E-99F4-9D70E00509E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Blad1!$A$2:$A$3</c15:sqref>
                        </c15:formulaRef>
                      </c:ext>
                    </c:extLst>
                    <c:strCache>
                      <c:ptCount val="2"/>
                      <c:pt idx="0">
                        <c:v>Nee</c:v>
                      </c:pt>
                      <c:pt idx="1">
                        <c:v>Ja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0.93</c:v>
                      </c:pt>
                      <c:pt idx="1">
                        <c:v>1.93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6D38-402E-99F4-9D70E00509E8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Blad1!$A$2:$A$3</c15:sqref>
                        </c15:formulaRef>
                      </c:ext>
                    </c:extLst>
                    <c:strCache>
                      <c:ptCount val="2"/>
                      <c:pt idx="0">
                        <c:v>Nee</c:v>
                      </c:pt>
                      <c:pt idx="1">
                        <c:v>Ja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1.07</c:v>
                      </c:pt>
                      <c:pt idx="1">
                        <c:v>2.0699999999999998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6D38-402E-99F4-9D70E00509E8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Blad1!$A$2:$A$3</c15:sqref>
                        </c15:formulaRef>
                      </c:ext>
                    </c:extLst>
                    <c:strCache>
                      <c:ptCount val="2"/>
                      <c:pt idx="0">
                        <c:v>Nee</c:v>
                      </c:pt>
                      <c:pt idx="1">
                        <c:v>Ja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1.2030000000000001</c:v>
                      </c:pt>
                      <c:pt idx="1">
                        <c:v>2.2029999999999998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6D38-402E-99F4-9D70E00509E8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1047558501730259E-2"/>
          <c:y val="0.9219569575011759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Medium" panose="000006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296296296296294E-3"/>
                  <c:y val="-3.678266923525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8F-4025-B0E1-24F74923E0CD}"/>
                </c:ext>
              </c:extLst>
            </c:dLbl>
            <c:dLbl>
              <c:idx val="1"/>
              <c:layout>
                <c:manualLayout>
                  <c:x val="2.3148148148148147E-3"/>
                  <c:y val="-1.1224130643577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8F-4025-B0E1-24F74923E0CD}"/>
                </c:ext>
              </c:extLst>
            </c:dLbl>
            <c:dLbl>
              <c:idx val="2"/>
              <c:layout>
                <c:manualLayout>
                  <c:x val="-6.944444444444444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8F-4025-B0E1-24F74923E0CD}"/>
                </c:ext>
              </c:extLst>
            </c:dLbl>
            <c:dLbl>
              <c:idx val="3"/>
              <c:layout>
                <c:manualLayout>
                  <c:x val="0"/>
                  <c:y val="-8.4180979826834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8F-4025-B0E1-24F74923E0CD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8F-4025-B0E1-24F74923E0CD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8F-4025-B0E1-24F74923E0CD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8F-4025-B0E1-24F74923E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ben ik fier een inwoner van "STAD" te zijn</c:v>
                </c:pt>
                <c:pt idx="1">
                  <c:v>wil ik anderen vertellen wat "STAD" te bieden heeft</c:v>
                </c:pt>
                <c:pt idx="2">
                  <c:v>word ik aan onze unieke cultuur herinnerd die ik wil delen met bezoekers</c:v>
                </c:pt>
                <c:pt idx="3">
                  <c:v>wil ik me inzetten om "STAD" speciaal te houden</c:v>
                </c:pt>
              </c:strCache>
            </c:strRef>
          </c:cat>
          <c:val>
            <c:numRef>
              <c:f>Blad1!$B$2:$B$5</c:f>
              <c:numCache>
                <c:formatCode>###0%</c:formatCode>
                <c:ptCount val="4"/>
                <c:pt idx="0">
                  <c:v>0.71299999999999997</c:v>
                </c:pt>
                <c:pt idx="1">
                  <c:v>0.77</c:v>
                </c:pt>
                <c:pt idx="2">
                  <c:v>0.68</c:v>
                </c:pt>
                <c:pt idx="3">
                  <c:v>0.65300000000000002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8F-4025-B0E1-24F74923E0C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72222222222222E-3"/>
                  <c:y val="-2.244831128760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8F-4025-B0E1-24F74923E0CD}"/>
                </c:ext>
              </c:extLst>
            </c:dLbl>
            <c:dLbl>
              <c:idx val="2"/>
              <c:layout>
                <c:manualLayout>
                  <c:x val="-2.3148148148148997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8F-4025-B0E1-24F74923E0CD}"/>
                </c:ext>
              </c:extLst>
            </c:dLbl>
            <c:dLbl>
              <c:idx val="3"/>
              <c:layout>
                <c:manualLayout>
                  <c:x val="0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8F-4025-B0E1-24F74923E0CD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8F-4025-B0E1-24F74923E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ben ik fier een inwoner van "STAD" te zijn</c:v>
                </c:pt>
                <c:pt idx="1">
                  <c:v>wil ik anderen vertellen wat "STAD" te bieden heeft</c:v>
                </c:pt>
                <c:pt idx="2">
                  <c:v>word ik aan onze unieke cultuur herinnerd die ik wil delen met bezoekers</c:v>
                </c:pt>
                <c:pt idx="3">
                  <c:v>wil ik me inzetten om "STAD" speciaal te houden</c:v>
                </c:pt>
              </c:strCache>
            </c:strRef>
          </c:cat>
          <c:val>
            <c:numRef>
              <c:f>Blad1!$C$2:$C$5</c:f>
              <c:numCache>
                <c:formatCode>###0%</c:formatCode>
                <c:ptCount val="4"/>
                <c:pt idx="0">
                  <c:v>0.746</c:v>
                </c:pt>
                <c:pt idx="1">
                  <c:v>0.77600000000000002</c:v>
                </c:pt>
                <c:pt idx="2">
                  <c:v>0.66200000000000003</c:v>
                </c:pt>
                <c:pt idx="3">
                  <c:v>0.622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8F-4025-B0E1-24F74923E0C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4074074074073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8F-4025-B0E1-24F74923E0CD}"/>
                </c:ext>
              </c:extLst>
            </c:dLbl>
            <c:dLbl>
              <c:idx val="1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28F-4025-B0E1-24F74923E0CD}"/>
                </c:ext>
              </c:extLst>
            </c:dLbl>
            <c:dLbl>
              <c:idx val="2"/>
              <c:layout>
                <c:manualLayout>
                  <c:x val="0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8F-4025-B0E1-24F74923E0CD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28F-4025-B0E1-24F74923E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ben ik fier een inwoner van "STAD" te zijn</c:v>
                </c:pt>
                <c:pt idx="1">
                  <c:v>wil ik anderen vertellen wat "STAD" te bieden heeft</c:v>
                </c:pt>
                <c:pt idx="2">
                  <c:v>word ik aan onze unieke cultuur herinnerd die ik wil delen met bezoekers</c:v>
                </c:pt>
                <c:pt idx="3">
                  <c:v>wil ik me inzetten om "STAD" speciaal te houden</c:v>
                </c:pt>
              </c:strCache>
            </c:strRef>
          </c:cat>
          <c:val>
            <c:numRef>
              <c:f>Blad1!$D$2:$D$5</c:f>
              <c:numCache>
                <c:formatCode>###0%</c:formatCode>
                <c:ptCount val="4"/>
                <c:pt idx="0">
                  <c:v>0.75</c:v>
                </c:pt>
                <c:pt idx="1">
                  <c:v>0.78600000000000003</c:v>
                </c:pt>
                <c:pt idx="2">
                  <c:v>0.58799999999999997</c:v>
                </c:pt>
                <c:pt idx="3">
                  <c:v>0.63100000000000001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28F-4025-B0E1-24F74923E0C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4074074074286E-3"/>
                  <c:y val="8.4180979826834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28F-4025-B0E1-24F74923E0CD}"/>
                </c:ext>
              </c:extLst>
            </c:dLbl>
            <c:dLbl>
              <c:idx val="1"/>
              <c:layout>
                <c:manualLayout>
                  <c:x val="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28F-4025-B0E1-24F74923E0CD}"/>
                </c:ext>
              </c:extLst>
            </c:dLbl>
            <c:dLbl>
              <c:idx val="2"/>
              <c:layout>
                <c:manualLayout>
                  <c:x val="-2.3148148148148997E-3"/>
                  <c:y val="-8.4180979826835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28F-4025-B0E1-24F74923E0CD}"/>
                </c:ext>
              </c:extLst>
            </c:dLbl>
            <c:dLbl>
              <c:idx val="3"/>
              <c:layout>
                <c:manualLayout>
                  <c:x val="-3.472222222222222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28F-4025-B0E1-24F74923E0CD}"/>
                </c:ext>
              </c:extLst>
            </c:dLbl>
            <c:dLbl>
              <c:idx val="4"/>
              <c:layout>
                <c:manualLayout>
                  <c:x val="0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28F-4025-B0E1-24F74923E0CD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28F-4025-B0E1-24F74923E0CD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28F-4025-B0E1-24F74923E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ben ik fier een inwoner van "STAD" te zijn</c:v>
                </c:pt>
                <c:pt idx="1">
                  <c:v>wil ik anderen vertellen wat "STAD" te bieden heeft</c:v>
                </c:pt>
                <c:pt idx="2">
                  <c:v>word ik aan onze unieke cultuur herinnerd die ik wil delen met bezoekers</c:v>
                </c:pt>
                <c:pt idx="3">
                  <c:v>wil ik me inzetten om "STAD" speciaal te houden</c:v>
                </c:pt>
              </c:strCache>
            </c:strRef>
          </c:cat>
          <c:val>
            <c:numRef>
              <c:f>Blad1!$E$2:$E$5</c:f>
              <c:numCache>
                <c:formatCode>###0%</c:formatCode>
                <c:ptCount val="4"/>
                <c:pt idx="0">
                  <c:v>0.81299999999999994</c:v>
                </c:pt>
                <c:pt idx="1">
                  <c:v>0.79900000000000004</c:v>
                </c:pt>
                <c:pt idx="2">
                  <c:v>0.61699999999999999</c:v>
                </c:pt>
                <c:pt idx="3">
                  <c:v>0.56599999999999995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28F-4025-B0E1-24F74923E0CD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4074074074073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28F-4025-B0E1-24F74923E0CD}"/>
                </c:ext>
              </c:extLst>
            </c:dLbl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28F-4025-B0E1-24F74923E0CD}"/>
                </c:ext>
              </c:extLst>
            </c:dLbl>
            <c:dLbl>
              <c:idx val="2"/>
              <c:layout>
                <c:manualLayout>
                  <c:x val="1.15740740740732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28F-4025-B0E1-24F74923E0CD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28F-4025-B0E1-24F74923E0CD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28F-4025-B0E1-24F74923E0CD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28F-4025-B0E1-24F74923E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ben ik fier een inwoner van "STAD" te zijn</c:v>
                </c:pt>
                <c:pt idx="1">
                  <c:v>wil ik anderen vertellen wat "STAD" te bieden heeft</c:v>
                </c:pt>
                <c:pt idx="2">
                  <c:v>word ik aan onze unieke cultuur herinnerd die ik wil delen met bezoekers</c:v>
                </c:pt>
                <c:pt idx="3">
                  <c:v>wil ik me inzetten om "STAD" speciaal te houden</c:v>
                </c:pt>
              </c:strCache>
            </c:strRef>
          </c:cat>
          <c:val>
            <c:numRef>
              <c:f>Blad1!$F$2:$F$5</c:f>
              <c:numCache>
                <c:formatCode>###0%</c:formatCode>
                <c:ptCount val="4"/>
                <c:pt idx="0">
                  <c:v>0.79300000000000004</c:v>
                </c:pt>
                <c:pt idx="1">
                  <c:v>0.81399999999999995</c:v>
                </c:pt>
                <c:pt idx="2">
                  <c:v>0.75800000000000001</c:v>
                </c:pt>
                <c:pt idx="3">
                  <c:v>0.69299999999999995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28F-4025-B0E1-24F74923E0CD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3E-4423-8C6D-7A53D95B1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Blad1!$G$2:$G$5</c:f>
              <c:numCache>
                <c:formatCode>###0%</c:formatCode>
                <c:ptCount val="4"/>
                <c:pt idx="0">
                  <c:v>0.76</c:v>
                </c:pt>
                <c:pt idx="1">
                  <c:v>0.78800000000000003</c:v>
                </c:pt>
                <c:pt idx="2">
                  <c:v>0.66900000000000004</c:v>
                </c:pt>
                <c:pt idx="3">
                  <c:v>0.63900000000000001</c:v>
                </c:pt>
              </c:numCache>
            </c:numRef>
          </c:cat>
          <c:val>
            <c:numRef>
              <c:f>Blad1!$G$2:$G$5</c:f>
              <c:numCache>
                <c:formatCode>###0%</c:formatCode>
                <c:ptCount val="4"/>
                <c:pt idx="0">
                  <c:v>0.76</c:v>
                </c:pt>
                <c:pt idx="1">
                  <c:v>0.78800000000000003</c:v>
                </c:pt>
                <c:pt idx="2">
                  <c:v>0.66900000000000004</c:v>
                </c:pt>
                <c:pt idx="3">
                  <c:v>0.63900000000000001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828F-4025-B0E1-24F74923E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Blad1!$H$2:$H$5</c:f>
              <c:numCache>
                <c:formatCode>0.0</c:formatCode>
                <c:ptCount val="4"/>
                <c:pt idx="0" formatCode="_(* #,##0.00_);_(* \(#,##0.00\);_(* &quot;-&quot;??_);_(@_)">
                  <c:v>0.66</c:v>
                </c:pt>
                <c:pt idx="1">
                  <c:v>1.66</c:v>
                </c:pt>
                <c:pt idx="2">
                  <c:v>2.66</c:v>
                </c:pt>
                <c:pt idx="3" formatCode="_(* #,##0.00_);_(* \(#,##0.00\);_(* &quot;-&quot;??_);_(@_)">
                  <c:v>3.66</c:v>
                </c:pt>
              </c:numCache>
            </c:numRef>
          </c:xVal>
          <c:yVal>
            <c:numRef>
              <c:f>Blad1!$N$2:$N$5</c:f>
              <c:numCache>
                <c:formatCode>###0.0%</c:formatCode>
                <c:ptCount val="4"/>
                <c:pt idx="0">
                  <c:v>0.76134400731726615</c:v>
                </c:pt>
                <c:pt idx="1">
                  <c:v>0.77608319560664674</c:v>
                </c:pt>
                <c:pt idx="2">
                  <c:v>0.64917571773465499</c:v>
                </c:pt>
                <c:pt idx="3">
                  <c:v>0.65699421285336901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828F-4025-B0E1-24F74923E0CD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Blad1!$I$2:$I$5</c:f>
              <c:numCache>
                <c:formatCode>0.0</c:formatCode>
                <c:ptCount val="4"/>
                <c:pt idx="0" formatCode="General">
                  <c:v>0.8</c:v>
                </c:pt>
                <c:pt idx="1">
                  <c:v>1.8</c:v>
                </c:pt>
                <c:pt idx="2">
                  <c:v>2.8</c:v>
                </c:pt>
                <c:pt idx="3" formatCode="General">
                  <c:v>3.8</c:v>
                </c:pt>
              </c:numCache>
            </c:numRef>
          </c:xVal>
          <c:yVal>
            <c:numRef>
              <c:f>Blad1!$O$2:$O$5</c:f>
              <c:numCache>
                <c:formatCode>###0.0%</c:formatCode>
                <c:ptCount val="4"/>
                <c:pt idx="0">
                  <c:v>0.76677094767782772</c:v>
                </c:pt>
                <c:pt idx="1">
                  <c:v>0.76815043899128965</c:v>
                </c:pt>
                <c:pt idx="2">
                  <c:v>0.68443948649577413</c:v>
                </c:pt>
                <c:pt idx="3">
                  <c:v>0.63852645051597634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828F-4025-B0E1-24F74923E0CD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Blad1!$J$2:$J$5</c:f>
              <c:numCache>
                <c:formatCode>0.0</c:formatCode>
                <c:ptCount val="4"/>
                <c:pt idx="0" formatCode="General">
                  <c:v>0.93</c:v>
                </c:pt>
                <c:pt idx="1">
                  <c:v>1.93</c:v>
                </c:pt>
                <c:pt idx="2">
                  <c:v>2.93</c:v>
                </c:pt>
                <c:pt idx="3" formatCode="General">
                  <c:v>3.93</c:v>
                </c:pt>
              </c:numCache>
            </c:numRef>
          </c:xVal>
          <c:yVal>
            <c:numRef>
              <c:f>Blad1!$P$2:$P$5</c:f>
              <c:numCache>
                <c:formatCode>###0.0%</c:formatCode>
                <c:ptCount val="4"/>
                <c:pt idx="0">
                  <c:v>0.7520513991138692</c:v>
                </c:pt>
                <c:pt idx="1">
                  <c:v>0.74150587987674255</c:v>
                </c:pt>
                <c:pt idx="2">
                  <c:v>0.61641505733078994</c:v>
                </c:pt>
                <c:pt idx="3">
                  <c:v>0.59077565865188031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828F-4025-B0E1-24F74923E0CD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Blad1!$K$2:$K$5</c:f>
              <c:numCache>
                <c:formatCode>0.0</c:formatCode>
                <c:ptCount val="4"/>
                <c:pt idx="0" formatCode="General">
                  <c:v>1.07</c:v>
                </c:pt>
                <c:pt idx="1">
                  <c:v>2.0699999999999998</c:v>
                </c:pt>
                <c:pt idx="2">
                  <c:v>3.07</c:v>
                </c:pt>
                <c:pt idx="3" formatCode="General">
                  <c:v>4.07</c:v>
                </c:pt>
              </c:numCache>
            </c:numRef>
          </c:xVal>
          <c:yVal>
            <c:numRef>
              <c:f>Blad1!$Q$2:$Q$5</c:f>
              <c:numCache>
                <c:formatCode>###0.0%</c:formatCode>
                <c:ptCount val="4"/>
                <c:pt idx="0">
                  <c:v>0.76806692280831868</c:v>
                </c:pt>
                <c:pt idx="1">
                  <c:v>0.75422472230600945</c:v>
                </c:pt>
                <c:pt idx="2">
                  <c:v>0.62619848645745979</c:v>
                </c:pt>
                <c:pt idx="3">
                  <c:v>0.59148546481558784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828F-4025-B0E1-24F74923E0CD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Blad1!$L$2:$L$5</c:f>
              <c:numCache>
                <c:formatCode>0.0</c:formatCode>
                <c:ptCount val="4"/>
                <c:pt idx="0" formatCode="General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  <c:pt idx="3" formatCode="General">
                  <c:v>4.2030000000000003</c:v>
                </c:pt>
              </c:numCache>
            </c:numRef>
          </c:xVal>
          <c:yVal>
            <c:numRef>
              <c:f>Blad1!$R$2:$R$5</c:f>
              <c:numCache>
                <c:formatCode>###0.0%</c:formatCode>
                <c:ptCount val="4"/>
                <c:pt idx="0">
                  <c:v>0.80927574980545625</c:v>
                </c:pt>
                <c:pt idx="1">
                  <c:v>0.78392896966819658</c:v>
                </c:pt>
                <c:pt idx="2">
                  <c:v>0.75576267950500986</c:v>
                </c:pt>
                <c:pt idx="3">
                  <c:v>0.66982191960764892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828F-4025-B0E1-24F74923E0CD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Blad1!$M$2:$M$5</c:f>
              <c:numCache>
                <c:formatCode>0.0</c:formatCode>
                <c:ptCount val="4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  <c:pt idx="3">
                  <c:v>4.33</c:v>
                </c:pt>
              </c:numCache>
            </c:numRef>
          </c:xVal>
          <c:yVal>
            <c:numRef>
              <c:f>Blad1!$S$2:$S$5</c:f>
              <c:numCache>
                <c:formatCode>###0.0%</c:formatCode>
                <c:ptCount val="4"/>
                <c:pt idx="0">
                  <c:v>0.77321087426212143</c:v>
                </c:pt>
                <c:pt idx="1">
                  <c:v>0.76762004423129537</c:v>
                </c:pt>
                <c:pt idx="2">
                  <c:v>0.67586071449831264</c:v>
                </c:pt>
                <c:pt idx="3">
                  <c:v>0.63677641372262439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828F-4025-B0E1-24F74923E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828F-4025-B0E1-24F74923E0CD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828F-4025-B0E1-24F74923E0CD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828F-4025-B0E1-24F74923E0CD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828F-4025-B0E1-24F74923E0CD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828F-4025-B0E1-24F74923E0C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Blad1!$A$2:$A$5</c15:sqref>
                        </c15:formulaRef>
                      </c:ext>
                    </c:extLst>
                    <c:strCache>
                      <c:ptCount val="4"/>
                      <c:pt idx="0">
                        <c:v>ben ik fier een inwoner van "STAD" te zijn</c:v>
                      </c:pt>
                      <c:pt idx="1">
                        <c:v>wil ik anderen vertellen wat "STAD" te bieden heeft</c:v>
                      </c:pt>
                      <c:pt idx="2">
                        <c:v>word ik aan onze unieke cultuur herinnerd die ik wil delen met bezoekers</c:v>
                      </c:pt>
                      <c:pt idx="3">
                        <c:v>wil ik me inzetten om "STAD" speciaal te houden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Blad1!$H$2:$H$4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 formatCode="_(* #,##0.00_);_(* \(#,##0.00\);_(* &quot;-&quot;??_);_(@_)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D-828F-4025-B0E1-24F74923E0CD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E-828F-4025-B0E1-24F74923E0CD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828F-4025-B0E1-24F74923E0CD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828F-4025-B0E1-24F74923E0C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Blad1!$A$2:$A$5</c15:sqref>
                        </c15:formulaRef>
                      </c:ext>
                    </c:extLst>
                    <c:strCache>
                      <c:ptCount val="4"/>
                      <c:pt idx="0">
                        <c:v>ben ik fier een inwoner van "STAD" te zijn</c:v>
                      </c:pt>
                      <c:pt idx="1">
                        <c:v>wil ik anderen vertellen wat "STAD" te bieden heeft</c:v>
                      </c:pt>
                      <c:pt idx="2">
                        <c:v>word ik aan onze unieke cultuur herinnerd die ik wil delen met bezoekers</c:v>
                      </c:pt>
                      <c:pt idx="3">
                        <c:v>wil ik me inzetten om "STAD" speciaal te houden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Blad1!$I$2:$I$4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 formatCode="General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828F-4025-B0E1-24F74923E0CD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828F-4025-B0E1-24F74923E0CD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828F-4025-B0E1-24F74923E0CD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828F-4025-B0E1-24F74923E0CD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5-828F-4025-B0E1-24F74923E0CD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6-828F-4025-B0E1-24F74923E0CD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7-828F-4025-B0E1-24F74923E0C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Blad1!$A$2:$A$5</c15:sqref>
                        </c15:formulaRef>
                      </c:ext>
                    </c:extLst>
                    <c:strCache>
                      <c:ptCount val="4"/>
                      <c:pt idx="0">
                        <c:v>ben ik fier een inwoner van "STAD" te zijn</c:v>
                      </c:pt>
                      <c:pt idx="1">
                        <c:v>wil ik anderen vertellen wat "STAD" te bieden heeft</c:v>
                      </c:pt>
                      <c:pt idx="2">
                        <c:v>word ik aan onze unieke cultuur herinnerd die ik wil delen met bezoekers</c:v>
                      </c:pt>
                      <c:pt idx="3">
                        <c:v>wil ik me inzetten om "STAD" speciaal te houden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Blad1!$J$2:$J$4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 formatCode="General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828F-4025-B0E1-24F74923E0CD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Blad1!$A$2:$A$5</c15:sqref>
                        </c15:formulaRef>
                      </c:ext>
                    </c:extLst>
                    <c:strCache>
                      <c:ptCount val="4"/>
                      <c:pt idx="0">
                        <c:v>ben ik fier een inwoner van "STAD" te zijn</c:v>
                      </c:pt>
                      <c:pt idx="1">
                        <c:v>wil ik anderen vertellen wat "STAD" te bieden heeft</c:v>
                      </c:pt>
                      <c:pt idx="2">
                        <c:v>word ik aan onze unieke cultuur herinnerd die ik wil delen met bezoekers</c:v>
                      </c:pt>
                      <c:pt idx="3">
                        <c:v>wil ik me inzetten om "STAD" speciaal te houden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Blad1!$K$2:$K$4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 formatCode="General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828F-4025-B0E1-24F74923E0CD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Blad1!$A$2:$A$5</c15:sqref>
                        </c15:formulaRef>
                      </c:ext>
                    </c:extLst>
                    <c:strCache>
                      <c:ptCount val="4"/>
                      <c:pt idx="0">
                        <c:v>ben ik fier een inwoner van "STAD" te zijn</c:v>
                      </c:pt>
                      <c:pt idx="1">
                        <c:v>wil ik anderen vertellen wat "STAD" te bieden heeft</c:v>
                      </c:pt>
                      <c:pt idx="2">
                        <c:v>word ik aan onze unieke cultuur herinnerd die ik wil delen met bezoekers</c:v>
                      </c:pt>
                      <c:pt idx="3">
                        <c:v>wil ik me inzetten om "STAD" speciaal te houden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Blad1!$L$2:$L$4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 formatCode="General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A-828F-4025-B0E1-24F74923E0CD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870370370370367E-3"/>
                  <c:y val="-1.7140498302176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A5-4D93-8EA3-D28C1D2675BC}"/>
                </c:ext>
              </c:extLst>
            </c:dLbl>
            <c:dLbl>
              <c:idx val="1"/>
              <c:layout>
                <c:manualLayout>
                  <c:x val="-4.6296296296296294E-3"/>
                  <c:y val="-1.7292545619301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A5-4D93-8EA3-D28C1D2675BC}"/>
                </c:ext>
              </c:extLst>
            </c:dLbl>
            <c:dLbl>
              <c:idx val="2"/>
              <c:layout>
                <c:manualLayout>
                  <c:x val="-6.944444444444444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A5-4D93-8EA3-D28C1D2675BC}"/>
                </c:ext>
              </c:extLst>
            </c:dLbl>
            <c:dLbl>
              <c:idx val="3"/>
              <c:layout>
                <c:manualLayout>
                  <c:x val="-5.7870370370371217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A5-4D93-8EA3-D28C1D2675BC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A5-4D93-8EA3-D28C1D2675BC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A5-4D93-8EA3-D28C1D2675BC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A5-4D93-8EA3-D28C1D267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Blad1!$B$2:$B$4</c:f>
              <c:numCache>
                <c:formatCode>###0%</c:formatCode>
                <c:ptCount val="3"/>
                <c:pt idx="0">
                  <c:v>0.26700000000000002</c:v>
                </c:pt>
                <c:pt idx="1">
                  <c:v>0.374</c:v>
                </c:pt>
                <c:pt idx="2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A5-4D93-8EA3-D28C1D2675B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7934E-3"/>
                  <c:y val="-4.838712971655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A5-4D93-8EA3-D28C1D2675BC}"/>
                </c:ext>
              </c:extLst>
            </c:dLbl>
            <c:dLbl>
              <c:idx val="1"/>
              <c:layout>
                <c:manualLayout>
                  <c:x val="0"/>
                  <c:y val="-4.899554592135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A5-4D93-8EA3-D28C1D2675BC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A5-4D93-8EA3-D28C1D2675BC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A5-4D93-8EA3-D28C1D267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Blad1!$C$2:$C$4</c:f>
              <c:numCache>
                <c:formatCode>###0%</c:formatCode>
                <c:ptCount val="3"/>
                <c:pt idx="0">
                  <c:v>0.26700000000000002</c:v>
                </c:pt>
                <c:pt idx="1">
                  <c:v>0.33200000000000002</c:v>
                </c:pt>
                <c:pt idx="2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A5-4D93-8EA3-D28C1D2675B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18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A5-4D93-8EA3-D28C1D2675BC}"/>
                </c:ext>
              </c:extLst>
            </c:dLbl>
            <c:dLbl>
              <c:idx val="1"/>
              <c:layout>
                <c:manualLayout>
                  <c:x val="1.1574074074074073E-3"/>
                  <c:y val="-3.7543205833715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FA5-4D93-8EA3-D28C1D2675BC}"/>
                </c:ext>
              </c:extLst>
            </c:dLbl>
            <c:dLbl>
              <c:idx val="2"/>
              <c:layout>
                <c:manualLayout>
                  <c:x val="2.3148148148148147E-3"/>
                  <c:y val="6.4486217364575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A5-4D93-8EA3-D28C1D2675BC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FA5-4D93-8EA3-D28C1D267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Blad1!$D$2:$D$4</c:f>
              <c:numCache>
                <c:formatCode>###0%</c:formatCode>
                <c:ptCount val="3"/>
                <c:pt idx="0">
                  <c:v>0.192</c:v>
                </c:pt>
                <c:pt idx="1">
                  <c:v>0.40300000000000002</c:v>
                </c:pt>
                <c:pt idx="2">
                  <c:v>0.40400000000000003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FA5-4D93-8EA3-D28C1D2675B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437781360066642E-17"/>
                  <c:y val="-6.5603651677297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FA5-4D93-8EA3-D28C1D2675BC}"/>
                </c:ext>
              </c:extLst>
            </c:dLbl>
            <c:dLbl>
              <c:idx val="1"/>
              <c:layout>
                <c:manualLayout>
                  <c:x val="1.1574074074073226E-3"/>
                  <c:y val="-4.6993967806362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FA5-4D93-8EA3-D28C1D2675BC}"/>
                </c:ext>
              </c:extLst>
            </c:dLbl>
            <c:dLbl>
              <c:idx val="2"/>
              <c:layout>
                <c:manualLayout>
                  <c:x val="-3.4722222222222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FA5-4D93-8EA3-D28C1D2675BC}"/>
                </c:ext>
              </c:extLst>
            </c:dLbl>
            <c:dLbl>
              <c:idx val="4"/>
              <c:layout>
                <c:manualLayout>
                  <c:x val="0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FA5-4D93-8EA3-D28C1D2675BC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FA5-4D93-8EA3-D28C1D2675BC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FA5-4D93-8EA3-D28C1D267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Blad1!$E$2:$E$4</c:f>
              <c:numCache>
                <c:formatCode>###0%</c:formatCode>
                <c:ptCount val="3"/>
                <c:pt idx="0">
                  <c:v>0.17599999999999999</c:v>
                </c:pt>
                <c:pt idx="1">
                  <c:v>0.36299999999999999</c:v>
                </c:pt>
                <c:pt idx="2">
                  <c:v>0.46200000000000002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FA5-4D93-8EA3-D28C1D2675B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FA5-4D93-8EA3-D28C1D2675BC}"/>
                </c:ext>
              </c:extLst>
            </c:dLbl>
            <c:dLbl>
              <c:idx val="2"/>
              <c:layout>
                <c:manualLayout>
                  <c:x val="2.3148148148148147E-3"/>
                  <c:y val="6.4486217364575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FA5-4D93-8EA3-D28C1D2675BC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FA5-4D93-8EA3-D28C1D2675BC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FA5-4D93-8EA3-D28C1D2675BC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FA5-4D93-8EA3-D28C1D267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Blad1!$F$2:$F$4</c:f>
              <c:numCache>
                <c:formatCode>###0%</c:formatCode>
                <c:ptCount val="3"/>
                <c:pt idx="0">
                  <c:v>0.23899999999999999</c:v>
                </c:pt>
                <c:pt idx="1">
                  <c:v>0.40100000000000002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5FA5-4D93-8EA3-D28C1D2675BC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1.152836374620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5FA5-4D93-8EA3-D28C1D2675BC}"/>
                </c:ext>
              </c:extLst>
            </c:dLbl>
            <c:dLbl>
              <c:idx val="1"/>
              <c:layout>
                <c:manualLayout>
                  <c:x val="1.1574074074074073E-3"/>
                  <c:y val="-2.8820909365502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FA5-4D93-8EA3-D28C1D267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Blad1!$G$2:$G$4</c:f>
              <c:numCache>
                <c:formatCode>###0%</c:formatCode>
                <c:ptCount val="3"/>
                <c:pt idx="0">
                  <c:v>0.23499999999999999</c:v>
                </c:pt>
                <c:pt idx="1">
                  <c:v>0.374</c:v>
                </c:pt>
                <c:pt idx="2">
                  <c:v>0.39100000000000001</c:v>
                </c:pt>
              </c:numCache>
            </c:numRef>
          </c:cat>
          <c:val>
            <c:numRef>
              <c:f>Blad1!$G$2:$G$4</c:f>
              <c:numCache>
                <c:formatCode>###0%</c:formatCode>
                <c:ptCount val="3"/>
                <c:pt idx="0">
                  <c:v>0.23499999999999999</c:v>
                </c:pt>
                <c:pt idx="1">
                  <c:v>0.374</c:v>
                </c:pt>
                <c:pt idx="2">
                  <c:v>0.39100000000000001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FA5-4D93-8EA3-D28C1D267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Blad1!$H$2:$H$4</c:f>
              <c:numCache>
                <c:formatCode>_(* #,##0.00_);_(* \(#,##0.00\);_(* "-"??_);_(@_)</c:formatCode>
                <c:ptCount val="3"/>
                <c:pt idx="0">
                  <c:v>0.66</c:v>
                </c:pt>
                <c:pt idx="1">
                  <c:v>1.66</c:v>
                </c:pt>
                <c:pt idx="2">
                  <c:v>2.66</c:v>
                </c:pt>
              </c:numCache>
            </c:numRef>
          </c:xVal>
          <c:yVal>
            <c:numRef>
              <c:f>Blad1!$N$2:$N$4</c:f>
              <c:numCache>
                <c:formatCode>###0.0%</c:formatCode>
                <c:ptCount val="3"/>
                <c:pt idx="0">
                  <c:v>0.29286907135377094</c:v>
                </c:pt>
                <c:pt idx="1">
                  <c:v>0.40147458248959483</c:v>
                </c:pt>
                <c:pt idx="2">
                  <c:v>0.30565634615664145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5FA5-4D93-8EA3-D28C1D2675BC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Blad1!$I$2:$I$4</c:f>
              <c:numCache>
                <c:formatCode>General</c:formatCode>
                <c:ptCount val="3"/>
                <c:pt idx="0">
                  <c:v>0.8</c:v>
                </c:pt>
                <c:pt idx="1">
                  <c:v>1.8</c:v>
                </c:pt>
                <c:pt idx="2">
                  <c:v>2.8</c:v>
                </c:pt>
              </c:numCache>
            </c:numRef>
          </c:xVal>
          <c:yVal>
            <c:numRef>
              <c:f>Blad1!$O$2:$O$4</c:f>
              <c:numCache>
                <c:formatCode>###0.0%</c:formatCode>
                <c:ptCount val="3"/>
                <c:pt idx="0">
                  <c:v>0.33325061118082311</c:v>
                </c:pt>
                <c:pt idx="1">
                  <c:v>0.38760688375086744</c:v>
                </c:pt>
                <c:pt idx="2">
                  <c:v>0.27914250506831045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5FA5-4D93-8EA3-D28C1D2675BC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Blad1!$J$2:$J$4</c:f>
              <c:numCache>
                <c:formatCode>General</c:formatCode>
                <c:ptCount val="3"/>
                <c:pt idx="0">
                  <c:v>0.93</c:v>
                </c:pt>
                <c:pt idx="1">
                  <c:v>1.93</c:v>
                </c:pt>
                <c:pt idx="2">
                  <c:v>2.93</c:v>
                </c:pt>
              </c:numCache>
            </c:numRef>
          </c:xVal>
          <c:yVal>
            <c:numRef>
              <c:f>Blad1!$P$2:$P$4</c:f>
              <c:numCache>
                <c:formatCode>###0.0%</c:formatCode>
                <c:ptCount val="3"/>
                <c:pt idx="0">
                  <c:v>0.30211312273626911</c:v>
                </c:pt>
                <c:pt idx="1">
                  <c:v>0.43932020687856005</c:v>
                </c:pt>
                <c:pt idx="2">
                  <c:v>0.25856667038517073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5FA5-4D93-8EA3-D28C1D2675BC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Blad1!$K$2:$K$4</c:f>
              <c:numCache>
                <c:formatCode>General</c:formatCode>
                <c:ptCount val="3"/>
                <c:pt idx="0">
                  <c:v>1.07</c:v>
                </c:pt>
                <c:pt idx="1">
                  <c:v>2.0699999999999998</c:v>
                </c:pt>
                <c:pt idx="2">
                  <c:v>3.07</c:v>
                </c:pt>
              </c:numCache>
            </c:numRef>
          </c:xVal>
          <c:yVal>
            <c:numRef>
              <c:f>Blad1!$Q$2:$Q$4</c:f>
              <c:numCache>
                <c:formatCode>###0.0%</c:formatCode>
                <c:ptCount val="3"/>
                <c:pt idx="0">
                  <c:v>0.24218120038558652</c:v>
                </c:pt>
                <c:pt idx="1">
                  <c:v>0.36964442329587544</c:v>
                </c:pt>
                <c:pt idx="2">
                  <c:v>0.38817437631854018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5FA5-4D93-8EA3-D28C1D2675BC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Blad1!$L$2:$L$4</c:f>
              <c:numCache>
                <c:formatCode>General</c:formatCode>
                <c:ptCount val="3"/>
                <c:pt idx="0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</c:numCache>
            </c:numRef>
          </c:xVal>
          <c:yVal>
            <c:numRef>
              <c:f>Blad1!$R$2:$R$4</c:f>
              <c:numCache>
                <c:formatCode>###0.0%</c:formatCode>
                <c:ptCount val="3"/>
                <c:pt idx="0">
                  <c:v>0.34777462917823643</c:v>
                </c:pt>
                <c:pt idx="1">
                  <c:v>0.38094353382938523</c:v>
                </c:pt>
                <c:pt idx="2">
                  <c:v>0.27128183699238417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5FA5-4D93-8EA3-D28C1D2675BC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Blad1!$M$2:$M$4</c:f>
              <c:numCache>
                <c:formatCode>0.0</c:formatCode>
                <c:ptCount val="3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</c:numCache>
            </c:numRef>
          </c:xVal>
          <c:yVal>
            <c:numRef>
              <c:f>Blad1!$S$2:$S$4</c:f>
              <c:numCache>
                <c:formatCode>###0.0%</c:formatCode>
                <c:ptCount val="3"/>
                <c:pt idx="0">
                  <c:v>0.31283053467386135</c:v>
                </c:pt>
                <c:pt idx="1">
                  <c:v>0.39559252724400307</c:v>
                </c:pt>
                <c:pt idx="2">
                  <c:v>0.29157693808213836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5FA5-4D93-8EA3-D28C1D267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5FA5-4D93-8EA3-D28C1D2675BC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5FA5-4D93-8EA3-D28C1D2675BC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5FA5-4D93-8EA3-D28C1D2675BC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5FA5-4D93-8EA3-D28C1D2675BC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5FA5-4D93-8EA3-D28C1D2675B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C-5FA5-4D93-8EA3-D28C1D2675BC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5FA5-4D93-8EA3-D28C1D2675BC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E-5FA5-4D93-8EA3-D28C1D2675BC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5FA5-4D93-8EA3-D28C1D2675B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5FA5-4D93-8EA3-D28C1D2675BC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5FA5-4D93-8EA3-D28C1D2675BC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5FA5-4D93-8EA3-D28C1D2675BC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5FA5-4D93-8EA3-D28C1D2675BC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5FA5-4D93-8EA3-D28C1D2675BC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5-5FA5-4D93-8EA3-D28C1D2675BC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6-5FA5-4D93-8EA3-D28C1D2675B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5FA5-4D93-8EA3-D28C1D2675BC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5FA5-4D93-8EA3-D28C1D2675BC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5FA5-4D93-8EA3-D28C1D2675BC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Medium" panose="000006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1080664113281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3"/>
                  <c:y val="-3.042446436261188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D-48E3-8428-EFC723EE4B85}"/>
                </c:ext>
              </c:extLst>
            </c:dLbl>
            <c:dLbl>
              <c:idx val="1"/>
              <c:layout>
                <c:manualLayout>
                  <c:x val="-1.15740740740740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DD-48E3-8428-EFC723EE4B85}"/>
                </c:ext>
              </c:extLst>
            </c:dLbl>
            <c:dLbl>
              <c:idx val="2"/>
              <c:layout>
                <c:manualLayout>
                  <c:x val="-6.944444444444444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D-48E3-8428-EFC723EE4B85}"/>
                </c:ext>
              </c:extLst>
            </c:dLbl>
            <c:dLbl>
              <c:idx val="3"/>
              <c:layout>
                <c:manualLayout>
                  <c:x val="-5.7870370370371217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D-48E3-8428-EFC723EE4B85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D-48E3-8428-EFC723EE4B85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D-48E3-8428-EFC723EE4B85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D-48E3-8428-EFC723EE4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Door mijn tips persoonlijk te delen tijdens een kortere ontmoeting (gesprek op straat, in café,…)</c:v>
                </c:pt>
                <c:pt idx="1">
                  <c:v>Door mijn tips niet persoonlijk maar online te delen</c:v>
                </c:pt>
                <c:pt idx="2">
                  <c:v>Door de stad zoals ik ze zie persoonlijk te delen tijdens een langere ontmoeting (vb wandeling van 2 à 3 uur)</c:v>
                </c:pt>
                <c:pt idx="3">
                  <c:v>Andere</c:v>
                </c:pt>
                <c:pt idx="4">
                  <c:v>Ik wil geen tips delen</c:v>
                </c:pt>
              </c:strCache>
            </c:strRef>
          </c:cat>
          <c:val>
            <c:numRef>
              <c:f>Blad1!$B$2:$B$6</c:f>
              <c:numCache>
                <c:formatCode>###0%</c:formatCode>
                <c:ptCount val="5"/>
                <c:pt idx="0">
                  <c:v>0.58199999999999996</c:v>
                </c:pt>
                <c:pt idx="1">
                  <c:v>0.23799999999999999</c:v>
                </c:pt>
                <c:pt idx="2">
                  <c:v>0.157</c:v>
                </c:pt>
                <c:pt idx="3">
                  <c:v>7.8E-2</c:v>
                </c:pt>
                <c:pt idx="4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DD-48E3-8428-EFC723EE4B8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72222222222222E-3"/>
                  <c:y val="-2.244831128760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D-48E3-8428-EFC723EE4B85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D-48E3-8428-EFC723EE4B85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D-48E3-8428-EFC723EE4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Door mijn tips persoonlijk te delen tijdens een kortere ontmoeting (gesprek op straat, in café,…)</c:v>
                </c:pt>
                <c:pt idx="1">
                  <c:v>Door mijn tips niet persoonlijk maar online te delen</c:v>
                </c:pt>
                <c:pt idx="2">
                  <c:v>Door de stad zoals ik ze zie persoonlijk te delen tijdens een langere ontmoeting (vb wandeling van 2 à 3 uur)</c:v>
                </c:pt>
                <c:pt idx="3">
                  <c:v>Andere</c:v>
                </c:pt>
                <c:pt idx="4">
                  <c:v>Ik wil geen tips delen</c:v>
                </c:pt>
              </c:strCache>
            </c:strRef>
          </c:cat>
          <c:val>
            <c:numRef>
              <c:f>Blad1!$C$2:$C$6</c:f>
              <c:numCache>
                <c:formatCode>###0%</c:formatCode>
                <c:ptCount val="5"/>
                <c:pt idx="0">
                  <c:v>0.55900000000000005</c:v>
                </c:pt>
                <c:pt idx="1">
                  <c:v>0.17100000000000001</c:v>
                </c:pt>
                <c:pt idx="2">
                  <c:v>0.14599999999999999</c:v>
                </c:pt>
                <c:pt idx="3">
                  <c:v>8.6999999999999994E-2</c:v>
                </c:pt>
                <c:pt idx="4">
                  <c:v>0.216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DD-48E3-8428-EFC723EE4B8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18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DD-48E3-8428-EFC723EE4B85}"/>
                </c:ext>
              </c:extLst>
            </c:dLbl>
            <c:dLbl>
              <c:idx val="1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DD-48E3-8428-EFC723EE4B85}"/>
                </c:ext>
              </c:extLst>
            </c:dLbl>
            <c:dLbl>
              <c:idx val="2"/>
              <c:layout>
                <c:manualLayout>
                  <c:x val="1.15740740740740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DD-48E3-8428-EFC723EE4B85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DD-48E3-8428-EFC723EE4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Door mijn tips persoonlijk te delen tijdens een kortere ontmoeting (gesprek op straat, in café,…)</c:v>
                </c:pt>
                <c:pt idx="1">
                  <c:v>Door mijn tips niet persoonlijk maar online te delen</c:v>
                </c:pt>
                <c:pt idx="2">
                  <c:v>Door de stad zoals ik ze zie persoonlijk te delen tijdens een langere ontmoeting (vb wandeling van 2 à 3 uur)</c:v>
                </c:pt>
                <c:pt idx="3">
                  <c:v>Andere</c:v>
                </c:pt>
                <c:pt idx="4">
                  <c:v>Ik wil geen tips delen</c:v>
                </c:pt>
              </c:strCache>
            </c:strRef>
          </c:cat>
          <c:val>
            <c:numRef>
              <c:f>Blad1!$D$2:$D$6</c:f>
              <c:numCache>
                <c:formatCode>###0%</c:formatCode>
                <c:ptCount val="5"/>
                <c:pt idx="0">
                  <c:v>0.55400000000000005</c:v>
                </c:pt>
                <c:pt idx="1">
                  <c:v>0.26</c:v>
                </c:pt>
                <c:pt idx="2">
                  <c:v>0.157</c:v>
                </c:pt>
                <c:pt idx="3">
                  <c:v>4.4999999999999998E-2</c:v>
                </c:pt>
                <c:pt idx="4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8DD-48E3-8428-EFC723EE4B8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147E-3"/>
                  <c:y val="1.4030163304472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8DD-48E3-8428-EFC723EE4B85}"/>
                </c:ext>
              </c:extLst>
            </c:dLbl>
            <c:dLbl>
              <c:idx val="1"/>
              <c:layout>
                <c:manualLayout>
                  <c:x val="3.472222222222222E-3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8DD-48E3-8428-EFC723EE4B85}"/>
                </c:ext>
              </c:extLst>
            </c:dLbl>
            <c:dLbl>
              <c:idx val="2"/>
              <c:layout>
                <c:manualLayout>
                  <c:x val="2.3148148148148147E-3"/>
                  <c:y val="-2.8060326608945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8DD-48E3-8428-EFC723EE4B85}"/>
                </c:ext>
              </c:extLst>
            </c:dLbl>
            <c:dLbl>
              <c:idx val="4"/>
              <c:layout>
                <c:manualLayout>
                  <c:x val="0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8DD-48E3-8428-EFC723EE4B85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8DD-48E3-8428-EFC723EE4B85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8DD-48E3-8428-EFC723EE4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Door mijn tips persoonlijk te delen tijdens een kortere ontmoeting (gesprek op straat, in café,…)</c:v>
                </c:pt>
                <c:pt idx="1">
                  <c:v>Door mijn tips niet persoonlijk maar online te delen</c:v>
                </c:pt>
                <c:pt idx="2">
                  <c:v>Door de stad zoals ik ze zie persoonlijk te delen tijdens een langere ontmoeting (vb wandeling van 2 à 3 uur)</c:v>
                </c:pt>
                <c:pt idx="3">
                  <c:v>Andere</c:v>
                </c:pt>
                <c:pt idx="4">
                  <c:v>Ik wil geen tips delen</c:v>
                </c:pt>
              </c:strCache>
            </c:strRef>
          </c:cat>
          <c:val>
            <c:numRef>
              <c:f>Blad1!$E$2:$E$6</c:f>
              <c:numCache>
                <c:formatCode>###0%</c:formatCode>
                <c:ptCount val="5"/>
                <c:pt idx="0">
                  <c:v>0.47099999999999997</c:v>
                </c:pt>
                <c:pt idx="1">
                  <c:v>0.24199999999999999</c:v>
                </c:pt>
                <c:pt idx="2">
                  <c:v>0.15</c:v>
                </c:pt>
                <c:pt idx="3">
                  <c:v>6.5000000000000002E-2</c:v>
                </c:pt>
                <c:pt idx="4">
                  <c:v>0.23899999999999999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8DD-48E3-8428-EFC723EE4B85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8DD-48E3-8428-EFC723EE4B85}"/>
                </c:ext>
              </c:extLst>
            </c:dLbl>
            <c:dLbl>
              <c:idx val="2"/>
              <c:layout>
                <c:manualLayout>
                  <c:x val="2.3148148148148147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8DD-48E3-8428-EFC723EE4B85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8DD-48E3-8428-EFC723EE4B85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8DD-48E3-8428-EFC723EE4B85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8DD-48E3-8428-EFC723EE4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Door mijn tips persoonlijk te delen tijdens een kortere ontmoeting (gesprek op straat, in café,…)</c:v>
                </c:pt>
                <c:pt idx="1">
                  <c:v>Door mijn tips niet persoonlijk maar online te delen</c:v>
                </c:pt>
                <c:pt idx="2">
                  <c:v>Door de stad zoals ik ze zie persoonlijk te delen tijdens een langere ontmoeting (vb wandeling van 2 à 3 uur)</c:v>
                </c:pt>
                <c:pt idx="3">
                  <c:v>Andere</c:v>
                </c:pt>
                <c:pt idx="4">
                  <c:v>Ik wil geen tips delen</c:v>
                </c:pt>
              </c:strCache>
            </c:strRef>
          </c:cat>
          <c:val>
            <c:numRef>
              <c:f>Blad1!$F$2:$F$6</c:f>
              <c:numCache>
                <c:formatCode>###0%</c:formatCode>
                <c:ptCount val="5"/>
                <c:pt idx="0">
                  <c:v>0.61399999999999999</c:v>
                </c:pt>
                <c:pt idx="1">
                  <c:v>0.182</c:v>
                </c:pt>
                <c:pt idx="2">
                  <c:v>0.14899999999999999</c:v>
                </c:pt>
                <c:pt idx="3">
                  <c:v>7.2999999999999995E-2</c:v>
                </c:pt>
                <c:pt idx="4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98DD-48E3-8428-EFC723EE4B85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Blad1!$G$2:$G$6</c:f>
              <c:numCache>
                <c:formatCode>###0%</c:formatCode>
                <c:ptCount val="5"/>
                <c:pt idx="0">
                  <c:v>0.56399999999999995</c:v>
                </c:pt>
                <c:pt idx="1">
                  <c:v>0.214</c:v>
                </c:pt>
                <c:pt idx="2">
                  <c:v>0.152</c:v>
                </c:pt>
                <c:pt idx="3">
                  <c:v>7.0999999999999994E-2</c:v>
                </c:pt>
                <c:pt idx="4">
                  <c:v>0.19900000000000001</c:v>
                </c:pt>
              </c:numCache>
            </c:numRef>
          </c:cat>
          <c:val>
            <c:numRef>
              <c:f>Blad1!$G$2:$G$6</c:f>
              <c:numCache>
                <c:formatCode>###0%</c:formatCode>
                <c:ptCount val="5"/>
                <c:pt idx="0">
                  <c:v>0.56399999999999995</c:v>
                </c:pt>
                <c:pt idx="1">
                  <c:v>0.214</c:v>
                </c:pt>
                <c:pt idx="2">
                  <c:v>0.152</c:v>
                </c:pt>
                <c:pt idx="3">
                  <c:v>7.0999999999999994E-2</c:v>
                </c:pt>
                <c:pt idx="4">
                  <c:v>0.19900000000000001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8DD-48E3-8428-EFC723EE4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98DD-48E3-8428-EFC723EE4B85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98DD-48E3-8428-EFC723EE4B85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98DD-48E3-8428-EFC723EE4B85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98DD-48E3-8428-EFC723EE4B85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98DD-48E3-8428-EFC723EE4B8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Door mijn tips persoonlijk te delen tijdens een kortere ontmoeting (gesprek op straat, in café,…)</c:v>
                      </c:pt>
                      <c:pt idx="1">
                        <c:v>Door mijn tips niet persoonlijk maar online te delen</c:v>
                      </c:pt>
                      <c:pt idx="2">
                        <c:v>Door de stad zoals ik ze zie persoonlijk te delen tijdens een langere ontmoeting (vb wandeling van 2 à 3 uur)</c:v>
                      </c:pt>
                      <c:pt idx="3">
                        <c:v>Andere</c:v>
                      </c:pt>
                      <c:pt idx="4">
                        <c:v>Ik wil geen tips delen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A-98DD-48E3-8428-EFC723EE4B85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98DD-48E3-8428-EFC723EE4B85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98DD-48E3-8428-EFC723EE4B85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98DD-48E3-8428-EFC723EE4B8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Door mijn tips persoonlijk te delen tijdens een kortere ontmoeting (gesprek op straat, in café,…)</c:v>
                      </c:pt>
                      <c:pt idx="1">
                        <c:v>Door mijn tips niet persoonlijk maar online te delen</c:v>
                      </c:pt>
                      <c:pt idx="2">
                        <c:v>Door de stad zoals ik ze zie persoonlijk te delen tijdens een langere ontmoeting (vb wandeling van 2 à 3 uur)</c:v>
                      </c:pt>
                      <c:pt idx="3">
                        <c:v>Andere</c:v>
                      </c:pt>
                      <c:pt idx="4">
                        <c:v>Ik wil geen tips delen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98DD-48E3-8428-EFC723EE4B85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98DD-48E3-8428-EFC723EE4B85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98DD-48E3-8428-EFC723EE4B85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98DD-48E3-8428-EFC723EE4B85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98DD-48E3-8428-EFC723EE4B85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98DD-48E3-8428-EFC723EE4B85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98DD-48E3-8428-EFC723EE4B8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Door mijn tips persoonlijk te delen tijdens een kortere ontmoeting (gesprek op straat, in café,…)</c:v>
                      </c:pt>
                      <c:pt idx="1">
                        <c:v>Door mijn tips niet persoonlijk maar online te delen</c:v>
                      </c:pt>
                      <c:pt idx="2">
                        <c:v>Door de stad zoals ik ze zie persoonlijk te delen tijdens een langere ontmoeting (vb wandeling van 2 à 3 uur)</c:v>
                      </c:pt>
                      <c:pt idx="3">
                        <c:v>Andere</c:v>
                      </c:pt>
                      <c:pt idx="4">
                        <c:v>Ik wil geen tips delen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98DD-48E3-8428-EFC723EE4B85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Door mijn tips persoonlijk te delen tijdens een kortere ontmoeting (gesprek op straat, in café,…)</c:v>
                      </c:pt>
                      <c:pt idx="1">
                        <c:v>Door mijn tips niet persoonlijk maar online te delen</c:v>
                      </c:pt>
                      <c:pt idx="2">
                        <c:v>Door de stad zoals ik ze zie persoonlijk te delen tijdens een langere ontmoeting (vb wandeling van 2 à 3 uur)</c:v>
                      </c:pt>
                      <c:pt idx="3">
                        <c:v>Andere</c:v>
                      </c:pt>
                      <c:pt idx="4">
                        <c:v>Ik wil geen tips delen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98DD-48E3-8428-EFC723EE4B85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Door mijn tips persoonlijk te delen tijdens een kortere ontmoeting (gesprek op straat, in café,…)</c:v>
                      </c:pt>
                      <c:pt idx="1">
                        <c:v>Door mijn tips niet persoonlijk maar online te delen</c:v>
                      </c:pt>
                      <c:pt idx="2">
                        <c:v>Door de stad zoals ik ze zie persoonlijk te delen tijdens een langere ontmoeting (vb wandeling van 2 à 3 uur)</c:v>
                      </c:pt>
                      <c:pt idx="3">
                        <c:v>Andere</c:v>
                      </c:pt>
                      <c:pt idx="4">
                        <c:v>Ik wil geen tips delen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98DD-48E3-8428-EFC723EE4B85}"/>
                  </c:ext>
                </c:extLst>
              </c15:ser>
            </c15:filteredScatterSeries>
            <c15:filteredScatterSeries>
              <c15:ser>
                <c:idx val="6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Blad1!$N$1</c15:sqref>
                        </c15:formulaRef>
                      </c:ext>
                    </c:extLst>
                    <c:strCache>
                      <c:ptCount val="1"/>
                      <c:pt idx="0">
                        <c:v>ANTWERPEN 2017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98DD-48E3-8428-EFC723EE4B85}"/>
                  </c:ext>
                </c:extLst>
              </c15:ser>
            </c15:filteredScatterSeries>
            <c15:filteredScatterSeries>
              <c15:ser>
                <c:idx val="8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Blad1!$O$1</c15:sqref>
                        </c15:formulaRef>
                      </c:ext>
                    </c:extLst>
                    <c:strCache>
                      <c:ptCount val="1"/>
                      <c:pt idx="0">
                        <c:v>GENT 2017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Blad1!$O$2:$O$6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98DD-48E3-8428-EFC723EE4B85}"/>
                  </c:ext>
                </c:extLst>
              </c15:ser>
            </c15:filteredScatterSeries>
            <c15:filteredScatterSeries>
              <c15:ser>
                <c:idx val="10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Blad1!$P$1</c15:sqref>
                        </c15:formulaRef>
                      </c:ext>
                    </c:extLst>
                    <c:strCache>
                      <c:ptCount val="1"/>
                      <c:pt idx="0">
                        <c:v>LEUVEN 2017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98DD-48E3-8428-EFC723EE4B85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0806363705159973E-2"/>
          <c:y val="0.939657277064416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Medium" panose="000006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227034120735E-2"/>
          <c:y val="6.0222590908280985E-2"/>
          <c:w val="0.88498840769903764"/>
          <c:h val="0.7218450119482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Blad1!$L$4</c:f>
              <c:strCache>
                <c:ptCount val="1"/>
                <c:pt idx="0">
                  <c:v>NOOIT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Medium" panose="000006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Blad1!$K$5:$K$7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Blad1!$L$5:$L$7</c:f>
              <c:numCache>
                <c:formatCode>0%</c:formatCode>
                <c:ptCount val="3"/>
                <c:pt idx="0">
                  <c:v>0.16124618849522365</c:v>
                </c:pt>
                <c:pt idx="1">
                  <c:v>0.30500219369546588</c:v>
                </c:pt>
                <c:pt idx="2">
                  <c:v>0.53375161780931046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2-497E-B96F-BA2376704ABB}"/>
            </c:ext>
          </c:extLst>
        </c:ser>
        <c:ser>
          <c:idx val="1"/>
          <c:order val="1"/>
          <c:tx>
            <c:strRef>
              <c:f>Blad1!$M$4</c:f>
              <c:strCache>
                <c:ptCount val="1"/>
                <c:pt idx="0">
                  <c:v>MINDER DAN 1X/JAAR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Medium" panose="000006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Blad1!$K$5:$K$7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Blad1!$M$5:$M$7</c:f>
              <c:numCache>
                <c:formatCode>0%</c:formatCode>
                <c:ptCount val="3"/>
                <c:pt idx="0">
                  <c:v>8.3041610350568729E-2</c:v>
                </c:pt>
                <c:pt idx="1">
                  <c:v>0.24483064075935509</c:v>
                </c:pt>
                <c:pt idx="2">
                  <c:v>0.6721277488900762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F2-497E-B96F-BA2376704ABB}"/>
            </c:ext>
          </c:extLst>
        </c:ser>
        <c:ser>
          <c:idx val="2"/>
          <c:order val="2"/>
          <c:tx>
            <c:strRef>
              <c:f>Blad1!$N$4</c:f>
              <c:strCache>
                <c:ptCount val="1"/>
                <c:pt idx="0">
                  <c:v>1X/JAAR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Medium" panose="000006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Blad1!$K$5:$K$7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Blad1!$N$5:$N$7</c:f>
              <c:numCache>
                <c:formatCode>0%</c:formatCode>
                <c:ptCount val="3"/>
                <c:pt idx="0">
                  <c:v>6.3102687288548301E-2</c:v>
                </c:pt>
                <c:pt idx="1">
                  <c:v>0.22859441002450895</c:v>
                </c:pt>
                <c:pt idx="2">
                  <c:v>0.70830290268694263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F2-497E-B96F-BA2376704ABB}"/>
            </c:ext>
          </c:extLst>
        </c:ser>
        <c:ser>
          <c:idx val="3"/>
          <c:order val="3"/>
          <c:tx>
            <c:strRef>
              <c:f>Blad1!$O$4</c:f>
              <c:strCache>
                <c:ptCount val="1"/>
                <c:pt idx="0">
                  <c:v>2X/JAAR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Medium" panose="000006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Blad1!$K$5:$K$7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Blad1!$O$5:$O$7</c:f>
              <c:numCache>
                <c:formatCode>0%</c:formatCode>
                <c:ptCount val="3"/>
                <c:pt idx="0">
                  <c:v>5.0796223701922459E-2</c:v>
                </c:pt>
                <c:pt idx="1">
                  <c:v>0.20411346193060353</c:v>
                </c:pt>
                <c:pt idx="2">
                  <c:v>0.74509031436747397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F2-497E-B96F-BA2376704ABB}"/>
            </c:ext>
          </c:extLst>
        </c:ser>
        <c:ser>
          <c:idx val="4"/>
          <c:order val="4"/>
          <c:tx>
            <c:strRef>
              <c:f>Blad1!$P$4</c:f>
              <c:strCache>
                <c:ptCount val="1"/>
                <c:pt idx="0">
                  <c:v>3X/JAAR OF MEER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ArtSans-Medium" panose="00000600000000000000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Blad1!$K$5:$K$7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Blad1!$P$5:$P$7</c:f>
              <c:numCache>
                <c:formatCode>0%</c:formatCode>
                <c:ptCount val="3"/>
                <c:pt idx="0">
                  <c:v>4.3844129996069708E-2</c:v>
                </c:pt>
                <c:pt idx="1">
                  <c:v>0.14892744011143189</c:v>
                </c:pt>
                <c:pt idx="2">
                  <c:v>0.80722842989249832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F2-497E-B96F-BA2376704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07608"/>
        <c:axId val="343412200"/>
      </c:barChart>
      <c:catAx>
        <c:axId val="34340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43412200"/>
        <c:crosses val="autoZero"/>
        <c:auto val="1"/>
        <c:lblAlgn val="ctr"/>
        <c:lblOffset val="100"/>
        <c:noMultiLvlLbl val="0"/>
      </c:catAx>
      <c:valAx>
        <c:axId val="3434122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43407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4074074074073E-3"/>
                  <c:y val="8.7983201267756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F7-4F19-B7FD-E41FDD9F52AA}"/>
                </c:ext>
              </c:extLst>
            </c:dLbl>
            <c:dLbl>
              <c:idx val="1"/>
              <c:layout>
                <c:manualLayout>
                  <c:x val="-1.15740740740740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F7-4F19-B7FD-E41FDD9F52AA}"/>
                </c:ext>
              </c:extLst>
            </c:dLbl>
            <c:dLbl>
              <c:idx val="2"/>
              <c:layout>
                <c:manualLayout>
                  <c:x val="-5.6846858285588241E-3"/>
                  <c:y val="3.6881190155826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F7-4F19-B7FD-E41FDD9F52AA}"/>
                </c:ext>
              </c:extLst>
            </c:dLbl>
            <c:dLbl>
              <c:idx val="3"/>
              <c:layout>
                <c:manualLayout>
                  <c:x val="-5.7870370370371217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F7-4F19-B7FD-E41FDD9F52AA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F7-4F19-B7FD-E41FDD9F52AA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F7-4F19-B7FD-E41FDD9F52AA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F7-4F19-B7FD-E41FDD9F5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Blad1!$B$2:$B$4</c:f>
              <c:numCache>
                <c:formatCode>###0%</c:formatCode>
                <c:ptCount val="3"/>
                <c:pt idx="0">
                  <c:v>6.3E-2</c:v>
                </c:pt>
                <c:pt idx="1">
                  <c:v>0.17699999999999999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9F7-4F19-B7FD-E41FDD9F52A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296296296296086E-3"/>
                  <c:y val="-2.2736747317556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F7-4F19-B7FD-E41FDD9F52AA}"/>
                </c:ext>
              </c:extLst>
            </c:dLbl>
            <c:dLbl>
              <c:idx val="1"/>
              <c:layout>
                <c:manualLayout>
                  <c:x val="-1.2597806592918248E-3"/>
                  <c:y val="2.6879729412780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D9F7-4F19-B7FD-E41FDD9F52AA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F7-4F19-B7FD-E41FDD9F52AA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F7-4F19-B7FD-E41FDD9F5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Blad1!$C$2:$C$4</c:f>
              <c:numCache>
                <c:formatCode>###0%</c:formatCode>
                <c:ptCount val="3"/>
                <c:pt idx="0">
                  <c:v>7.0999999999999994E-2</c:v>
                </c:pt>
                <c:pt idx="1">
                  <c:v>0.22</c:v>
                </c:pt>
                <c:pt idx="2">
                  <c:v>0.70899999999999996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9F7-4F19-B7FD-E41FDD9F52A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147E-3"/>
                  <c:y val="-5.916229190225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F7-4F19-B7FD-E41FDD9F52AA}"/>
                </c:ext>
              </c:extLst>
            </c:dLbl>
            <c:dLbl>
              <c:idx val="1"/>
              <c:layout>
                <c:manualLayout>
                  <c:x val="2.3148148148148147E-3"/>
                  <c:y val="-2.02506602144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9F7-4F19-B7FD-E41FDD9F52AA}"/>
                </c:ext>
              </c:extLst>
            </c:dLbl>
            <c:dLbl>
              <c:idx val="2"/>
              <c:layout>
                <c:manualLayout>
                  <c:x val="9.2382847800192687E-17"/>
                  <c:y val="7.4065844535792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9F7-4F19-B7FD-E41FDD9F52AA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9F7-4F19-B7FD-E41FDD9F5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Blad1!$D$2:$D$4</c:f>
              <c:numCache>
                <c:formatCode>###0%</c:formatCode>
                <c:ptCount val="3"/>
                <c:pt idx="0">
                  <c:v>3.9E-2</c:v>
                </c:pt>
                <c:pt idx="1">
                  <c:v>0.192</c:v>
                </c:pt>
                <c:pt idx="2">
                  <c:v>0.76800000000000002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9F7-4F19-B7FD-E41FDD9F52A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597806592918248E-3"/>
                  <c:y val="7.4065844535791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9F7-4F19-B7FD-E41FDD9F52AA}"/>
                </c:ext>
              </c:extLst>
            </c:dLbl>
            <c:dLbl>
              <c:idx val="1"/>
              <c:layout>
                <c:manualLayout>
                  <c:x val="-8.4875562720133283E-17"/>
                  <c:y val="-2.1991942399937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9F7-4F19-B7FD-E41FDD9F52AA}"/>
                </c:ext>
              </c:extLst>
            </c:dLbl>
            <c:dLbl>
              <c:idx val="2"/>
              <c:layout>
                <c:manualLayout>
                  <c:x val="-3.4722222222222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9F7-4F19-B7FD-E41FDD9F52AA}"/>
                </c:ext>
              </c:extLst>
            </c:dLbl>
            <c:dLbl>
              <c:idx val="4"/>
              <c:layout>
                <c:manualLayout>
                  <c:x val="0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9F7-4F19-B7FD-E41FDD9F52AA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9F7-4F19-B7FD-E41FDD9F52AA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9F7-4F19-B7FD-E41FDD9F5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Blad1!$E$2:$E$4</c:f>
              <c:numCache>
                <c:formatCode>###0%</c:formatCode>
                <c:ptCount val="3"/>
                <c:pt idx="0">
                  <c:v>4.1000000000000002E-2</c:v>
                </c:pt>
                <c:pt idx="1">
                  <c:v>0.17199999999999999</c:v>
                </c:pt>
                <c:pt idx="2">
                  <c:v>0.78700000000000003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9F7-4F19-B7FD-E41FDD9F52AA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9F7-4F19-B7FD-E41FDD9F52AA}"/>
                </c:ext>
              </c:extLst>
            </c:dLbl>
            <c:dLbl>
              <c:idx val="2"/>
              <c:layout>
                <c:manualLayout>
                  <c:x val="-2.7243004745504469E-3"/>
                  <c:y val="1.7204878470293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9F7-4F19-B7FD-E41FDD9F52AA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9F7-4F19-B7FD-E41FDD9F52AA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9F7-4F19-B7FD-E41FDD9F52AA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9F7-4F19-B7FD-E41FDD9F5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NIET AKKOORD</c:v>
                </c:pt>
                <c:pt idx="1">
                  <c:v>NEUTRAAL</c:v>
                </c:pt>
                <c:pt idx="2">
                  <c:v>AKKOORD</c:v>
                </c:pt>
              </c:strCache>
            </c:strRef>
          </c:cat>
          <c:val>
            <c:numRef>
              <c:f>Blad1!$F$2:$F$4</c:f>
              <c:numCache>
                <c:formatCode>###0%</c:formatCode>
                <c:ptCount val="3"/>
                <c:pt idx="0">
                  <c:v>5.8999999999999997E-2</c:v>
                </c:pt>
                <c:pt idx="1">
                  <c:v>0.185</c:v>
                </c:pt>
                <c:pt idx="2">
                  <c:v>0.75600000000000001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9F7-4F19-B7FD-E41FDD9F52AA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6.7222469108369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D9F7-4F19-B7FD-E41FDD9F52AA}"/>
                </c:ext>
              </c:extLst>
            </c:dLbl>
            <c:dLbl>
              <c:idx val="2"/>
              <c:layout>
                <c:manualLayout>
                  <c:x val="-2.5195613185836495E-3"/>
                  <c:y val="1.6330490027856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89-4EFD-A42E-391978834C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Blad1!$G$2:$G$4</c:f>
              <c:numCache>
                <c:formatCode>0%</c:formatCode>
                <c:ptCount val="3"/>
                <c:pt idx="0">
                  <c:v>5.7000000000000002E-2</c:v>
                </c:pt>
                <c:pt idx="1">
                  <c:v>0.191</c:v>
                </c:pt>
                <c:pt idx="2">
                  <c:v>0.752</c:v>
                </c:pt>
              </c:numCache>
            </c:numRef>
          </c:cat>
          <c:val>
            <c:numRef>
              <c:f>Blad1!$G$2:$G$4</c:f>
              <c:numCache>
                <c:formatCode>0%</c:formatCode>
                <c:ptCount val="3"/>
                <c:pt idx="0">
                  <c:v>5.7000000000000002E-2</c:v>
                </c:pt>
                <c:pt idx="1">
                  <c:v>0.191</c:v>
                </c:pt>
                <c:pt idx="2">
                  <c:v>0.752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9F7-4F19-B7FD-E41FDD9F5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D9F7-4F19-B7FD-E41FDD9F52AA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D9F7-4F19-B7FD-E41FDD9F52AA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D9F7-4F19-B7FD-E41FDD9F52AA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D9F7-4F19-B7FD-E41FDD9F52AA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D9F7-4F19-B7FD-E41FDD9F52A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A-D9F7-4F19-B7FD-E41FDD9F52AA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D9F7-4F19-B7FD-E41FDD9F52AA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D9F7-4F19-B7FD-E41FDD9F52AA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D9F7-4F19-B7FD-E41FDD9F52A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D9F7-4F19-B7FD-E41FDD9F52AA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D9F7-4F19-B7FD-E41FDD9F52AA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D9F7-4F19-B7FD-E41FDD9F52AA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D9F7-4F19-B7FD-E41FDD9F52AA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D9F7-4F19-B7FD-E41FDD9F52AA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D9F7-4F19-B7FD-E41FDD9F52AA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D9F7-4F19-B7FD-E41FDD9F52A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D9F7-4F19-B7FD-E41FDD9F52AA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D9F7-4F19-B7FD-E41FDD9F52AA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NIET AKKOORD</c:v>
                      </c:pt>
                      <c:pt idx="1">
                        <c:v>NEUTRAAL</c:v>
                      </c:pt>
                      <c:pt idx="2">
                        <c:v>AKKOORD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D9F7-4F19-B7FD-E41FDD9F52AA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14864027413231"/>
          <c:y val="5.0508587896100784E-2"/>
          <c:w val="0.49985135972586758"/>
          <c:h val="0.88050322108245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870370370370367E-3"/>
                  <c:y val="5.308041625616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AB-417A-B69D-788EBE04064C}"/>
                </c:ext>
              </c:extLst>
            </c:dLbl>
            <c:dLbl>
              <c:idx val="1"/>
              <c:layout>
                <c:manualLayout>
                  <c:x val="-2.3148148148149847E-3"/>
                  <c:y val="2.209474536394608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AB-417A-B69D-788EBE04064C}"/>
                </c:ext>
              </c:extLst>
            </c:dLbl>
            <c:dLbl>
              <c:idx val="2"/>
              <c:layout>
                <c:manualLayout>
                  <c:x val="2.3148148148147722E-3"/>
                  <c:y val="5.6120653217889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AB-417A-B69D-788EBE04064C}"/>
                </c:ext>
              </c:extLst>
            </c:dLbl>
            <c:dLbl>
              <c:idx val="3"/>
              <c:layout>
                <c:manualLayout>
                  <c:x val="-4.2437781360066642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AB-417A-B69D-788EBE04064C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AB-417A-B69D-788EBE04064C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AB-417A-B69D-788EBE04064C}"/>
                </c:ext>
              </c:extLst>
            </c:dLbl>
            <c:dLbl>
              <c:idx val="6"/>
              <c:layout>
                <c:manualLayout>
                  <c:x val="0"/>
                  <c:y val="2.209474536137392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AB-417A-B69D-788EBE0406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Door toerisme in ##STAD## is er meer levendigheid in de stad</c:v>
                </c:pt>
                <c:pt idx="1">
                  <c:v>Een groei van het aantal toeristen versterkt de economie van de gehele stad</c:v>
                </c:pt>
                <c:pt idx="2">
                  <c:v>Door toeristische ontwikkelingen ziet "STAD" er beter uit </c:v>
                </c:pt>
                <c:pt idx="3">
                  <c:v>Toerisme helpt om onze culturele identiteit te bewaren</c:v>
                </c:pt>
                <c:pt idx="4">
                  <c:v>Toerisme draagt bij tot het inkomen en de levensstandaard van de mensen in "STAD"</c:v>
                </c:pt>
                <c:pt idx="5">
                  <c:v>Dankzij toerisme zijn er meer shoppings- en ontspanningsmogelijkheden</c:v>
                </c:pt>
                <c:pt idx="6">
                  <c:v>Toeristische ontwikkelingen verbeteren de levenskwaliteit in "STAD"</c:v>
                </c:pt>
              </c:strCache>
            </c:strRef>
          </c:cat>
          <c:val>
            <c:numRef>
              <c:f>Blad1!$B$2:$B$8</c:f>
              <c:numCache>
                <c:formatCode>###0%</c:formatCode>
                <c:ptCount val="7"/>
                <c:pt idx="0">
                  <c:v>0.74400000000000011</c:v>
                </c:pt>
                <c:pt idx="1">
                  <c:v>0.70599999999999996</c:v>
                </c:pt>
                <c:pt idx="2">
                  <c:v>0.69700000000000006</c:v>
                </c:pt>
                <c:pt idx="3">
                  <c:v>0.58599999999999997</c:v>
                </c:pt>
                <c:pt idx="4">
                  <c:v>0.52700000000000002</c:v>
                </c:pt>
                <c:pt idx="5">
                  <c:v>0.47599999999999998</c:v>
                </c:pt>
                <c:pt idx="6">
                  <c:v>0.43099999999999999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AB-417A-B69D-788EBE040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9BBB59"/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3.472222222222222E-3"/>
                        <c:y val="-2.244831128760703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5FAB-417A-B69D-788EBE04064C}"/>
                      </c:ext>
                    </c:extLst>
                  </c:dLbl>
                  <c:dLbl>
                    <c:idx val="2"/>
                    <c:layout>
                      <c:manualLayout>
                        <c:x val="0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5FAB-417A-B69D-788EBE04064C}"/>
                      </c:ext>
                    </c:extLst>
                  </c:dLbl>
                  <c:dLbl>
                    <c:idx val="5"/>
                    <c:layout>
                      <c:manualLayout>
                        <c:x val="-8.4875562720133283E-17"/>
                        <c:y val="-1.683619596536692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5FAB-417A-B69D-788EBE04064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Blad1!$A$2:$A$8</c15:sqref>
                        </c15:formulaRef>
                      </c:ext>
                    </c:extLst>
                    <c:strCache>
                      <c:ptCount val="7"/>
                      <c:pt idx="0">
                        <c:v>Door toerisme in ##STAD## is er meer levendigheid in de stad</c:v>
                      </c:pt>
                      <c:pt idx="1">
                        <c:v>Een groei van het aantal toeristen versterkt de economie van de gehele stad</c:v>
                      </c:pt>
                      <c:pt idx="2">
                        <c:v>Door toeristische ontwikkelingen ziet "STAD" er beter uit </c:v>
                      </c:pt>
                      <c:pt idx="3">
                        <c:v>Toerisme helpt om onze culturele identiteit te bewaren</c:v>
                      </c:pt>
                      <c:pt idx="4">
                        <c:v>Toerisme draagt bij tot het inkomen en de levensstandaard van de mensen in "STAD"</c:v>
                      </c:pt>
                      <c:pt idx="5">
                        <c:v>Dankzij toerisme zijn er meer shoppings- en ontspanningsmogelijkheden</c:v>
                      </c:pt>
                      <c:pt idx="6">
                        <c:v>Toeristische ontwikkelingen verbeteren de levenskwaliteit in "STAD"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5FAB-417A-B69D-788EBE04064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BFBFBF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1.157407407407418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C-5FAB-417A-B69D-788EBE04064C}"/>
                      </c:ext>
                    </c:extLst>
                  </c:dLbl>
                  <c:dLbl>
                    <c:idx val="1"/>
                    <c:layout>
                      <c:manualLayout>
                        <c:x val="0"/>
                        <c:y val="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D-5FAB-417A-B69D-788EBE04064C}"/>
                      </c:ext>
                    </c:extLst>
                  </c:dLbl>
                  <c:dLbl>
                    <c:idx val="2"/>
                    <c:layout>
                      <c:manualLayout>
                        <c:x val="0"/>
                        <c:y val="-2.52542939480503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5FAB-417A-B69D-788EBE04064C}"/>
                      </c:ext>
                    </c:extLst>
                  </c:dLbl>
                  <c:dLbl>
                    <c:idx val="4"/>
                    <c:layout>
                      <c:manualLayout>
                        <c:x val="-8.4875562720133283E-17"/>
                        <c:y val="8.4180979826834635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5FAB-417A-B69D-788EBE04064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Blad1!$A$2:$A$8</c15:sqref>
                        </c15:formulaRef>
                      </c:ext>
                    </c:extLst>
                    <c:strCache>
                      <c:ptCount val="7"/>
                      <c:pt idx="0">
                        <c:v>Door toerisme in ##STAD## is er meer levendigheid in de stad</c:v>
                      </c:pt>
                      <c:pt idx="1">
                        <c:v>Een groei van het aantal toeristen versterkt de economie van de gehele stad</c:v>
                      </c:pt>
                      <c:pt idx="2">
                        <c:v>Door toeristische ontwikkelingen ziet "STAD" er beter uit </c:v>
                      </c:pt>
                      <c:pt idx="3">
                        <c:v>Toerisme helpt om onze culturele identiteit te bewaren</c:v>
                      </c:pt>
                      <c:pt idx="4">
                        <c:v>Toerisme draagt bij tot het inkomen en de levensstandaard van de mensen in "STAD"</c:v>
                      </c:pt>
                      <c:pt idx="5">
                        <c:v>Dankzij toerisme zijn er meer shoppings- en ontspanningsmogelijkheden</c:v>
                      </c:pt>
                      <c:pt idx="6">
                        <c:v>Toeristische ontwikkelingen verbeteren de levenskwaliteit in "STAD"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5FAB-417A-B69D-788EBE04064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E6B9B8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1.060944534001666E-17"/>
                        <c:y val="-2.52542939480503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5FAB-417A-B69D-788EBE04064C}"/>
                      </c:ext>
                    </c:extLst>
                  </c:dLbl>
                  <c:dLbl>
                    <c:idx val="1"/>
                    <c:layout>
                      <c:manualLayout>
                        <c:x val="1.1574074074074073E-3"/>
                        <c:y val="-3.928445725252283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5FAB-417A-B69D-788EBE04064C}"/>
                      </c:ext>
                    </c:extLst>
                  </c:dLbl>
                  <c:dLbl>
                    <c:idx val="2"/>
                    <c:layout>
                      <c:manualLayout>
                        <c:x val="-3.472222222222222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5FAB-417A-B69D-788EBE04064C}"/>
                      </c:ext>
                    </c:extLst>
                  </c:dLbl>
                  <c:dLbl>
                    <c:idx val="4"/>
                    <c:layout>
                      <c:manualLayout>
                        <c:x val="0"/>
                        <c:y val="-3.647842459162837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5FAB-417A-B69D-788EBE04064C}"/>
                      </c:ext>
                    </c:extLst>
                  </c:dLbl>
                  <c:dLbl>
                    <c:idx val="5"/>
                    <c:layout>
                      <c:manualLayout>
                        <c:x val="1.1574074074073226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5FAB-417A-B69D-788EBE04064C}"/>
                      </c:ext>
                    </c:extLst>
                  </c:dLbl>
                  <c:dLbl>
                    <c:idx val="6"/>
                    <c:layout>
                      <c:manualLayout>
                        <c:x val="-2.3148148148148147E-3"/>
                        <c:y val="-3.928445725252285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5FAB-417A-B69D-788EBE04064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Blad1!$A$2:$A$8</c15:sqref>
                        </c15:formulaRef>
                      </c:ext>
                    </c:extLst>
                    <c:strCache>
                      <c:ptCount val="7"/>
                      <c:pt idx="0">
                        <c:v>Door toerisme in ##STAD## is er meer levendigheid in de stad</c:v>
                      </c:pt>
                      <c:pt idx="1">
                        <c:v>Een groei van het aantal toeristen versterkt de economie van de gehele stad</c:v>
                      </c:pt>
                      <c:pt idx="2">
                        <c:v>Door toeristische ontwikkelingen ziet "STAD" er beter uit </c:v>
                      </c:pt>
                      <c:pt idx="3">
                        <c:v>Toerisme helpt om onze culturele identiteit te bewaren</c:v>
                      </c:pt>
                      <c:pt idx="4">
                        <c:v>Toerisme draagt bij tot het inkomen en de levensstandaard van de mensen in "STAD"</c:v>
                      </c:pt>
                      <c:pt idx="5">
                        <c:v>Dankzij toerisme zijn er meer shoppings- en ontspanningsmogelijkheden</c:v>
                      </c:pt>
                      <c:pt idx="6">
                        <c:v>Toeristische ontwikkelingen verbeteren de levenskwaliteit in "STAD"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5FAB-417A-B69D-788EBE04064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8EB4E3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1"/>
                    <c:layout>
                      <c:manualLayout>
                        <c:x val="-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5FAB-417A-B69D-788EBE04064C}"/>
                      </c:ext>
                    </c:extLst>
                  </c:dLbl>
                  <c:dLbl>
                    <c:idx val="2"/>
                    <c:layout>
                      <c:manualLayout>
                        <c:x val="2.3148148148148572E-3"/>
                        <c:y val="-2.52542939480503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5FAB-417A-B69D-788EBE04064C}"/>
                      </c:ext>
                    </c:extLst>
                  </c:dLbl>
                  <c:dLbl>
                    <c:idx val="4"/>
                    <c:layout>
                      <c:manualLayout>
                        <c:x val="0"/>
                        <c:y val="1.122413064357795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5FAB-417A-B69D-788EBE04064C}"/>
                      </c:ext>
                    </c:extLst>
                  </c:dLbl>
                  <c:dLbl>
                    <c:idx val="5"/>
                    <c:layout>
                      <c:manualLayout>
                        <c:x val="2.3148148148148147E-3"/>
                        <c:y val="1.403016330447233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5FAB-417A-B69D-788EBE04064C}"/>
                      </c:ext>
                    </c:extLst>
                  </c:dLbl>
                  <c:dLbl>
                    <c:idx val="6"/>
                    <c:layout>
                      <c:manualLayout>
                        <c:x val="-1.1574074074074073E-3"/>
                        <c:y val="8.4180979826834635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5FAB-417A-B69D-788EBE04064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Blad1!$A$2:$A$8</c15:sqref>
                        </c15:formulaRef>
                      </c:ext>
                    </c:extLst>
                    <c:strCache>
                      <c:ptCount val="7"/>
                      <c:pt idx="0">
                        <c:v>Door toerisme in ##STAD## is er meer levendigheid in de stad</c:v>
                      </c:pt>
                      <c:pt idx="1">
                        <c:v>Een groei van het aantal toeristen versterkt de economie van de gehele stad</c:v>
                      </c:pt>
                      <c:pt idx="2">
                        <c:v>Door toeristische ontwikkelingen ziet "STAD" er beter uit </c:v>
                      </c:pt>
                      <c:pt idx="3">
                        <c:v>Toerisme helpt om onze culturele identiteit te bewaren</c:v>
                      </c:pt>
                      <c:pt idx="4">
                        <c:v>Toerisme draagt bij tot het inkomen en de levensstandaard van de mensen in "STAD"</c:v>
                      </c:pt>
                      <c:pt idx="5">
                        <c:v>Dankzij toerisme zijn er meer shoppings- en ontspanningsmogelijkheden</c:v>
                      </c:pt>
                      <c:pt idx="6">
                        <c:v>Toeristische ontwikkelingen verbeteren de levenskwaliteit in "STAD"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5FAB-417A-B69D-788EBE04064C}"/>
                  </c:ext>
                </c:extLst>
              </c15:ser>
            </c15:filteredBarSeries>
            <c15:filteredBarSeries>
              <c15:ser>
                <c:idx val="1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tx1"/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5FAB-417A-B69D-788EBE04064C}"/>
                  </c:ext>
                </c:extLst>
              </c15:ser>
            </c15:filteredBarSeries>
            <c15:filteredBarSeries>
              <c15:ser>
                <c:idx val="5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5-5FAB-417A-B69D-788EBE04064C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6-5FAB-417A-B69D-788EBE04064C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7-5FAB-417A-B69D-788EBE04064C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8-5FAB-417A-B69D-788EBE04064C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9-5FAB-417A-B69D-788EBE04064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Blad1!$C$2:$C$8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5FAB-417A-B69D-788EBE04064C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5FAB-417A-B69D-788EBE04064C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5FAB-417A-B69D-788EBE04064C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5FAB-417A-B69D-788EBE04064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5FAB-417A-B69D-788EBE04064C}"/>
                  </c:ext>
                </c:extLst>
              </c15:ser>
            </c15:filteredBarSeries>
            <c15:filteredBa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5FAB-417A-B69D-788EBE04064C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5FAB-417A-B69D-788EBE04064C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5FAB-417A-B69D-788EBE04064C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5FAB-417A-B69D-788EBE04064C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5FAB-417A-B69D-788EBE04064C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5FAB-417A-B69D-788EBE04064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5FAB-417A-B69D-788EBE04064C}"/>
                  </c:ext>
                </c:extLst>
              </c15:ser>
            </c15:filteredBarSeries>
            <c15:filteredBa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5FAB-417A-B69D-788EBE04064C}"/>
                  </c:ext>
                </c:extLst>
              </c15:ser>
            </c15:filteredBarSeries>
            <c15:filteredBa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5FAB-417A-B69D-788EBE04064C}"/>
                  </c:ext>
                </c:extLst>
              </c15:ser>
            </c15:filteredBarSeries>
            <c15:filteredBarSeries>
              <c15:ser>
                <c:idx val="6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5FAB-417A-B69D-788EBE04064C}"/>
                  </c:ext>
                </c:extLst>
              </c15:ser>
            </c15:filteredBarSeries>
            <c15:filteredBarSeries>
              <c15:ser>
                <c:idx val="8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5FAB-417A-B69D-788EBE04064C}"/>
                  </c:ext>
                </c:extLst>
              </c15:ser>
            </c15:filteredBarSeries>
            <c15:filteredBarSeries>
              <c15:ser>
                <c:idx val="10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5FAB-417A-B69D-788EBE04064C}"/>
                  </c:ext>
                </c:extLst>
              </c15:ser>
            </c15:filteredBarSeries>
            <c15:filteredBarSeries>
              <c15:ser>
                <c:idx val="1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5FAB-417A-B69D-788EBE04064C}"/>
                  </c:ext>
                </c:extLst>
              </c15:ser>
            </c15:filteredBarSeries>
            <c15:filteredBar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5FAB-417A-B69D-788EBE04064C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Blad1!$D$2:$D$8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5FAB-417A-B69D-788EBE04064C}"/>
                  </c:ext>
                </c:extLst>
              </c15:ser>
            </c15:filteredBarSeries>
          </c:ext>
        </c:extLst>
      </c:barChart>
      <c:catAx>
        <c:axId val="680833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extTo"/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0.86132536818314376"/>
          <c:y val="0.836475905790657"/>
          <c:w val="0.12605460775736366"/>
          <c:h val="5.408882043445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0933522876788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-1.7140440608993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E2-41B7-B49F-5CFBCD6102EB}"/>
                </c:ext>
              </c:extLst>
            </c:dLbl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E2-41B7-B49F-5CFBCD6102EB}"/>
                </c:ext>
              </c:extLst>
            </c:dLbl>
            <c:dLbl>
              <c:idx val="2"/>
              <c:layout>
                <c:manualLayout>
                  <c:x val="-6.944444444444444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E2-41B7-B49F-5CFBCD6102EB}"/>
                </c:ext>
              </c:extLst>
            </c:dLbl>
            <c:dLbl>
              <c:idx val="3"/>
              <c:layout>
                <c:manualLayout>
                  <c:x val="-5.7870370370371217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E2-41B7-B49F-5CFBCD6102EB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E2-41B7-B49F-5CFBCD6102EB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E2-41B7-B49F-5CFBCD6102EB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Blad1!$B$2:$B$6</c:f>
              <c:numCache>
                <c:formatCode>###0%</c:formatCode>
                <c:ptCount val="5"/>
                <c:pt idx="0">
                  <c:v>0.28699999999999998</c:v>
                </c:pt>
                <c:pt idx="1">
                  <c:v>0.222</c:v>
                </c:pt>
                <c:pt idx="2">
                  <c:v>0.106</c:v>
                </c:pt>
                <c:pt idx="3">
                  <c:v>0.126</c:v>
                </c:pt>
                <c:pt idx="4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E2-41B7-B49F-5CFBCD6102E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29629629629619E-3"/>
                  <c:y val="8.4180979826834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E2-41B7-B49F-5CFBCD6102EB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E2-41B7-B49F-5CFBCD6102EB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Blad1!$C$2:$C$6</c:f>
              <c:numCache>
                <c:formatCode>###0%</c:formatCode>
                <c:ptCount val="5"/>
                <c:pt idx="0">
                  <c:v>0.33100000000000002</c:v>
                </c:pt>
                <c:pt idx="1">
                  <c:v>0.32100000000000001</c:v>
                </c:pt>
                <c:pt idx="2">
                  <c:v>0.14799999999999999</c:v>
                </c:pt>
                <c:pt idx="3">
                  <c:v>0.217</c:v>
                </c:pt>
                <c:pt idx="4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FE2-41B7-B49F-5CFBCD6102E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18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E2-41B7-B49F-5CFBCD6102EB}"/>
                </c:ext>
              </c:extLst>
            </c:dLbl>
            <c:dLbl>
              <c:idx val="1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E2-41B7-B49F-5CFBCD6102EB}"/>
                </c:ext>
              </c:extLst>
            </c:dLbl>
            <c:dLbl>
              <c:idx val="2"/>
              <c:layout>
                <c:manualLayout>
                  <c:x val="2.3148148148148147E-3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FE2-41B7-B49F-5CFBCD6102EB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Blad1!$D$2:$D$6</c:f>
              <c:numCache>
                <c:formatCode>###0%</c:formatCode>
                <c:ptCount val="5"/>
                <c:pt idx="0">
                  <c:v>0.17199999999999999</c:v>
                </c:pt>
                <c:pt idx="1">
                  <c:v>0.13800000000000001</c:v>
                </c:pt>
                <c:pt idx="2">
                  <c:v>8.3000000000000004E-2</c:v>
                </c:pt>
                <c:pt idx="3">
                  <c:v>0.106</c:v>
                </c:pt>
                <c:pt idx="4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FE2-41B7-B49F-5CFBCD6102E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0944534001666E-17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FE2-41B7-B49F-5CFBCD6102EB}"/>
                </c:ext>
              </c:extLst>
            </c:dLbl>
            <c:dLbl>
              <c:idx val="1"/>
              <c:layout>
                <c:manualLayout>
                  <c:x val="1.1574074074074073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FE2-41B7-B49F-5CFBCD6102EB}"/>
                </c:ext>
              </c:extLst>
            </c:dLbl>
            <c:dLbl>
              <c:idx val="2"/>
              <c:layout>
                <c:manualLayout>
                  <c:x val="-3.4722222222222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FE2-41B7-B49F-5CFBCD6102EB}"/>
                </c:ext>
              </c:extLst>
            </c:dLbl>
            <c:dLbl>
              <c:idx val="4"/>
              <c:layout>
                <c:manualLayout>
                  <c:x val="0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FE2-41B7-B49F-5CFBCD6102EB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FE2-41B7-B49F-5CFBCD6102EB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Blad1!$E$2:$E$6</c:f>
              <c:numCache>
                <c:formatCode>###0%</c:formatCode>
                <c:ptCount val="5"/>
                <c:pt idx="0">
                  <c:v>0.129</c:v>
                </c:pt>
                <c:pt idx="1">
                  <c:v>8.8999999999999996E-2</c:v>
                </c:pt>
                <c:pt idx="2">
                  <c:v>6.8000000000000005E-2</c:v>
                </c:pt>
                <c:pt idx="3">
                  <c:v>5.8999999999999997E-2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FE2-41B7-B49F-5CFBCD6102E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FE2-41B7-B49F-5CFBCD6102EB}"/>
                </c:ext>
              </c:extLst>
            </c:dLbl>
            <c:dLbl>
              <c:idx val="2"/>
              <c:layout>
                <c:manualLayout>
                  <c:x val="2.314814814814730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FE2-41B7-B49F-5CFBCD6102EB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FE2-41B7-B49F-5CFBCD6102EB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FE2-41B7-B49F-5CFBCD6102EB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Blad1!$F$2:$F$6</c:f>
              <c:numCache>
                <c:formatCode>###0%</c:formatCode>
                <c:ptCount val="5"/>
                <c:pt idx="0">
                  <c:v>0.57499999999999996</c:v>
                </c:pt>
                <c:pt idx="1">
                  <c:v>0.47899999999999998</c:v>
                </c:pt>
                <c:pt idx="2">
                  <c:v>0.23499999999999999</c:v>
                </c:pt>
                <c:pt idx="3">
                  <c:v>0.32300000000000001</c:v>
                </c:pt>
                <c:pt idx="4">
                  <c:v>0.28100000000000003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FE2-41B7-B49F-5CFBCD6102EB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296296296296086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FE2-41B7-B49F-5CFBCD6102EB}"/>
                </c:ext>
              </c:extLst>
            </c:dLbl>
            <c:dLbl>
              <c:idx val="1"/>
              <c:layout>
                <c:manualLayout>
                  <c:x val="3.472222222222222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FE2-41B7-B49F-5CFBCD6102EB}"/>
                </c:ext>
              </c:extLst>
            </c:dLbl>
            <c:dLbl>
              <c:idx val="2"/>
              <c:layout>
                <c:manualLayout>
                  <c:x val="4.6296296296296294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FE2-41B7-B49F-5CFBCD6102EB}"/>
                </c:ext>
              </c:extLst>
            </c:dLbl>
            <c:dLbl>
              <c:idx val="3"/>
              <c:layout>
                <c:manualLayout>
                  <c:x val="6.9444444444444441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FE2-41B7-B49F-5CFBCD6102EB}"/>
                </c:ext>
              </c:extLst>
            </c:dLbl>
            <c:dLbl>
              <c:idx val="5"/>
              <c:layout>
                <c:manualLayout>
                  <c:x val="3.4722222222220525E-3"/>
                  <c:y val="-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Blad1!$G$2:$G$6</c:f>
              <c:numCache>
                <c:formatCode>###0%</c:formatCode>
                <c:ptCount val="5"/>
                <c:pt idx="0">
                  <c:v>0.32200000000000001</c:v>
                </c:pt>
                <c:pt idx="1">
                  <c:v>0.27200000000000002</c:v>
                </c:pt>
                <c:pt idx="2">
                  <c:v>0.13600000000000001</c:v>
                </c:pt>
                <c:pt idx="3">
                  <c:v>0.18099999999999999</c:v>
                </c:pt>
                <c:pt idx="4">
                  <c:v>0.161</c:v>
                </c:pt>
              </c:numCache>
            </c:numRef>
          </c:cat>
          <c:val>
            <c:numRef>
              <c:f>Blad1!$G$2:$G$6</c:f>
              <c:numCache>
                <c:formatCode>###0%</c:formatCode>
                <c:ptCount val="5"/>
                <c:pt idx="0">
                  <c:v>0.32200000000000001</c:v>
                </c:pt>
                <c:pt idx="1">
                  <c:v>0.27200000000000002</c:v>
                </c:pt>
                <c:pt idx="2">
                  <c:v>0.13600000000000001</c:v>
                </c:pt>
                <c:pt idx="3">
                  <c:v>0.18099999999999999</c:v>
                </c:pt>
                <c:pt idx="4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FE2-41B7-B49F-5CFBCD610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6FE2-41B7-B49F-5CFBCD6102EB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6FE2-41B7-B49F-5CFBCD6102EB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6FE2-41B7-B49F-5CFBCD6102EB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6FE2-41B7-B49F-5CFBCD6102EB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6FE2-41B7-B49F-5CFBCD6102E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5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  <c:pt idx="3" formatCode="0.00">
                        <c:v>3.66</c:v>
                      </c:pt>
                      <c:pt idx="4" formatCode="0.00">
                        <c:v>5.66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A-6FE2-41B7-B49F-5CFBCD6102EB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6FE2-41B7-B49F-5CFBCD6102EB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6FE2-41B7-B49F-5CFBCD6102EB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6FE2-41B7-B49F-5CFBCD6102E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  <c:pt idx="3" formatCode="0.00">
                        <c:v>3.8</c:v>
                      </c:pt>
                      <c:pt idx="4" formatCode="0.00">
                        <c:v>5.8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6FE2-41B7-B49F-5CFBCD6102EB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6FE2-41B7-B49F-5CFBCD6102EB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6FE2-41B7-B49F-5CFBCD6102EB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6FE2-41B7-B49F-5CFBCD6102EB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6FE2-41B7-B49F-5CFBCD6102EB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6FE2-41B7-B49F-5CFBCD6102EB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6FE2-41B7-B49F-5CFBCD6102E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  <c:pt idx="3" formatCode="0.00">
                        <c:v>3.93</c:v>
                      </c:pt>
                      <c:pt idx="4" formatCode="0.00">
                        <c:v>5.93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6FE2-41B7-B49F-5CFBCD6102EB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  <c:pt idx="3" formatCode="0.00">
                        <c:v>4.07</c:v>
                      </c:pt>
                      <c:pt idx="4" formatCode="0.00">
                        <c:v>6.07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6FE2-41B7-B49F-5CFBCD6102EB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  <c:pt idx="3" formatCode="0.00">
                        <c:v>4.2</c:v>
                      </c:pt>
                      <c:pt idx="4" formatCode="0.00">
                        <c:v>6.2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6FE2-41B7-B49F-5CFBCD6102EB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0933522876788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-1.7140440608993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E2-41B7-B49F-5CFBCD6102EB}"/>
                </c:ext>
              </c:extLst>
            </c:dLbl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E2-41B7-B49F-5CFBCD6102EB}"/>
                </c:ext>
              </c:extLst>
            </c:dLbl>
            <c:dLbl>
              <c:idx val="2"/>
              <c:layout>
                <c:manualLayout>
                  <c:x val="-6.944444444444444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E2-41B7-B49F-5CFBCD6102EB}"/>
                </c:ext>
              </c:extLst>
            </c:dLbl>
            <c:dLbl>
              <c:idx val="3"/>
              <c:layout>
                <c:manualLayout>
                  <c:x val="-5.7870370370371217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E2-41B7-B49F-5CFBCD6102EB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E2-41B7-B49F-5CFBCD6102EB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E2-41B7-B49F-5CFBCD6102EB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Blad1!$B$2:$B$6</c:f>
              <c:numCache>
                <c:formatCode>###0%</c:formatCode>
                <c:ptCount val="5"/>
                <c:pt idx="0">
                  <c:v>0.28699999999999998</c:v>
                </c:pt>
                <c:pt idx="1">
                  <c:v>0.222</c:v>
                </c:pt>
                <c:pt idx="2">
                  <c:v>0.106</c:v>
                </c:pt>
                <c:pt idx="3">
                  <c:v>0.126</c:v>
                </c:pt>
                <c:pt idx="4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E2-41B7-B49F-5CFBCD6102E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29629629629619E-3"/>
                  <c:y val="8.4180979826834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E2-41B7-B49F-5CFBCD6102EB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E2-41B7-B49F-5CFBCD6102EB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Blad1!$C$2:$C$6</c:f>
              <c:numCache>
                <c:formatCode>###0%</c:formatCode>
                <c:ptCount val="5"/>
                <c:pt idx="0">
                  <c:v>0.33100000000000002</c:v>
                </c:pt>
                <c:pt idx="1">
                  <c:v>0.32100000000000001</c:v>
                </c:pt>
                <c:pt idx="2">
                  <c:v>0.14799999999999999</c:v>
                </c:pt>
                <c:pt idx="3">
                  <c:v>0.217</c:v>
                </c:pt>
                <c:pt idx="4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FE2-41B7-B49F-5CFBCD6102E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18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E2-41B7-B49F-5CFBCD6102EB}"/>
                </c:ext>
              </c:extLst>
            </c:dLbl>
            <c:dLbl>
              <c:idx val="1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E2-41B7-B49F-5CFBCD6102EB}"/>
                </c:ext>
              </c:extLst>
            </c:dLbl>
            <c:dLbl>
              <c:idx val="2"/>
              <c:layout>
                <c:manualLayout>
                  <c:x val="2.3148148148148147E-3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FE2-41B7-B49F-5CFBCD6102EB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Blad1!$D$2:$D$6</c:f>
              <c:numCache>
                <c:formatCode>###0%</c:formatCode>
                <c:ptCount val="5"/>
                <c:pt idx="0">
                  <c:v>0.17199999999999999</c:v>
                </c:pt>
                <c:pt idx="1">
                  <c:v>0.13800000000000001</c:v>
                </c:pt>
                <c:pt idx="2">
                  <c:v>8.3000000000000004E-2</c:v>
                </c:pt>
                <c:pt idx="3">
                  <c:v>0.106</c:v>
                </c:pt>
                <c:pt idx="4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FE2-41B7-B49F-5CFBCD6102E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0944534001666E-17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FE2-41B7-B49F-5CFBCD6102EB}"/>
                </c:ext>
              </c:extLst>
            </c:dLbl>
            <c:dLbl>
              <c:idx val="1"/>
              <c:layout>
                <c:manualLayout>
                  <c:x val="1.1574074074074073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FE2-41B7-B49F-5CFBCD6102EB}"/>
                </c:ext>
              </c:extLst>
            </c:dLbl>
            <c:dLbl>
              <c:idx val="2"/>
              <c:layout>
                <c:manualLayout>
                  <c:x val="-3.4722222222222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FE2-41B7-B49F-5CFBCD6102EB}"/>
                </c:ext>
              </c:extLst>
            </c:dLbl>
            <c:dLbl>
              <c:idx val="4"/>
              <c:layout>
                <c:manualLayout>
                  <c:x val="0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FE2-41B7-B49F-5CFBCD6102EB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FE2-41B7-B49F-5CFBCD6102EB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Blad1!$E$2:$E$6</c:f>
              <c:numCache>
                <c:formatCode>###0%</c:formatCode>
                <c:ptCount val="5"/>
                <c:pt idx="0">
                  <c:v>0.129</c:v>
                </c:pt>
                <c:pt idx="1">
                  <c:v>8.8999999999999996E-2</c:v>
                </c:pt>
                <c:pt idx="2">
                  <c:v>6.8000000000000005E-2</c:v>
                </c:pt>
                <c:pt idx="3">
                  <c:v>5.8999999999999997E-2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FE2-41B7-B49F-5CFBCD6102E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FE2-41B7-B49F-5CFBCD6102EB}"/>
                </c:ext>
              </c:extLst>
            </c:dLbl>
            <c:dLbl>
              <c:idx val="2"/>
              <c:layout>
                <c:manualLayout>
                  <c:x val="2.314814814814730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FE2-41B7-B49F-5CFBCD6102EB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FE2-41B7-B49F-5CFBCD6102EB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FE2-41B7-B49F-5CFBCD6102EB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Ik voel me in bepaalde stadsdelen in mijn comfort beperkt door toeristen (omwille van verkeer, kwaliteit dienstverlening, …)</c:v>
                </c:pt>
                <c:pt idx="1">
                  <c:v>Het toenemend aantal toeristen vermindert de leefbaarheid van de stad</c:v>
                </c:pt>
                <c:pt idx="2">
                  <c:v>De druk van het toerisme heeft een negatieve impact op mijn dagelijks leven</c:v>
                </c:pt>
                <c:pt idx="3">
                  <c:v>Door toerisme heb ik het gevoel dat onze eigen stad niet meer van ons is</c:v>
                </c:pt>
                <c:pt idx="4">
                  <c:v>Toeristen in "STAD" zorgen voor overlast</c:v>
                </c:pt>
              </c:strCache>
            </c:strRef>
          </c:cat>
          <c:val>
            <c:numRef>
              <c:f>Blad1!$F$2:$F$6</c:f>
              <c:numCache>
                <c:formatCode>###0%</c:formatCode>
                <c:ptCount val="5"/>
                <c:pt idx="0">
                  <c:v>0.57499999999999996</c:v>
                </c:pt>
                <c:pt idx="1">
                  <c:v>0.47899999999999998</c:v>
                </c:pt>
                <c:pt idx="2">
                  <c:v>0.23499999999999999</c:v>
                </c:pt>
                <c:pt idx="3">
                  <c:v>0.32300000000000001</c:v>
                </c:pt>
                <c:pt idx="4">
                  <c:v>0.28100000000000003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FE2-41B7-B49F-5CFBCD6102EB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296296296296086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FE2-41B7-B49F-5CFBCD6102EB}"/>
                </c:ext>
              </c:extLst>
            </c:dLbl>
            <c:dLbl>
              <c:idx val="1"/>
              <c:layout>
                <c:manualLayout>
                  <c:x val="3.472222222222222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FE2-41B7-B49F-5CFBCD6102EB}"/>
                </c:ext>
              </c:extLst>
            </c:dLbl>
            <c:dLbl>
              <c:idx val="2"/>
              <c:layout>
                <c:manualLayout>
                  <c:x val="4.6296296296296294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FE2-41B7-B49F-5CFBCD6102EB}"/>
                </c:ext>
              </c:extLst>
            </c:dLbl>
            <c:dLbl>
              <c:idx val="3"/>
              <c:layout>
                <c:manualLayout>
                  <c:x val="6.9444444444444441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FE2-41B7-B49F-5CFBCD6102EB}"/>
                </c:ext>
              </c:extLst>
            </c:dLbl>
            <c:dLbl>
              <c:idx val="5"/>
              <c:layout>
                <c:manualLayout>
                  <c:x val="3.4722222222220525E-3"/>
                  <c:y val="-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FE2-41B7-B49F-5CFBCD6102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Blad1!$G$2:$G$6</c:f>
              <c:numCache>
                <c:formatCode>###0%</c:formatCode>
                <c:ptCount val="5"/>
                <c:pt idx="0">
                  <c:v>0.32200000000000001</c:v>
                </c:pt>
                <c:pt idx="1">
                  <c:v>0.27200000000000002</c:v>
                </c:pt>
                <c:pt idx="2">
                  <c:v>0.13600000000000001</c:v>
                </c:pt>
                <c:pt idx="3">
                  <c:v>0.18099999999999999</c:v>
                </c:pt>
                <c:pt idx="4">
                  <c:v>0.161</c:v>
                </c:pt>
              </c:numCache>
            </c:numRef>
          </c:cat>
          <c:val>
            <c:numRef>
              <c:f>Blad1!$G$2:$G$6</c:f>
              <c:numCache>
                <c:formatCode>###0%</c:formatCode>
                <c:ptCount val="5"/>
                <c:pt idx="0">
                  <c:v>0.32200000000000001</c:v>
                </c:pt>
                <c:pt idx="1">
                  <c:v>0.27200000000000002</c:v>
                </c:pt>
                <c:pt idx="2">
                  <c:v>0.13600000000000001</c:v>
                </c:pt>
                <c:pt idx="3">
                  <c:v>0.18099999999999999</c:v>
                </c:pt>
                <c:pt idx="4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FE2-41B7-B49F-5CFBCD610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Blad1!$H$2:$H$6</c:f>
              <c:numCache>
                <c:formatCode>_(* #,##0.00_);_(* \(#,##0.00\);_(* "-"??_);_(@_)</c:formatCode>
                <c:ptCount val="5"/>
                <c:pt idx="0">
                  <c:v>0.66</c:v>
                </c:pt>
                <c:pt idx="1">
                  <c:v>1.66</c:v>
                </c:pt>
                <c:pt idx="2">
                  <c:v>2.66</c:v>
                </c:pt>
                <c:pt idx="3" formatCode="0.00">
                  <c:v>3.66</c:v>
                </c:pt>
                <c:pt idx="4" formatCode="0.0">
                  <c:v>4.66</c:v>
                </c:pt>
              </c:numCache>
            </c:numRef>
          </c:xVal>
          <c:yVal>
            <c:numRef>
              <c:f>Blad1!$N$2:$N$6</c:f>
              <c:numCache>
                <c:formatCode>###0.0%</c:formatCode>
                <c:ptCount val="5"/>
                <c:pt idx="0">
                  <c:v>0.21552763864101673</c:v>
                </c:pt>
                <c:pt idx="1">
                  <c:v>0.12363230518177107</c:v>
                </c:pt>
                <c:pt idx="2">
                  <c:v>5.8648389171625286E-2</c:v>
                </c:pt>
                <c:pt idx="3">
                  <c:v>7.5367707501165088E-2</c:v>
                </c:pt>
                <c:pt idx="4">
                  <c:v>7.7243342347380201E-2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6FE2-41B7-B49F-5CFBCD6102EB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Blad1!$I$2:$I$6</c:f>
              <c:numCache>
                <c:formatCode>General</c:formatCode>
                <c:ptCount val="5"/>
                <c:pt idx="0">
                  <c:v>0.8</c:v>
                </c:pt>
                <c:pt idx="1">
                  <c:v>1.8</c:v>
                </c:pt>
                <c:pt idx="2">
                  <c:v>2.8</c:v>
                </c:pt>
                <c:pt idx="3" formatCode="0.00">
                  <c:v>3.8</c:v>
                </c:pt>
                <c:pt idx="4" formatCode="0.0">
                  <c:v>4.8</c:v>
                </c:pt>
              </c:numCache>
            </c:numRef>
          </c:xVal>
          <c:yVal>
            <c:numRef>
              <c:f>Blad1!$O$2:$O$6</c:f>
              <c:numCache>
                <c:formatCode>###0.0%</c:formatCode>
                <c:ptCount val="5"/>
                <c:pt idx="0">
                  <c:v>0.24955817427209614</c:v>
                </c:pt>
                <c:pt idx="1">
                  <c:v>0.22975690680988634</c:v>
                </c:pt>
                <c:pt idx="2">
                  <c:v>0.10063773570537317</c:v>
                </c:pt>
                <c:pt idx="3">
                  <c:v>0.15858990404759343</c:v>
                </c:pt>
                <c:pt idx="4">
                  <c:v>0.10098235723364093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6FE2-41B7-B49F-5CFBCD6102EB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Blad1!$J$2:$J$6</c:f>
              <c:numCache>
                <c:formatCode>General</c:formatCode>
                <c:ptCount val="5"/>
                <c:pt idx="0">
                  <c:v>0.93</c:v>
                </c:pt>
                <c:pt idx="1">
                  <c:v>1.93</c:v>
                </c:pt>
                <c:pt idx="2">
                  <c:v>2.93</c:v>
                </c:pt>
                <c:pt idx="3" formatCode="0.00">
                  <c:v>3.93</c:v>
                </c:pt>
                <c:pt idx="4" formatCode="0.0">
                  <c:v>4.93</c:v>
                </c:pt>
              </c:numCache>
            </c:numRef>
          </c:xVal>
          <c:yVal>
            <c:numRef>
              <c:f>Blad1!$P$2:$P$6</c:f>
              <c:numCache>
                <c:formatCode>###0.0%</c:formatCode>
                <c:ptCount val="5"/>
                <c:pt idx="0">
                  <c:v>0.11345751942361669</c:v>
                </c:pt>
                <c:pt idx="1">
                  <c:v>9.5963554404537674E-2</c:v>
                </c:pt>
                <c:pt idx="2">
                  <c:v>4.8182614241559465E-2</c:v>
                </c:pt>
                <c:pt idx="3">
                  <c:v>6.0241794039127071E-2</c:v>
                </c:pt>
                <c:pt idx="4">
                  <c:v>5.517041625673124E-2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6FE2-41B7-B49F-5CFBCD6102EB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Blad1!$K$2:$K$6</c:f>
              <c:numCache>
                <c:formatCode>General</c:formatCode>
                <c:ptCount val="5"/>
                <c:pt idx="0">
                  <c:v>1.07</c:v>
                </c:pt>
                <c:pt idx="1">
                  <c:v>2.0699999999999998</c:v>
                </c:pt>
                <c:pt idx="2">
                  <c:v>3.07</c:v>
                </c:pt>
                <c:pt idx="3" formatCode="0.00">
                  <c:v>4.07</c:v>
                </c:pt>
                <c:pt idx="4" formatCode="0.0">
                  <c:v>5.07</c:v>
                </c:pt>
              </c:numCache>
            </c:numRef>
          </c:xVal>
          <c:yVal>
            <c:numRef>
              <c:f>Blad1!$Q$2:$Q$6</c:f>
              <c:numCache>
                <c:formatCode>###0.0%</c:formatCode>
                <c:ptCount val="5"/>
                <c:pt idx="0">
                  <c:v>8.2920444937527205E-2</c:v>
                </c:pt>
                <c:pt idx="1">
                  <c:v>8.4257825078045731E-2</c:v>
                </c:pt>
                <c:pt idx="2">
                  <c:v>4.3539978179145733E-2</c:v>
                </c:pt>
                <c:pt idx="3">
                  <c:v>6.2949064642462596E-2</c:v>
                </c:pt>
                <c:pt idx="4">
                  <c:v>3.6407007590435345E-2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6FE2-41B7-B49F-5CFBCD6102EB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Blad1!$L$2:$L$6</c:f>
              <c:numCache>
                <c:formatCode>General</c:formatCode>
                <c:ptCount val="5"/>
                <c:pt idx="0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  <c:pt idx="3" formatCode="0.00">
                  <c:v>4.2</c:v>
                </c:pt>
                <c:pt idx="4" formatCode="0.0">
                  <c:v>5.2</c:v>
                </c:pt>
              </c:numCache>
            </c:numRef>
          </c:xVal>
          <c:yVal>
            <c:numRef>
              <c:f>Blad1!$R$2:$R$6</c:f>
              <c:numCache>
                <c:formatCode>###0.0%</c:formatCode>
                <c:ptCount val="5"/>
                <c:pt idx="0">
                  <c:v>0.54525595997083476</c:v>
                </c:pt>
                <c:pt idx="1">
                  <c:v>0.33304236755868111</c:v>
                </c:pt>
                <c:pt idx="2">
                  <c:v>0.11144605183761826</c:v>
                </c:pt>
                <c:pt idx="3">
                  <c:v>0.28152479357500415</c:v>
                </c:pt>
                <c:pt idx="4">
                  <c:v>0.25661770586986399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6FE2-41B7-B49F-5CFBCD6102EB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Blad1!$M$2:$M$6</c:f>
              <c:numCache>
                <c:formatCode>0.0</c:formatCode>
                <c:ptCount val="5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  <c:pt idx="3" formatCode="0.00">
                  <c:v>4.33</c:v>
                </c:pt>
                <c:pt idx="4">
                  <c:v>5.32</c:v>
                </c:pt>
              </c:numCache>
            </c:numRef>
          </c:xVal>
          <c:yVal>
            <c:numRef>
              <c:f>Blad1!$S$2:$S$6</c:f>
              <c:numCache>
                <c:formatCode>###0.0%</c:formatCode>
                <c:ptCount val="5"/>
                <c:pt idx="0">
                  <c:v>0.27038149507569337</c:v>
                </c:pt>
                <c:pt idx="1">
                  <c:v>0.19296309162171307</c:v>
                </c:pt>
                <c:pt idx="2">
                  <c:v>7.9216124941454802E-2</c:v>
                </c:pt>
                <c:pt idx="3">
                  <c:v>0.14259887051921946</c:v>
                </c:pt>
                <c:pt idx="4">
                  <c:v>0.11747066146297797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6FE2-41B7-B49F-5CFBCD610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6FE2-41B7-B49F-5CFBCD6102EB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6FE2-41B7-B49F-5CFBCD6102EB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6FE2-41B7-B49F-5CFBCD6102EB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6FE2-41B7-B49F-5CFBCD6102EB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6FE2-41B7-B49F-5CFBCD6102E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5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  <c:pt idx="3" formatCode="0.00">
                        <c:v>3.66</c:v>
                      </c:pt>
                      <c:pt idx="4" formatCode="0.0">
                        <c:v>4.66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A-6FE2-41B7-B49F-5CFBCD6102EB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6FE2-41B7-B49F-5CFBCD6102EB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6FE2-41B7-B49F-5CFBCD6102EB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6FE2-41B7-B49F-5CFBCD6102E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  <c:pt idx="3" formatCode="0.00">
                        <c:v>3.8</c:v>
                      </c:pt>
                      <c:pt idx="4" formatCode="0.0">
                        <c:v>4.8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6FE2-41B7-B49F-5CFBCD6102EB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6FE2-41B7-B49F-5CFBCD6102EB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6FE2-41B7-B49F-5CFBCD6102EB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6FE2-41B7-B49F-5CFBCD6102EB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6FE2-41B7-B49F-5CFBCD6102EB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6FE2-41B7-B49F-5CFBCD6102EB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6FE2-41B7-B49F-5CFBCD6102E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  <c:pt idx="3" formatCode="0.00">
                        <c:v>3.93</c:v>
                      </c:pt>
                      <c:pt idx="4" formatCode="0.0">
                        <c:v>4.93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6FE2-41B7-B49F-5CFBCD6102EB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  <c:pt idx="3" formatCode="0.00">
                        <c:v>4.07</c:v>
                      </c:pt>
                      <c:pt idx="4" formatCode="0.0">
                        <c:v>5.07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6FE2-41B7-B49F-5CFBCD6102EB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Ik voel me in bepaalde stadsdelen in mijn comfort beperkt door toeristen (omwille van verkeer, kwaliteit dienstverlening, …)</c:v>
                      </c:pt>
                      <c:pt idx="1">
                        <c:v>Het toenemend aantal toeristen vermindert de leefbaarheid van de stad</c:v>
                      </c:pt>
                      <c:pt idx="2">
                        <c:v>De druk van het toerisme heeft een negatieve impact op mijn dagelijks leven</c:v>
                      </c:pt>
                      <c:pt idx="3">
                        <c:v>Door toerisme heb ik het gevoel dat onze eigen stad niet meer van ons is</c:v>
                      </c:pt>
                      <c:pt idx="4">
                        <c:v>Toeristen in "STAD" zorgen voor overlast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  <c:pt idx="3" formatCode="0.00">
                        <c:v>4.2</c:v>
                      </c:pt>
                      <c:pt idx="4" formatCode="0.0">
                        <c:v>5.2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6FE2-41B7-B49F-5CFBCD6102EB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203E-3"/>
                  <c:y val="8.1138533390573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22-4715-93BC-4CF51FBAFE48}"/>
                </c:ext>
              </c:extLst>
            </c:dLbl>
            <c:dLbl>
              <c:idx val="1"/>
              <c:layout>
                <c:manualLayout>
                  <c:x val="-4.6296296296296511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22-4715-93BC-4CF51FBAFE48}"/>
                </c:ext>
              </c:extLst>
            </c:dLbl>
            <c:dLbl>
              <c:idx val="2"/>
              <c:layout>
                <c:manualLayout>
                  <c:x val="-3.4984927103551195E-3"/>
                  <c:y val="-2.0591443666173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22-4715-93BC-4CF51FBAFE48}"/>
                </c:ext>
              </c:extLst>
            </c:dLbl>
            <c:dLbl>
              <c:idx val="3"/>
              <c:layout>
                <c:manualLayout>
                  <c:x val="-4.6296296296296294E-3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22-4715-93BC-4CF51FBAFE48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22-4715-93BC-4CF51FBAFE48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22-4715-93BC-4CF51FBAFE48}"/>
                </c:ext>
              </c:extLst>
            </c:dLbl>
            <c:dLbl>
              <c:idx val="6"/>
              <c:layout>
                <c:manualLayout>
                  <c:x val="-4.5770455035197433E-3"/>
                  <c:y val="-3.961446549049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22-4715-93BC-4CF51FBAF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Geen overlast</c:v>
                </c:pt>
                <c:pt idx="1">
                  <c:v>Drukte/te veel</c:v>
                </c:pt>
                <c:pt idx="2">
                  <c:v>Gevaarlijk op de weg, verkeersregels niet toepassen</c:v>
                </c:pt>
                <c:pt idx="3">
                  <c:v>Lawaai</c:v>
                </c:pt>
                <c:pt idx="4">
                  <c:v>Vuil, zwerfvuil</c:v>
                </c:pt>
                <c:pt idx="5">
                  <c:v>Parkeren is probleem</c:v>
                </c:pt>
              </c:strCache>
            </c:strRef>
          </c:cat>
          <c:val>
            <c:numRef>
              <c:f>Blad1!$B$2:$B$7</c:f>
              <c:numCache>
                <c:formatCode>###0%</c:formatCode>
                <c:ptCount val="6"/>
                <c:pt idx="0">
                  <c:v>0.66100000000000003</c:v>
                </c:pt>
                <c:pt idx="1">
                  <c:v>0.17</c:v>
                </c:pt>
                <c:pt idx="2">
                  <c:v>6.4000000000000001E-2</c:v>
                </c:pt>
                <c:pt idx="3">
                  <c:v>0.13600000000000001</c:v>
                </c:pt>
                <c:pt idx="4">
                  <c:v>0.11</c:v>
                </c:pt>
                <c:pt idx="5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22-4715-93BC-4CF51FBAFE4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043E-3"/>
                  <c:y val="8.4180979826834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22-4715-93BC-4CF51FBAFE48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22-4715-93BC-4CF51FBAFE48}"/>
                </c:ext>
              </c:extLst>
            </c:dLbl>
            <c:dLbl>
              <c:idx val="3"/>
              <c:layout>
                <c:manualLayout>
                  <c:x val="2.3148148148148147E-3"/>
                  <c:y val="-1.4030163304472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AD-4026-A3CD-497715F02434}"/>
                </c:ext>
              </c:extLst>
            </c:dLbl>
            <c:dLbl>
              <c:idx val="5"/>
              <c:layout>
                <c:manualLayout>
                  <c:x val="1.15740740740732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22-4715-93BC-4CF51FBAF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Geen overlast</c:v>
                </c:pt>
                <c:pt idx="1">
                  <c:v>Drukte/te veel</c:v>
                </c:pt>
                <c:pt idx="2">
                  <c:v>Gevaarlijk op de weg, verkeersregels niet toepassen</c:v>
                </c:pt>
                <c:pt idx="3">
                  <c:v>Lawaai</c:v>
                </c:pt>
                <c:pt idx="4">
                  <c:v>Vuil, zwerfvuil</c:v>
                </c:pt>
                <c:pt idx="5">
                  <c:v>Parkeren is probleem</c:v>
                </c:pt>
              </c:strCache>
            </c:strRef>
          </c:cat>
          <c:val>
            <c:numRef>
              <c:f>Blad1!$C$2:$C$7</c:f>
              <c:numCache>
                <c:formatCode>###0%</c:formatCode>
                <c:ptCount val="6"/>
                <c:pt idx="0">
                  <c:v>0.59399999999999997</c:v>
                </c:pt>
                <c:pt idx="1">
                  <c:v>0.23699999999999999</c:v>
                </c:pt>
                <c:pt idx="2">
                  <c:v>0.112</c:v>
                </c:pt>
                <c:pt idx="3">
                  <c:v>0.121</c:v>
                </c:pt>
                <c:pt idx="4">
                  <c:v>0.13500000000000001</c:v>
                </c:pt>
                <c:pt idx="5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722-4715-93BC-4CF51FBAFE4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22-4715-93BC-4CF51FBAFE48}"/>
                </c:ext>
              </c:extLst>
            </c:dLbl>
            <c:dLbl>
              <c:idx val="1"/>
              <c:layout>
                <c:manualLayout>
                  <c:x val="-1.1574074074074073E-3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22-4715-93BC-4CF51FBAFE48}"/>
                </c:ext>
              </c:extLst>
            </c:dLbl>
            <c:dLbl>
              <c:idx val="2"/>
              <c:layout>
                <c:manualLayout>
                  <c:x val="0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22-4715-93BC-4CF51FBAFE48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22-4715-93BC-4CF51FBAF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Geen overlast</c:v>
                </c:pt>
                <c:pt idx="1">
                  <c:v>Drukte/te veel</c:v>
                </c:pt>
                <c:pt idx="2">
                  <c:v>Gevaarlijk op de weg, verkeersregels niet toepassen</c:v>
                </c:pt>
                <c:pt idx="3">
                  <c:v>Lawaai</c:v>
                </c:pt>
                <c:pt idx="4">
                  <c:v>Vuil, zwerfvuil</c:v>
                </c:pt>
                <c:pt idx="5">
                  <c:v>Parkeren is probleem</c:v>
                </c:pt>
              </c:strCache>
            </c:strRef>
          </c:cat>
          <c:val>
            <c:numRef>
              <c:f>Blad1!$D$2:$D$7</c:f>
              <c:numCache>
                <c:formatCode>###0%</c:formatCode>
                <c:ptCount val="6"/>
                <c:pt idx="0">
                  <c:v>0.81</c:v>
                </c:pt>
                <c:pt idx="1">
                  <c:v>0.09</c:v>
                </c:pt>
                <c:pt idx="2">
                  <c:v>3.5999999999999997E-2</c:v>
                </c:pt>
                <c:pt idx="3">
                  <c:v>8.8999999999999996E-2</c:v>
                </c:pt>
                <c:pt idx="4">
                  <c:v>5.8999999999999997E-2</c:v>
                </c:pt>
                <c:pt idx="5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722-4715-93BC-4CF51FBAFE4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1018518518518514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722-4715-93BC-4CF51FBAFE48}"/>
                </c:ext>
              </c:extLst>
            </c:dLbl>
            <c:dLbl>
              <c:idx val="1"/>
              <c:layout>
                <c:manualLayout>
                  <c:x val="1.1574074074074073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722-4715-93BC-4CF51FBAFE48}"/>
                </c:ext>
              </c:extLst>
            </c:dLbl>
            <c:dLbl>
              <c:idx val="2"/>
              <c:layout>
                <c:manualLayout>
                  <c:x val="-3.472222222222222E-3"/>
                  <c:y val="-8.418097982683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22-4715-93BC-4CF51FBAFE48}"/>
                </c:ext>
              </c:extLst>
            </c:dLbl>
            <c:dLbl>
              <c:idx val="3"/>
              <c:layout>
                <c:manualLayout>
                  <c:x val="1.1574074074074073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45-4F45-BAD2-85E8F2AB76AC}"/>
                </c:ext>
              </c:extLst>
            </c:dLbl>
            <c:dLbl>
              <c:idx val="4"/>
              <c:layout>
                <c:manualLayout>
                  <c:x val="0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722-4715-93BC-4CF51FBAFE48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722-4715-93BC-4CF51FBAFE48}"/>
                </c:ext>
              </c:extLst>
            </c:dLbl>
            <c:dLbl>
              <c:idx val="6"/>
              <c:layout>
                <c:manualLayout>
                  <c:x val="1.1574074074074073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722-4715-93BC-4CF51FBAF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Geen overlast</c:v>
                </c:pt>
                <c:pt idx="1">
                  <c:v>Drukte/te veel</c:v>
                </c:pt>
                <c:pt idx="2">
                  <c:v>Gevaarlijk op de weg, verkeersregels niet toepassen</c:v>
                </c:pt>
                <c:pt idx="3">
                  <c:v>Lawaai</c:v>
                </c:pt>
                <c:pt idx="4">
                  <c:v>Vuil, zwerfvuil</c:v>
                </c:pt>
                <c:pt idx="5">
                  <c:v>Parkeren is probleem</c:v>
                </c:pt>
              </c:strCache>
            </c:strRef>
          </c:cat>
          <c:val>
            <c:numRef>
              <c:f>Blad1!$E$2:$E$7</c:f>
              <c:numCache>
                <c:formatCode>###0%</c:formatCode>
                <c:ptCount val="6"/>
                <c:pt idx="0">
                  <c:v>0.86299999999999999</c:v>
                </c:pt>
                <c:pt idx="1">
                  <c:v>4.9000000000000002E-2</c:v>
                </c:pt>
                <c:pt idx="2">
                  <c:v>0.04</c:v>
                </c:pt>
                <c:pt idx="3">
                  <c:v>4.5999999999999999E-2</c:v>
                </c:pt>
                <c:pt idx="4">
                  <c:v>2.9000000000000001E-2</c:v>
                </c:pt>
                <c:pt idx="5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722-4715-93BC-4CF51FBAFE48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147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A4-4238-BE3B-A0F4CF81F5DA}"/>
                </c:ext>
              </c:extLst>
            </c:dLbl>
            <c:dLbl>
              <c:idx val="1"/>
              <c:layout>
                <c:manualLayout>
                  <c:x val="-2.3148148148148147E-3"/>
                  <c:y val="8.4180979826833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722-4715-93BC-4CF51FBAFE48}"/>
                </c:ext>
              </c:extLst>
            </c:dLbl>
            <c:dLbl>
              <c:idx val="2"/>
              <c:layout>
                <c:manualLayout>
                  <c:x val="-1.1574074074074073E-3"/>
                  <c:y val="-4.2090489913417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722-4715-93BC-4CF51FBAFE48}"/>
                </c:ext>
              </c:extLst>
            </c:dLbl>
            <c:dLbl>
              <c:idx val="4"/>
              <c:layout>
                <c:manualLayout>
                  <c:x val="2.3148148148148147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722-4715-93BC-4CF51FBAFE48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722-4715-93BC-4CF51FBAFE48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722-4715-93BC-4CF51FBAF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Geen overlast</c:v>
                </c:pt>
                <c:pt idx="1">
                  <c:v>Drukte/te veel</c:v>
                </c:pt>
                <c:pt idx="2">
                  <c:v>Gevaarlijk op de weg, verkeersregels niet toepassen</c:v>
                </c:pt>
                <c:pt idx="3">
                  <c:v>Lawaai</c:v>
                </c:pt>
                <c:pt idx="4">
                  <c:v>Vuil, zwerfvuil</c:v>
                </c:pt>
                <c:pt idx="5">
                  <c:v>Parkeren is probleem</c:v>
                </c:pt>
              </c:strCache>
            </c:strRef>
          </c:cat>
          <c:val>
            <c:numRef>
              <c:f>Blad1!$F$2:$F$7</c:f>
              <c:numCache>
                <c:formatCode>###0%</c:formatCode>
                <c:ptCount val="6"/>
                <c:pt idx="0">
                  <c:v>0.436</c:v>
                </c:pt>
                <c:pt idx="1">
                  <c:v>0.28699999999999998</c:v>
                </c:pt>
                <c:pt idx="2">
                  <c:v>0.33900000000000002</c:v>
                </c:pt>
                <c:pt idx="3">
                  <c:v>9.5000000000000001E-2</c:v>
                </c:pt>
                <c:pt idx="4">
                  <c:v>0.105</c:v>
                </c:pt>
                <c:pt idx="5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722-4715-93BC-4CF51FBAFE48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6296296296296294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D722-4715-93BC-4CF51FBAFE48}"/>
                </c:ext>
              </c:extLst>
            </c:dLbl>
            <c:dLbl>
              <c:idx val="2"/>
              <c:layout>
                <c:manualLayout>
                  <c:x val="0"/>
                  <c:y val="-1.122413064357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D722-4715-93BC-4CF51FBAFE48}"/>
                </c:ext>
              </c:extLst>
            </c:dLbl>
            <c:dLbl>
              <c:idx val="3"/>
              <c:layout>
                <c:manualLayout>
                  <c:x val="4.62962962962962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45-4F45-BAD2-85E8F2AB76AC}"/>
                </c:ext>
              </c:extLst>
            </c:dLbl>
            <c:dLbl>
              <c:idx val="4"/>
              <c:layout>
                <c:manualLayout>
                  <c:x val="8.10185185185185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AD-4026-A3CD-497715F02434}"/>
                </c:ext>
              </c:extLst>
            </c:dLbl>
            <c:dLbl>
              <c:idx val="5"/>
              <c:layout>
                <c:manualLayout>
                  <c:x val="3.4722222222220525E-3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AD-4026-A3CD-497715F024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Blad1!$G$2:$G$7</c:f>
              <c:numCache>
                <c:formatCode>###0%</c:formatCode>
                <c:ptCount val="6"/>
                <c:pt idx="0">
                  <c:v>0.64500000000000002</c:v>
                </c:pt>
                <c:pt idx="1">
                  <c:v>0.184</c:v>
                </c:pt>
                <c:pt idx="2">
                  <c:v>0.13200000000000001</c:v>
                </c:pt>
                <c:pt idx="3">
                  <c:v>0.10299999999999999</c:v>
                </c:pt>
                <c:pt idx="4">
                  <c:v>9.5000000000000001E-2</c:v>
                </c:pt>
                <c:pt idx="5">
                  <c:v>5.4000000000000013E-2</c:v>
                </c:pt>
              </c:numCache>
            </c:numRef>
          </c:cat>
          <c:val>
            <c:numRef>
              <c:f>Blad1!$G$2:$G$7</c:f>
              <c:numCache>
                <c:formatCode>###0%</c:formatCode>
                <c:ptCount val="6"/>
                <c:pt idx="0">
                  <c:v>0.64500000000000002</c:v>
                </c:pt>
                <c:pt idx="1">
                  <c:v>0.184</c:v>
                </c:pt>
                <c:pt idx="2">
                  <c:v>0.13200000000000001</c:v>
                </c:pt>
                <c:pt idx="3">
                  <c:v>0.10299999999999999</c:v>
                </c:pt>
                <c:pt idx="4">
                  <c:v>9.5000000000000001E-2</c:v>
                </c:pt>
                <c:pt idx="5">
                  <c:v>5.4000000000000013E-2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722-4715-93BC-4CF51FBAF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Blad1!$H$2:$H$7</c:f>
              <c:numCache>
                <c:formatCode>_(* #,##0.00_);_(* \(#,##0.00\);_(* "-"??_);_(@_)</c:formatCode>
                <c:ptCount val="6"/>
                <c:pt idx="0">
                  <c:v>0.66</c:v>
                </c:pt>
                <c:pt idx="1">
                  <c:v>1.66</c:v>
                </c:pt>
                <c:pt idx="2">
                  <c:v>2.66</c:v>
                </c:pt>
                <c:pt idx="3" formatCode="0.0">
                  <c:v>3.66</c:v>
                </c:pt>
                <c:pt idx="4" formatCode="0.0">
                  <c:v>4.66</c:v>
                </c:pt>
                <c:pt idx="5" formatCode="0.0">
                  <c:v>5.66</c:v>
                </c:pt>
              </c:numCache>
            </c:numRef>
          </c:xVal>
          <c:yVal>
            <c:numRef>
              <c:f>Blad1!$N$2:$N$7</c:f>
              <c:numCache>
                <c:formatCode>###0.0%</c:formatCode>
                <c:ptCount val="6"/>
                <c:pt idx="0">
                  <c:v>0.80808238812313249</c:v>
                </c:pt>
                <c:pt idx="1">
                  <c:v>0.11571536596311587</c:v>
                </c:pt>
                <c:pt idx="2">
                  <c:v>6.9679991373284927E-2</c:v>
                </c:pt>
                <c:pt idx="3">
                  <c:v>0.13779811992478039</c:v>
                </c:pt>
                <c:pt idx="4">
                  <c:v>8.5401050680596807E-2</c:v>
                </c:pt>
                <c:pt idx="5">
                  <c:v>3.7000000000000012E-2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D722-4715-93BC-4CF51FBAFE48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Blad1!$I$2:$I$7</c:f>
              <c:numCache>
                <c:formatCode>General</c:formatCode>
                <c:ptCount val="6"/>
                <c:pt idx="0">
                  <c:v>0.8</c:v>
                </c:pt>
                <c:pt idx="1">
                  <c:v>1.8</c:v>
                </c:pt>
                <c:pt idx="2">
                  <c:v>2.8</c:v>
                </c:pt>
                <c:pt idx="3">
                  <c:v>3.8</c:v>
                </c:pt>
                <c:pt idx="4">
                  <c:v>4.8</c:v>
                </c:pt>
                <c:pt idx="5">
                  <c:v>5.8</c:v>
                </c:pt>
              </c:numCache>
            </c:numRef>
          </c:xVal>
          <c:yVal>
            <c:numRef>
              <c:f>Blad1!$O$2:$O$7</c:f>
              <c:numCache>
                <c:formatCode>###0.0%</c:formatCode>
                <c:ptCount val="6"/>
                <c:pt idx="0">
                  <c:v>0.78904464263706697</c:v>
                </c:pt>
                <c:pt idx="1">
                  <c:v>0.17059758738740569</c:v>
                </c:pt>
                <c:pt idx="2">
                  <c:v>9.1315263444386327E-2</c:v>
                </c:pt>
                <c:pt idx="3">
                  <c:v>0.11204930191544897</c:v>
                </c:pt>
                <c:pt idx="4">
                  <c:v>0.13166107529890048</c:v>
                </c:pt>
                <c:pt idx="5">
                  <c:v>3.5999999999999997E-2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D722-4715-93BC-4CF51FBAFE48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Blad1!$J$2:$J$7</c:f>
              <c:numCache>
                <c:formatCode>General</c:formatCode>
                <c:ptCount val="6"/>
                <c:pt idx="0">
                  <c:v>0.93</c:v>
                </c:pt>
                <c:pt idx="1">
                  <c:v>1.93</c:v>
                </c:pt>
                <c:pt idx="2">
                  <c:v>2.93</c:v>
                </c:pt>
                <c:pt idx="3">
                  <c:v>3.93</c:v>
                </c:pt>
                <c:pt idx="4">
                  <c:v>4.93</c:v>
                </c:pt>
                <c:pt idx="5">
                  <c:v>5.93</c:v>
                </c:pt>
              </c:numCache>
            </c:numRef>
          </c:xVal>
          <c:yVal>
            <c:numRef>
              <c:f>Blad1!$P$2:$P$7</c:f>
              <c:numCache>
                <c:formatCode>###0.0%</c:formatCode>
                <c:ptCount val="6"/>
                <c:pt idx="0">
                  <c:v>0.88746154316055614</c:v>
                </c:pt>
                <c:pt idx="1">
                  <c:v>7.8636337972692205E-2</c:v>
                </c:pt>
                <c:pt idx="2">
                  <c:v>4.5209400553186431E-2</c:v>
                </c:pt>
                <c:pt idx="3">
                  <c:v>4.4477487103569018E-2</c:v>
                </c:pt>
                <c:pt idx="4">
                  <c:v>4.4229661338666973E-2</c:v>
                </c:pt>
                <c:pt idx="5">
                  <c:v>2.8000000000000001E-2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D722-4715-93BC-4CF51FBAFE48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Blad1!$K$2:$K$7</c:f>
              <c:numCache>
                <c:formatCode>General</c:formatCode>
                <c:ptCount val="6"/>
                <c:pt idx="0">
                  <c:v>1.07</c:v>
                </c:pt>
                <c:pt idx="1">
                  <c:v>2.0699999999999998</c:v>
                </c:pt>
                <c:pt idx="2">
                  <c:v>3.07</c:v>
                </c:pt>
                <c:pt idx="3">
                  <c:v>4.07</c:v>
                </c:pt>
                <c:pt idx="4">
                  <c:v>5.07</c:v>
                </c:pt>
                <c:pt idx="5">
                  <c:v>6.07</c:v>
                </c:pt>
              </c:numCache>
            </c:numRef>
          </c:xVal>
          <c:yVal>
            <c:numRef>
              <c:f>Blad1!$Q$2:$Q$7</c:f>
              <c:numCache>
                <c:formatCode>###0.0%</c:formatCode>
                <c:ptCount val="6"/>
                <c:pt idx="0">
                  <c:v>0.90738284770440036</c:v>
                </c:pt>
                <c:pt idx="1">
                  <c:v>3.9356559563270978E-2</c:v>
                </c:pt>
                <c:pt idx="2">
                  <c:v>4.1395966898051223E-2</c:v>
                </c:pt>
                <c:pt idx="3">
                  <c:v>5.8375929701718052E-2</c:v>
                </c:pt>
                <c:pt idx="4">
                  <c:v>4.6474999382937268E-2</c:v>
                </c:pt>
                <c:pt idx="5">
                  <c:v>1.4999999999999999E-2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D722-4715-93BC-4CF51FBAFE48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Blad1!$L$2:$L$7</c:f>
              <c:numCache>
                <c:formatCode>General</c:formatCode>
                <c:ptCount val="6"/>
                <c:pt idx="0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  <c:pt idx="3">
                  <c:v>4.2030000000000003</c:v>
                </c:pt>
                <c:pt idx="4">
                  <c:v>5.2030000000000003</c:v>
                </c:pt>
                <c:pt idx="5">
                  <c:v>6.2030000000000003</c:v>
                </c:pt>
              </c:numCache>
            </c:numRef>
          </c:xVal>
          <c:yVal>
            <c:numRef>
              <c:f>Blad1!$R$2:$R$7</c:f>
              <c:numCache>
                <c:formatCode>###0.0%</c:formatCode>
                <c:ptCount val="6"/>
                <c:pt idx="0">
                  <c:v>0.4595511597623898</c:v>
                </c:pt>
                <c:pt idx="1">
                  <c:v>0.24030557665411917</c:v>
                </c:pt>
                <c:pt idx="2">
                  <c:v>0.36812273445224442</c:v>
                </c:pt>
                <c:pt idx="3">
                  <c:v>5.9142293734962645E-2</c:v>
                </c:pt>
                <c:pt idx="4">
                  <c:v>8.5299991176566572E-2</c:v>
                </c:pt>
                <c:pt idx="5">
                  <c:v>4.5999999999999999E-2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D722-4715-93BC-4CF51FBAFE48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Blad1!$M$2:$M$7</c:f>
              <c:numCache>
                <c:formatCode>0.0</c:formatCode>
                <c:ptCount val="6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  <c:pt idx="3">
                  <c:v>4.33</c:v>
                </c:pt>
                <c:pt idx="4">
                  <c:v>5.33</c:v>
                </c:pt>
                <c:pt idx="5">
                  <c:v>6.33</c:v>
                </c:pt>
              </c:numCache>
            </c:numRef>
          </c:xVal>
          <c:yVal>
            <c:numRef>
              <c:f>Blad1!$S$2:$S$7</c:f>
              <c:numCache>
                <c:formatCode>###0.0%</c:formatCode>
                <c:ptCount val="6"/>
                <c:pt idx="0">
                  <c:v>0.74563325431160432</c:v>
                </c:pt>
                <c:pt idx="1">
                  <c:v>0.14548144738450597</c:v>
                </c:pt>
                <c:pt idx="2">
                  <c:v>0.13801049241277771</c:v>
                </c:pt>
                <c:pt idx="3">
                  <c:v>8.828439922477499E-2</c:v>
                </c:pt>
                <c:pt idx="4">
                  <c:v>8.7181496582062423E-2</c:v>
                </c:pt>
                <c:pt idx="5">
                  <c:v>3.5000000000000003E-2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D722-4715-93BC-4CF51FBAF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D722-4715-93BC-4CF51FBAFE48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D722-4715-93BC-4CF51FBAFE48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D722-4715-93BC-4CF51FBAFE48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D722-4715-93BC-4CF51FBAFE48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D722-4715-93BC-4CF51FBAFE4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Geen overlast</c:v>
                      </c:pt>
                      <c:pt idx="1">
                        <c:v>Drukte/te veel</c:v>
                      </c:pt>
                      <c:pt idx="2">
                        <c:v>Gevaarlijk op de weg, verkeersregels niet toepassen</c:v>
                      </c:pt>
                      <c:pt idx="3">
                        <c:v>Lawaai</c:v>
                      </c:pt>
                      <c:pt idx="4">
                        <c:v>Vuil, zwerfvuil</c:v>
                      </c:pt>
                      <c:pt idx="5">
                        <c:v>Parkeren is probleem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6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  <c:pt idx="3" formatCode="0.0">
                        <c:v>3.66</c:v>
                      </c:pt>
                      <c:pt idx="4" formatCode="0.0">
                        <c:v>4.66</c:v>
                      </c:pt>
                      <c:pt idx="5" formatCode="0.0">
                        <c:v>5.66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A-D722-4715-93BC-4CF51FBAFE48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D722-4715-93BC-4CF51FBAFE48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D722-4715-93BC-4CF51FBAFE48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D722-4715-93BC-4CF51FBAFE4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Geen overlast</c:v>
                      </c:pt>
                      <c:pt idx="1">
                        <c:v>Drukte/te veel</c:v>
                      </c:pt>
                      <c:pt idx="2">
                        <c:v>Gevaarlijk op de weg, verkeersregels niet toepassen</c:v>
                      </c:pt>
                      <c:pt idx="3">
                        <c:v>Lawaai</c:v>
                      </c:pt>
                      <c:pt idx="4">
                        <c:v>Vuil, zwerfvuil</c:v>
                      </c:pt>
                      <c:pt idx="5">
                        <c:v>Parkeren is probleem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  <c:pt idx="3">
                        <c:v>3.8</c:v>
                      </c:pt>
                      <c:pt idx="4">
                        <c:v>4.8</c:v>
                      </c:pt>
                      <c:pt idx="5">
                        <c:v>5.8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D722-4715-93BC-4CF51FBAFE48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D722-4715-93BC-4CF51FBAFE48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D722-4715-93BC-4CF51FBAFE48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D722-4715-93BC-4CF51FBAFE48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D722-4715-93BC-4CF51FBAFE48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D722-4715-93BC-4CF51FBAFE48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D722-4715-93BC-4CF51FBAFE4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Geen overlast</c:v>
                      </c:pt>
                      <c:pt idx="1">
                        <c:v>Drukte/te veel</c:v>
                      </c:pt>
                      <c:pt idx="2">
                        <c:v>Gevaarlijk op de weg, verkeersregels niet toepassen</c:v>
                      </c:pt>
                      <c:pt idx="3">
                        <c:v>Lawaai</c:v>
                      </c:pt>
                      <c:pt idx="4">
                        <c:v>Vuil, zwerfvuil</c:v>
                      </c:pt>
                      <c:pt idx="5">
                        <c:v>Parkeren is probleem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  <c:pt idx="3">
                        <c:v>3.93</c:v>
                      </c:pt>
                      <c:pt idx="4">
                        <c:v>4.93</c:v>
                      </c:pt>
                      <c:pt idx="5">
                        <c:v>5.93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D722-4715-93BC-4CF51FBAFE48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Geen overlast</c:v>
                      </c:pt>
                      <c:pt idx="1">
                        <c:v>Drukte/te veel</c:v>
                      </c:pt>
                      <c:pt idx="2">
                        <c:v>Gevaarlijk op de weg, verkeersregels niet toepassen</c:v>
                      </c:pt>
                      <c:pt idx="3">
                        <c:v>Lawaai</c:v>
                      </c:pt>
                      <c:pt idx="4">
                        <c:v>Vuil, zwerfvuil</c:v>
                      </c:pt>
                      <c:pt idx="5">
                        <c:v>Parkeren is probleem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  <c:pt idx="3">
                        <c:v>4.07</c:v>
                      </c:pt>
                      <c:pt idx="4">
                        <c:v>5.07</c:v>
                      </c:pt>
                      <c:pt idx="5">
                        <c:v>6.07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D722-4715-93BC-4CF51FBAFE48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Geen overlast</c:v>
                      </c:pt>
                      <c:pt idx="1">
                        <c:v>Drukte/te veel</c:v>
                      </c:pt>
                      <c:pt idx="2">
                        <c:v>Gevaarlijk op de weg, verkeersregels niet toepassen</c:v>
                      </c:pt>
                      <c:pt idx="3">
                        <c:v>Lawaai</c:v>
                      </c:pt>
                      <c:pt idx="4">
                        <c:v>Vuil, zwerfvuil</c:v>
                      </c:pt>
                      <c:pt idx="5">
                        <c:v>Parkeren is probleem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  <c:pt idx="3">
                        <c:v>4.2030000000000003</c:v>
                      </c:pt>
                      <c:pt idx="4">
                        <c:v>5.2030000000000003</c:v>
                      </c:pt>
                      <c:pt idx="5">
                        <c:v>6.2030000000000003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D722-4715-93BC-4CF51FBAFE48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Medium" panose="000006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147E-3"/>
                  <c:y val="-8.8913595657127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62-45C3-86C0-7A01E999C362}"/>
                </c:ext>
              </c:extLst>
            </c:dLbl>
            <c:dLbl>
              <c:idx val="1"/>
              <c:layout>
                <c:manualLayout>
                  <c:x val="-2.3148148148148147E-3"/>
                  <c:y val="-9.1415496317402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62-45C3-86C0-7A01E999C362}"/>
                </c:ext>
              </c:extLst>
            </c:dLbl>
            <c:dLbl>
              <c:idx val="2"/>
              <c:layout>
                <c:manualLayout>
                  <c:x val="0"/>
                  <c:y val="-4.6064053885080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62-45C3-86C0-7A01E999C362}"/>
                </c:ext>
              </c:extLst>
            </c:dLbl>
            <c:dLbl>
              <c:idx val="3"/>
              <c:layout>
                <c:manualLayout>
                  <c:x val="1.1574074074074073E-3"/>
                  <c:y val="1.9505185698321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62-45C3-86C0-7A01E999C362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62-45C3-86C0-7A01E999C362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62-45C3-86C0-7A01E999C362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62-45C3-86C0-7A01E999C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Verblijfstoeristen (die in ##STAD## overnachten)</c:v>
                </c:pt>
                <c:pt idx="1">
                  <c:v>Individuele toeristen (koppels, singles, mensen met kinderen,…) – niet in groep</c:v>
                </c:pt>
                <c:pt idx="2">
                  <c:v>Congrestoeristen en zakentoeristen</c:v>
                </c:pt>
                <c:pt idx="3">
                  <c:v>Dagtoeristen</c:v>
                </c:pt>
                <c:pt idx="4">
                  <c:v>Groepstoeristen</c:v>
                </c:pt>
                <c:pt idx="5">
                  <c:v>Cruisetoeristen</c:v>
                </c:pt>
              </c:strCache>
            </c:strRef>
          </c:cat>
          <c:val>
            <c:numRef>
              <c:f>Blad1!$B$2:$B$7</c:f>
              <c:numCache>
                <c:formatCode>###0%</c:formatCode>
                <c:ptCount val="6"/>
                <c:pt idx="0">
                  <c:v>0.58599999999999997</c:v>
                </c:pt>
                <c:pt idx="1">
                  <c:v>0.59099999999999997</c:v>
                </c:pt>
                <c:pt idx="2">
                  <c:v>0.46</c:v>
                </c:pt>
                <c:pt idx="3">
                  <c:v>0.41299999999999998</c:v>
                </c:pt>
                <c:pt idx="4">
                  <c:v>0.189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62-45C3-86C0-7A01E999C36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043E-3"/>
                  <c:y val="8.4180979826834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62-45C3-86C0-7A01E999C362}"/>
                </c:ext>
              </c:extLst>
            </c:dLbl>
            <c:dLbl>
              <c:idx val="2"/>
              <c:layout>
                <c:manualLayout>
                  <c:x val="2.3148148148147722E-3"/>
                  <c:y val="-2.2053649812330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62-45C3-86C0-7A01E999C362}"/>
                </c:ext>
              </c:extLst>
            </c:dLbl>
            <c:dLbl>
              <c:idx val="5"/>
              <c:layout>
                <c:manualLayout>
                  <c:x val="1.15740740740732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62-45C3-86C0-7A01E999C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Verblijfstoeristen (die in ##STAD## overnachten)</c:v>
                </c:pt>
                <c:pt idx="1">
                  <c:v>Individuele toeristen (koppels, singles, mensen met kinderen,…) – niet in groep</c:v>
                </c:pt>
                <c:pt idx="2">
                  <c:v>Congrestoeristen en zakentoeristen</c:v>
                </c:pt>
                <c:pt idx="3">
                  <c:v>Dagtoeristen</c:v>
                </c:pt>
                <c:pt idx="4">
                  <c:v>Groepstoeristen</c:v>
                </c:pt>
                <c:pt idx="5">
                  <c:v>Cruisetoeristen</c:v>
                </c:pt>
              </c:strCache>
            </c:strRef>
          </c:cat>
          <c:val>
            <c:numRef>
              <c:f>Blad1!$C$2:$C$7</c:f>
              <c:numCache>
                <c:formatCode>###0%</c:formatCode>
                <c:ptCount val="6"/>
                <c:pt idx="0">
                  <c:v>0.43700000000000011</c:v>
                </c:pt>
                <c:pt idx="1">
                  <c:v>0.439</c:v>
                </c:pt>
                <c:pt idx="2">
                  <c:v>0.29099999999999998</c:v>
                </c:pt>
                <c:pt idx="3">
                  <c:v>0.28199999999999997</c:v>
                </c:pt>
                <c:pt idx="4">
                  <c:v>0.10100000000000001</c:v>
                </c:pt>
                <c:pt idx="5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62-45C3-86C0-7A01E999C36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218890680033321E-17"/>
                  <c:y val="-9.696716704679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62-45C3-86C0-7A01E999C362}"/>
                </c:ext>
              </c:extLst>
            </c:dLbl>
            <c:dLbl>
              <c:idx val="1"/>
              <c:layout>
                <c:manualLayout>
                  <c:x val="-3.472222222222222E-3"/>
                  <c:y val="-7.001400715824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62-45C3-86C0-7A01E999C362}"/>
                </c:ext>
              </c:extLst>
            </c:dLbl>
            <c:dLbl>
              <c:idx val="2"/>
              <c:layout>
                <c:manualLayout>
                  <c:x val="0"/>
                  <c:y val="-2.9167510799453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62-45C3-86C0-7A01E999C362}"/>
                </c:ext>
              </c:extLst>
            </c:dLbl>
            <c:dLbl>
              <c:idx val="3"/>
              <c:layout>
                <c:manualLayout>
                  <c:x val="-8.4875562720133283E-17"/>
                  <c:y val="9.1305214453296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0862-45C3-86C0-7A01E999C362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62-45C3-86C0-7A01E999C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Verblijfstoeristen (die in ##STAD## overnachten)</c:v>
                </c:pt>
                <c:pt idx="1">
                  <c:v>Individuele toeristen (koppels, singles, mensen met kinderen,…) – niet in groep</c:v>
                </c:pt>
                <c:pt idx="2">
                  <c:v>Congrestoeristen en zakentoeristen</c:v>
                </c:pt>
                <c:pt idx="3">
                  <c:v>Dagtoeristen</c:v>
                </c:pt>
                <c:pt idx="4">
                  <c:v>Groepstoeristen</c:v>
                </c:pt>
                <c:pt idx="5">
                  <c:v>Cruisetoeristen</c:v>
                </c:pt>
              </c:strCache>
            </c:strRef>
          </c:cat>
          <c:val>
            <c:numRef>
              <c:f>Blad1!$D$2:$D$7</c:f>
              <c:numCache>
                <c:formatCode>###0%</c:formatCode>
                <c:ptCount val="6"/>
                <c:pt idx="0">
                  <c:v>0.52700000000000002</c:v>
                </c:pt>
                <c:pt idx="1">
                  <c:v>0.55200000000000005</c:v>
                </c:pt>
                <c:pt idx="2">
                  <c:v>0.34799999999999998</c:v>
                </c:pt>
                <c:pt idx="3">
                  <c:v>0.47899999999999998</c:v>
                </c:pt>
                <c:pt idx="4">
                  <c:v>0.2</c:v>
                </c:pt>
                <c:pt idx="5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862-45C3-86C0-7A01E999C36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4074074074073E-3"/>
                  <c:y val="7.126114527580040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862-45C3-86C0-7A01E999C362}"/>
                </c:ext>
              </c:extLst>
            </c:dLbl>
            <c:dLbl>
              <c:idx val="1"/>
              <c:layout>
                <c:manualLayout>
                  <c:x val="3.472222222222222E-3"/>
                  <c:y val="-7.040857116093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862-45C3-86C0-7A01E999C362}"/>
                </c:ext>
              </c:extLst>
            </c:dLbl>
            <c:dLbl>
              <c:idx val="2"/>
              <c:layout>
                <c:manualLayout>
                  <c:x val="-1.1574074074074498E-3"/>
                  <c:y val="-5.6833282140764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862-45C3-86C0-7A01E999C362}"/>
                </c:ext>
              </c:extLst>
            </c:dLbl>
            <c:dLbl>
              <c:idx val="3"/>
              <c:layout>
                <c:manualLayout>
                  <c:x val="0"/>
                  <c:y val="2.0169327591051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862-45C3-86C0-7A01E999C362}"/>
                </c:ext>
              </c:extLst>
            </c:dLbl>
            <c:dLbl>
              <c:idx val="4"/>
              <c:layout>
                <c:manualLayout>
                  <c:x val="2.3148148148148147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862-45C3-86C0-7A01E999C362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862-45C3-86C0-7A01E999C362}"/>
                </c:ext>
              </c:extLst>
            </c:dLbl>
            <c:dLbl>
              <c:idx val="6"/>
              <c:layout>
                <c:manualLayout>
                  <c:x val="4.6296296296296294E-3"/>
                  <c:y val="-6.7192969844309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862-45C3-86C0-7A01E999C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Verblijfstoeristen (die in ##STAD## overnachten)</c:v>
                </c:pt>
                <c:pt idx="1">
                  <c:v>Individuele toeristen (koppels, singles, mensen met kinderen,…) – niet in groep</c:v>
                </c:pt>
                <c:pt idx="2">
                  <c:v>Congrestoeristen en zakentoeristen</c:v>
                </c:pt>
                <c:pt idx="3">
                  <c:v>Dagtoeristen</c:v>
                </c:pt>
                <c:pt idx="4">
                  <c:v>Groepstoeristen</c:v>
                </c:pt>
                <c:pt idx="5">
                  <c:v>Cruisetoeristen</c:v>
                </c:pt>
              </c:strCache>
            </c:strRef>
          </c:cat>
          <c:val>
            <c:numRef>
              <c:f>Blad1!$E$2:$E$7</c:f>
              <c:numCache>
                <c:formatCode>###0%</c:formatCode>
                <c:ptCount val="6"/>
                <c:pt idx="0">
                  <c:v>0.56999999999999995</c:v>
                </c:pt>
                <c:pt idx="1">
                  <c:v>0.56999999999999995</c:v>
                </c:pt>
                <c:pt idx="2">
                  <c:v>0.38300000000000001</c:v>
                </c:pt>
                <c:pt idx="3">
                  <c:v>0.52600000000000002</c:v>
                </c:pt>
                <c:pt idx="4">
                  <c:v>0.25900000000000001</c:v>
                </c:pt>
                <c:pt idx="5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862-45C3-86C0-7A01E999C362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3"/>
                  <c:y val="-0.10720486394757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0862-45C3-86C0-7A01E999C362}"/>
                </c:ext>
              </c:extLst>
            </c:dLbl>
            <c:dLbl>
              <c:idx val="1"/>
              <c:layout>
                <c:manualLayout>
                  <c:x val="-1.1574074074074073E-3"/>
                  <c:y val="-8.4953795983452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862-45C3-86C0-7A01E999C362}"/>
                </c:ext>
              </c:extLst>
            </c:dLbl>
            <c:dLbl>
              <c:idx val="2"/>
              <c:layout>
                <c:manualLayout>
                  <c:x val="1.1574074074074073E-3"/>
                  <c:y val="-2.4859710576820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862-45C3-86C0-7A01E999C362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862-45C3-86C0-7A01E999C362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862-45C3-86C0-7A01E999C362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862-45C3-86C0-7A01E999C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Verblijfstoeristen (die in ##STAD## overnachten)</c:v>
                </c:pt>
                <c:pt idx="1">
                  <c:v>Individuele toeristen (koppels, singles, mensen met kinderen,…) – niet in groep</c:v>
                </c:pt>
                <c:pt idx="2">
                  <c:v>Congrestoeristen en zakentoeristen</c:v>
                </c:pt>
                <c:pt idx="3">
                  <c:v>Dagtoeristen</c:v>
                </c:pt>
                <c:pt idx="4">
                  <c:v>Groepstoeristen</c:v>
                </c:pt>
                <c:pt idx="5">
                  <c:v>Cruisetoeristen</c:v>
                </c:pt>
              </c:strCache>
            </c:strRef>
          </c:cat>
          <c:val>
            <c:numRef>
              <c:f>Blad1!$F$2:$F$7</c:f>
              <c:numCache>
                <c:formatCode>###0%</c:formatCode>
                <c:ptCount val="6"/>
                <c:pt idx="0">
                  <c:v>0.47399999999999998</c:v>
                </c:pt>
                <c:pt idx="1">
                  <c:v>0.44400000000000001</c:v>
                </c:pt>
                <c:pt idx="2">
                  <c:v>0.38800000000000001</c:v>
                </c:pt>
                <c:pt idx="3">
                  <c:v>0.17899999999999999</c:v>
                </c:pt>
                <c:pt idx="4">
                  <c:v>7.400000000000001E-2</c:v>
                </c:pt>
                <c:pt idx="5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862-45C3-86C0-7A01E999C362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16666666666624E-2"/>
                  <c:y val="-8.2997314023931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862-45C3-86C0-7A01E999C362}"/>
                </c:ext>
              </c:extLst>
            </c:dLbl>
            <c:dLbl>
              <c:idx val="1"/>
              <c:layout>
                <c:manualLayout>
                  <c:x val="0"/>
                  <c:y val="-8.8806581403809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862-45C3-86C0-7A01E999C362}"/>
                </c:ext>
              </c:extLst>
            </c:dLbl>
            <c:dLbl>
              <c:idx val="2"/>
              <c:layout>
                <c:manualLayout>
                  <c:x val="8.1018518518517664E-3"/>
                  <c:y val="-3.6538696136159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862-45C3-86C0-7A01E999C362}"/>
                </c:ext>
              </c:extLst>
            </c:dLbl>
            <c:dLbl>
              <c:idx val="3"/>
              <c:layout>
                <c:manualLayout>
                  <c:x val="4.6296296296296294E-3"/>
                  <c:y val="-1.0314213453407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862-45C3-86C0-7A01E999C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Blad1!$G$2:$G$7</c:f>
              <c:numCache>
                <c:formatCode>###0%</c:formatCode>
                <c:ptCount val="6"/>
                <c:pt idx="0">
                  <c:v>0.51200000000000001</c:v>
                </c:pt>
                <c:pt idx="1">
                  <c:v>0.51100000000000001</c:v>
                </c:pt>
                <c:pt idx="2">
                  <c:v>0.373</c:v>
                </c:pt>
                <c:pt idx="3">
                  <c:v>0.35499999999999998</c:v>
                </c:pt>
                <c:pt idx="4">
                  <c:v>0.153</c:v>
                </c:pt>
                <c:pt idx="5">
                  <c:v>0.11600000000000001</c:v>
                </c:pt>
              </c:numCache>
            </c:numRef>
          </c:cat>
          <c:val>
            <c:numRef>
              <c:f>Blad1!$G$2:$G$7</c:f>
              <c:numCache>
                <c:formatCode>###0%</c:formatCode>
                <c:ptCount val="6"/>
                <c:pt idx="0">
                  <c:v>0.51200000000000001</c:v>
                </c:pt>
                <c:pt idx="1">
                  <c:v>0.51100000000000001</c:v>
                </c:pt>
                <c:pt idx="2">
                  <c:v>0.373</c:v>
                </c:pt>
                <c:pt idx="3">
                  <c:v>0.35499999999999998</c:v>
                </c:pt>
                <c:pt idx="4">
                  <c:v>0.153</c:v>
                </c:pt>
                <c:pt idx="5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0862-45C3-86C0-7A01E999C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Blad1!$H$2:$H$7</c:f>
              <c:numCache>
                <c:formatCode>_(* #,##0.00_);_(* \(#,##0.00\);_(* "-"??_);_(@_)</c:formatCode>
                <c:ptCount val="6"/>
                <c:pt idx="0">
                  <c:v>0.66</c:v>
                </c:pt>
                <c:pt idx="1">
                  <c:v>1.66</c:v>
                </c:pt>
                <c:pt idx="2">
                  <c:v>2.66</c:v>
                </c:pt>
                <c:pt idx="3" formatCode="0.0">
                  <c:v>3.66</c:v>
                </c:pt>
                <c:pt idx="4" formatCode="0.0">
                  <c:v>4.66</c:v>
                </c:pt>
                <c:pt idx="5" formatCode="0.0">
                  <c:v>5.66</c:v>
                </c:pt>
              </c:numCache>
            </c:numRef>
          </c:xVal>
          <c:yVal>
            <c:numRef>
              <c:f>Blad1!$N$2:$N$7</c:f>
              <c:numCache>
                <c:formatCode>###0.0%</c:formatCode>
                <c:ptCount val="6"/>
                <c:pt idx="0">
                  <c:v>0.67200000000000004</c:v>
                </c:pt>
                <c:pt idx="1">
                  <c:v>0.70799999999999996</c:v>
                </c:pt>
                <c:pt idx="2">
                  <c:v>0.49</c:v>
                </c:pt>
                <c:pt idx="3">
                  <c:v>0.54600000000000004</c:v>
                </c:pt>
                <c:pt idx="4">
                  <c:v>0.36799999999999999</c:v>
                </c:pt>
                <c:pt idx="5">
                  <c:v>0.46300000000000002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0862-45C3-86C0-7A01E999C362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Blad1!$I$2:$I$7</c:f>
              <c:numCache>
                <c:formatCode>General</c:formatCode>
                <c:ptCount val="6"/>
                <c:pt idx="0">
                  <c:v>0.8</c:v>
                </c:pt>
                <c:pt idx="1">
                  <c:v>1.8</c:v>
                </c:pt>
                <c:pt idx="2">
                  <c:v>2.8</c:v>
                </c:pt>
                <c:pt idx="3">
                  <c:v>3.8</c:v>
                </c:pt>
                <c:pt idx="4">
                  <c:v>4.8</c:v>
                </c:pt>
                <c:pt idx="5">
                  <c:v>5.8</c:v>
                </c:pt>
              </c:numCache>
            </c:numRef>
          </c:xVal>
          <c:yVal>
            <c:numRef>
              <c:f>Blad1!$O$2:$O$7</c:f>
              <c:numCache>
                <c:formatCode>###0.0%</c:formatCode>
                <c:ptCount val="6"/>
                <c:pt idx="0">
                  <c:v>0.56599999999999995</c:v>
                </c:pt>
                <c:pt idx="1">
                  <c:v>0.55300000000000005</c:v>
                </c:pt>
                <c:pt idx="2">
                  <c:v>0.30599999999999999</c:v>
                </c:pt>
                <c:pt idx="3">
                  <c:v>0.433</c:v>
                </c:pt>
                <c:pt idx="4">
                  <c:v>0.21299999999999999</c:v>
                </c:pt>
                <c:pt idx="5">
                  <c:v>0.25800000000000001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8-0862-45C3-86C0-7A01E999C362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Blad1!$J$2:$J$7</c:f>
              <c:numCache>
                <c:formatCode>General</c:formatCode>
                <c:ptCount val="6"/>
                <c:pt idx="0">
                  <c:v>0.93</c:v>
                </c:pt>
                <c:pt idx="1">
                  <c:v>1.93</c:v>
                </c:pt>
                <c:pt idx="2">
                  <c:v>2.93</c:v>
                </c:pt>
                <c:pt idx="3">
                  <c:v>3.93</c:v>
                </c:pt>
                <c:pt idx="4">
                  <c:v>4.93</c:v>
                </c:pt>
                <c:pt idx="5">
                  <c:v>5.93</c:v>
                </c:pt>
              </c:numCache>
            </c:numRef>
          </c:xVal>
          <c:yVal>
            <c:numRef>
              <c:f>Blad1!$P$2:$P$7</c:f>
              <c:numCache>
                <c:formatCode>###0.0%</c:formatCode>
                <c:ptCount val="6"/>
                <c:pt idx="0">
                  <c:v>0.626</c:v>
                </c:pt>
                <c:pt idx="1">
                  <c:v>0.63700000000000001</c:v>
                </c:pt>
                <c:pt idx="2">
                  <c:v>0.39800000000000002</c:v>
                </c:pt>
                <c:pt idx="3">
                  <c:v>0.59799999999999998</c:v>
                </c:pt>
                <c:pt idx="4">
                  <c:v>0.307</c:v>
                </c:pt>
                <c:pt idx="5">
                  <c:v>0.254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0862-45C3-86C0-7A01E999C362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Blad1!$K$2:$K$7</c:f>
              <c:numCache>
                <c:formatCode>General</c:formatCode>
                <c:ptCount val="6"/>
                <c:pt idx="0">
                  <c:v>1.07</c:v>
                </c:pt>
                <c:pt idx="1">
                  <c:v>2.0699999999999998</c:v>
                </c:pt>
                <c:pt idx="2">
                  <c:v>3.07</c:v>
                </c:pt>
                <c:pt idx="3">
                  <c:v>4.07</c:v>
                </c:pt>
                <c:pt idx="4">
                  <c:v>5.07</c:v>
                </c:pt>
                <c:pt idx="5">
                  <c:v>6.07</c:v>
                </c:pt>
              </c:numCache>
            </c:numRef>
          </c:xVal>
          <c:yVal>
            <c:numRef>
              <c:f>Blad1!$Q$2:$Q$7</c:f>
              <c:numCache>
                <c:formatCode>###0.0%</c:formatCode>
                <c:ptCount val="6"/>
                <c:pt idx="0">
                  <c:v>0.69699999999999995</c:v>
                </c:pt>
                <c:pt idx="1">
                  <c:v>0.622</c:v>
                </c:pt>
                <c:pt idx="2">
                  <c:v>0.40899999999999997</c:v>
                </c:pt>
                <c:pt idx="3">
                  <c:v>0.64600000000000002</c:v>
                </c:pt>
                <c:pt idx="4">
                  <c:v>0.41899999999999998</c:v>
                </c:pt>
                <c:pt idx="5">
                  <c:v>0.28399999999999997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A-0862-45C3-86C0-7A01E999C362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Blad1!$L$2:$L$7</c:f>
              <c:numCache>
                <c:formatCode>General</c:formatCode>
                <c:ptCount val="6"/>
                <c:pt idx="0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  <c:pt idx="3">
                  <c:v>4.2030000000000003</c:v>
                </c:pt>
                <c:pt idx="4">
                  <c:v>5.2030000000000003</c:v>
                </c:pt>
                <c:pt idx="5">
                  <c:v>6.2030000000000003</c:v>
                </c:pt>
              </c:numCache>
            </c:numRef>
          </c:xVal>
          <c:yVal>
            <c:numRef>
              <c:f>Blad1!$R$2:$R$7</c:f>
              <c:numCache>
                <c:formatCode>###0.0%</c:formatCode>
                <c:ptCount val="6"/>
                <c:pt idx="0">
                  <c:v>0.56499999999999995</c:v>
                </c:pt>
                <c:pt idx="1">
                  <c:v>0.53700000000000003</c:v>
                </c:pt>
                <c:pt idx="3">
                  <c:v>0.34200000000000003</c:v>
                </c:pt>
                <c:pt idx="4">
                  <c:v>0.191</c:v>
                </c:pt>
                <c:pt idx="5">
                  <c:v>0.29599999999999999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0862-45C3-86C0-7A01E999C362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Blad1!$M$2:$M$7</c:f>
              <c:numCache>
                <c:formatCode>0.0</c:formatCode>
                <c:ptCount val="6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  <c:pt idx="3">
                  <c:v>4.33</c:v>
                </c:pt>
                <c:pt idx="4">
                  <c:v>5.33</c:v>
                </c:pt>
                <c:pt idx="5">
                  <c:v>6.33</c:v>
                </c:pt>
              </c:numCache>
            </c:numRef>
          </c:xVal>
          <c:yVal>
            <c:numRef>
              <c:f>Blad1!$S$2:$S$7</c:f>
              <c:numCache>
                <c:formatCode>###0.0%</c:formatCode>
                <c:ptCount val="6"/>
                <c:pt idx="0">
                  <c:v>0.61299999999999999</c:v>
                </c:pt>
                <c:pt idx="1">
                  <c:v>0.60399999999999998</c:v>
                </c:pt>
                <c:pt idx="2">
                  <c:v>0.39200000000000002</c:v>
                </c:pt>
                <c:pt idx="3">
                  <c:v>0.48699999999999999</c:v>
                </c:pt>
                <c:pt idx="4">
                  <c:v>0.27900000000000003</c:v>
                </c:pt>
                <c:pt idx="5">
                  <c:v>0.313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C-0862-45C3-86C0-7A01E999C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0862-45C3-86C0-7A01E999C362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0862-45C3-86C0-7A01E999C362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0862-45C3-86C0-7A01E999C362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0862-45C3-86C0-7A01E999C362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0862-45C3-86C0-7A01E999C36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Verblijfstoeristen (die in ##STAD## overnachten)</c:v>
                      </c:pt>
                      <c:pt idx="1">
                        <c:v>Individuele toeristen (koppels, singles, mensen met kinderen,…) – niet in groep</c:v>
                      </c:pt>
                      <c:pt idx="2">
                        <c:v>Congrestoeristen en zakentoeristen</c:v>
                      </c:pt>
                      <c:pt idx="3">
                        <c:v>Dagtoeristen</c:v>
                      </c:pt>
                      <c:pt idx="4">
                        <c:v>Groepstoeristen</c:v>
                      </c:pt>
                      <c:pt idx="5">
                        <c:v>Cruisetoeristen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6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  <c:pt idx="3" formatCode="0.0">
                        <c:v>3.66</c:v>
                      </c:pt>
                      <c:pt idx="4" formatCode="0.0">
                        <c:v>4.66</c:v>
                      </c:pt>
                      <c:pt idx="5" formatCode="0.0">
                        <c:v>5.66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32-0862-45C3-86C0-7A01E999C362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0862-45C3-86C0-7A01E999C362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0862-45C3-86C0-7A01E999C362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5-0862-45C3-86C0-7A01E999C36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Verblijfstoeristen (die in ##STAD## overnachten)</c:v>
                      </c:pt>
                      <c:pt idx="1">
                        <c:v>Individuele toeristen (koppels, singles, mensen met kinderen,…) – niet in groep</c:v>
                      </c:pt>
                      <c:pt idx="2">
                        <c:v>Congrestoeristen en zakentoeristen</c:v>
                      </c:pt>
                      <c:pt idx="3">
                        <c:v>Dagtoeristen</c:v>
                      </c:pt>
                      <c:pt idx="4">
                        <c:v>Groepstoeristen</c:v>
                      </c:pt>
                      <c:pt idx="5">
                        <c:v>Cruisetoeristen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  <c:pt idx="3">
                        <c:v>3.8</c:v>
                      </c:pt>
                      <c:pt idx="4">
                        <c:v>4.8</c:v>
                      </c:pt>
                      <c:pt idx="5">
                        <c:v>5.8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0862-45C3-86C0-7A01E999C362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7-0862-45C3-86C0-7A01E999C362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8-0862-45C3-86C0-7A01E999C362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9-0862-45C3-86C0-7A01E999C362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A-0862-45C3-86C0-7A01E999C362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B-0862-45C3-86C0-7A01E999C362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C-0862-45C3-86C0-7A01E999C36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Verblijfstoeristen (die in ##STAD## overnachten)</c:v>
                      </c:pt>
                      <c:pt idx="1">
                        <c:v>Individuele toeristen (koppels, singles, mensen met kinderen,…) – niet in groep</c:v>
                      </c:pt>
                      <c:pt idx="2">
                        <c:v>Congrestoeristen en zakentoeristen</c:v>
                      </c:pt>
                      <c:pt idx="3">
                        <c:v>Dagtoeristen</c:v>
                      </c:pt>
                      <c:pt idx="4">
                        <c:v>Groepstoeristen</c:v>
                      </c:pt>
                      <c:pt idx="5">
                        <c:v>Cruisetoeristen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  <c:pt idx="3">
                        <c:v>3.93</c:v>
                      </c:pt>
                      <c:pt idx="4">
                        <c:v>4.93</c:v>
                      </c:pt>
                      <c:pt idx="5">
                        <c:v>5.93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0862-45C3-86C0-7A01E999C362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Verblijfstoeristen (die in ##STAD## overnachten)</c:v>
                      </c:pt>
                      <c:pt idx="1">
                        <c:v>Individuele toeristen (koppels, singles, mensen met kinderen,…) – niet in groep</c:v>
                      </c:pt>
                      <c:pt idx="2">
                        <c:v>Congrestoeristen en zakentoeristen</c:v>
                      </c:pt>
                      <c:pt idx="3">
                        <c:v>Dagtoeristen</c:v>
                      </c:pt>
                      <c:pt idx="4">
                        <c:v>Groepstoeristen</c:v>
                      </c:pt>
                      <c:pt idx="5">
                        <c:v>Cruisetoeristen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  <c:pt idx="3">
                        <c:v>4.07</c:v>
                      </c:pt>
                      <c:pt idx="4">
                        <c:v>5.07</c:v>
                      </c:pt>
                      <c:pt idx="5">
                        <c:v>6.07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0862-45C3-86C0-7A01E999C362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Verblijfstoeristen (die in ##STAD## overnachten)</c:v>
                      </c:pt>
                      <c:pt idx="1">
                        <c:v>Individuele toeristen (koppels, singles, mensen met kinderen,…) – niet in groep</c:v>
                      </c:pt>
                      <c:pt idx="2">
                        <c:v>Congrestoeristen en zakentoeristen</c:v>
                      </c:pt>
                      <c:pt idx="3">
                        <c:v>Dagtoeristen</c:v>
                      </c:pt>
                      <c:pt idx="4">
                        <c:v>Groepstoeristen</c:v>
                      </c:pt>
                      <c:pt idx="5">
                        <c:v>Cruisetoeristen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  <c:pt idx="3">
                        <c:v>4.2030000000000003</c:v>
                      </c:pt>
                      <c:pt idx="4">
                        <c:v>5.2030000000000003</c:v>
                      </c:pt>
                      <c:pt idx="5">
                        <c:v>6.2030000000000003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F-0862-45C3-86C0-7A01E999C362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Medium" panose="000006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8148148148147E-3"/>
                  <c:y val="-5.9163099654151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2F-47EC-88E4-83067319933B}"/>
                </c:ext>
              </c:extLst>
            </c:dLbl>
            <c:dLbl>
              <c:idx val="1"/>
              <c:layout>
                <c:manualLayout>
                  <c:x val="-4.6296296296296511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2F-47EC-88E4-83067319933B}"/>
                </c:ext>
              </c:extLst>
            </c:dLbl>
            <c:dLbl>
              <c:idx val="2"/>
              <c:layout>
                <c:manualLayout>
                  <c:x val="-2.3148148148148147E-3"/>
                  <c:y val="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2F-47EC-88E4-83067319933B}"/>
                </c:ext>
              </c:extLst>
            </c:dLbl>
            <c:dLbl>
              <c:idx val="3"/>
              <c:layout>
                <c:manualLayout>
                  <c:x val="-1.1574074074074073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2F-47EC-88E4-83067319933B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2F-47EC-88E4-83067319933B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2F-47EC-88E4-83067319933B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2F-47EC-88E4-830673199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Cruisetoeristen</c:v>
                </c:pt>
                <c:pt idx="1">
                  <c:v>Groepstoeristen</c:v>
                </c:pt>
                <c:pt idx="2">
                  <c:v>Dagtoeristen</c:v>
                </c:pt>
                <c:pt idx="3">
                  <c:v>Congrestoeristen en zakentoeristen</c:v>
                </c:pt>
                <c:pt idx="4">
                  <c:v>Verblijfstoeristen (die in ##STAD## overnachten)</c:v>
                </c:pt>
                <c:pt idx="5">
                  <c:v>Individuele toeristen (koppels, singles, mensen met kinderen,…) – niet in groep</c:v>
                </c:pt>
              </c:strCache>
            </c:strRef>
          </c:cat>
          <c:val>
            <c:numRef>
              <c:f>Blad1!$B$2:$B$7</c:f>
              <c:numCache>
                <c:formatCode>###0%</c:formatCode>
                <c:ptCount val="6"/>
                <c:pt idx="0">
                  <c:v>0.53900000000000003</c:v>
                </c:pt>
                <c:pt idx="1">
                  <c:v>0.28000000000000003</c:v>
                </c:pt>
                <c:pt idx="2">
                  <c:v>7.5999999999999998E-2</c:v>
                </c:pt>
                <c:pt idx="3">
                  <c:v>6.7000000000000004E-2</c:v>
                </c:pt>
                <c:pt idx="4">
                  <c:v>2.1999999999999999E-2</c:v>
                </c:pt>
                <c:pt idx="5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2F-47EC-88E4-83067319933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043E-3"/>
                  <c:y val="8.4180979826834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2F-47EC-88E4-83067319933B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2F-47EC-88E4-83067319933B}"/>
                </c:ext>
              </c:extLst>
            </c:dLbl>
            <c:dLbl>
              <c:idx val="5"/>
              <c:layout>
                <c:manualLayout>
                  <c:x val="1.15740740740732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62F-47EC-88E4-830673199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Cruisetoeristen</c:v>
                </c:pt>
                <c:pt idx="1">
                  <c:v>Groepstoeristen</c:v>
                </c:pt>
                <c:pt idx="2">
                  <c:v>Dagtoeristen</c:v>
                </c:pt>
                <c:pt idx="3">
                  <c:v>Congrestoeristen en zakentoeristen</c:v>
                </c:pt>
                <c:pt idx="4">
                  <c:v>Verblijfstoeristen (die in ##STAD## overnachten)</c:v>
                </c:pt>
                <c:pt idx="5">
                  <c:v>Individuele toeristen (koppels, singles, mensen met kinderen,…) – niet in groep</c:v>
                </c:pt>
              </c:strCache>
            </c:strRef>
          </c:cat>
          <c:val>
            <c:numRef>
              <c:f>Blad1!$C$2:$C$7</c:f>
              <c:numCache>
                <c:formatCode>###0%</c:formatCode>
                <c:ptCount val="6"/>
                <c:pt idx="0">
                  <c:v>0.50600000000000001</c:v>
                </c:pt>
                <c:pt idx="1">
                  <c:v>0.40300000000000002</c:v>
                </c:pt>
                <c:pt idx="2">
                  <c:v>0.11600000000000001</c:v>
                </c:pt>
                <c:pt idx="3">
                  <c:v>8.1000000000000003E-2</c:v>
                </c:pt>
                <c:pt idx="4">
                  <c:v>5.2999999999999999E-2</c:v>
                </c:pt>
                <c:pt idx="5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2F-47EC-88E4-83067319933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62F-47EC-88E4-83067319933B}"/>
                </c:ext>
              </c:extLst>
            </c:dLbl>
            <c:dLbl>
              <c:idx val="1"/>
              <c:layout>
                <c:manualLayout>
                  <c:x val="-1.1574074074074073E-3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62F-47EC-88E4-83067319933B}"/>
                </c:ext>
              </c:extLst>
            </c:dLbl>
            <c:dLbl>
              <c:idx val="2"/>
              <c:layout>
                <c:manualLayout>
                  <c:x val="0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62F-47EC-88E4-83067319933B}"/>
                </c:ext>
              </c:extLst>
            </c:dLbl>
            <c:dLbl>
              <c:idx val="3"/>
              <c:layout>
                <c:manualLayout>
                  <c:x val="1.1574074074073226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62F-47EC-88E4-83067319933B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62F-47EC-88E4-830673199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Cruisetoeristen</c:v>
                </c:pt>
                <c:pt idx="1">
                  <c:v>Groepstoeristen</c:v>
                </c:pt>
                <c:pt idx="2">
                  <c:v>Dagtoeristen</c:v>
                </c:pt>
                <c:pt idx="3">
                  <c:v>Congrestoeristen en zakentoeristen</c:v>
                </c:pt>
                <c:pt idx="4">
                  <c:v>Verblijfstoeristen (die in ##STAD## overnachten)</c:v>
                </c:pt>
                <c:pt idx="5">
                  <c:v>Individuele toeristen (koppels, singles, mensen met kinderen,…) – niet in groep</c:v>
                </c:pt>
              </c:strCache>
            </c:strRef>
          </c:cat>
          <c:val>
            <c:numRef>
              <c:f>Blad1!$D$2:$D$7</c:f>
              <c:numCache>
                <c:formatCode>###0%</c:formatCode>
                <c:ptCount val="6"/>
                <c:pt idx="0">
                  <c:v>0.38200000000000001</c:v>
                </c:pt>
                <c:pt idx="1">
                  <c:v>0.187</c:v>
                </c:pt>
                <c:pt idx="2">
                  <c:v>4.4999999999999998E-2</c:v>
                </c:pt>
                <c:pt idx="3">
                  <c:v>7.400000000000001E-2</c:v>
                </c:pt>
                <c:pt idx="4">
                  <c:v>3.2000000000000001E-2</c:v>
                </c:pt>
                <c:pt idx="5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62F-47EC-88E4-83067319933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43974891685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62F-47EC-88E4-83067319933B}"/>
                </c:ext>
              </c:extLst>
            </c:dLbl>
            <c:dLbl>
              <c:idx val="1"/>
              <c:layout>
                <c:manualLayout>
                  <c:x val="2.3148148148148147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62F-47EC-88E4-83067319933B}"/>
                </c:ext>
              </c:extLst>
            </c:dLbl>
            <c:dLbl>
              <c:idx val="2"/>
              <c:layout>
                <c:manualLayout>
                  <c:x val="4.6296296296296294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62F-47EC-88E4-83067319933B}"/>
                </c:ext>
              </c:extLst>
            </c:dLbl>
            <c:dLbl>
              <c:idx val="3"/>
              <c:layout>
                <c:manualLayout>
                  <c:x val="3.4722222222221375E-3"/>
                  <c:y val="-3.647842459162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62F-47EC-88E4-83067319933B}"/>
                </c:ext>
              </c:extLst>
            </c:dLbl>
            <c:dLbl>
              <c:idx val="4"/>
              <c:layout>
                <c:manualLayout>
                  <c:x val="2.3148148148148147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62F-47EC-88E4-83067319933B}"/>
                </c:ext>
              </c:extLst>
            </c:dLbl>
            <c:dLbl>
              <c:idx val="5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62F-47EC-88E4-83067319933B}"/>
                </c:ext>
              </c:extLst>
            </c:dLbl>
            <c:dLbl>
              <c:idx val="6"/>
              <c:layout>
                <c:manualLayout>
                  <c:x val="1.1574074074074073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62F-47EC-88E4-830673199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Cruisetoeristen</c:v>
                </c:pt>
                <c:pt idx="1">
                  <c:v>Groepstoeristen</c:v>
                </c:pt>
                <c:pt idx="2">
                  <c:v>Dagtoeristen</c:v>
                </c:pt>
                <c:pt idx="3">
                  <c:v>Congrestoeristen en zakentoeristen</c:v>
                </c:pt>
                <c:pt idx="4">
                  <c:v>Verblijfstoeristen (die in ##STAD## overnachten)</c:v>
                </c:pt>
                <c:pt idx="5">
                  <c:v>Individuele toeristen (koppels, singles, mensen met kinderen,…) – niet in groep</c:v>
                </c:pt>
              </c:strCache>
            </c:strRef>
          </c:cat>
          <c:val>
            <c:numRef>
              <c:f>Blad1!$E$2:$E$7</c:f>
              <c:numCache>
                <c:formatCode>###0%</c:formatCode>
                <c:ptCount val="6"/>
                <c:pt idx="0">
                  <c:v>0.32800000000000001</c:v>
                </c:pt>
                <c:pt idx="1">
                  <c:v>0.12</c:v>
                </c:pt>
                <c:pt idx="2">
                  <c:v>2.8000000000000001E-2</c:v>
                </c:pt>
                <c:pt idx="3">
                  <c:v>6.3E-2</c:v>
                </c:pt>
                <c:pt idx="4">
                  <c:v>3.3000000000000002E-2</c:v>
                </c:pt>
                <c:pt idx="5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62F-47EC-88E4-83067319933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3148148148148147E-3"/>
                  <c:y val="8.4180979826833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62F-47EC-88E4-83067319933B}"/>
                </c:ext>
              </c:extLst>
            </c:dLbl>
            <c:dLbl>
              <c:idx val="2"/>
              <c:layout>
                <c:manualLayout>
                  <c:x val="0"/>
                  <c:y val="1.1605850028610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62F-47EC-88E4-83067319933B}"/>
                </c:ext>
              </c:extLst>
            </c:dLbl>
            <c:dLbl>
              <c:idx val="3"/>
              <c:layout>
                <c:manualLayout>
                  <c:x val="5.7870370370370367E-3"/>
                  <c:y val="-4.6909173666312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62F-47EC-88E4-83067319933B}"/>
                </c:ext>
              </c:extLst>
            </c:dLbl>
            <c:dLbl>
              <c:idx val="4"/>
              <c:layout>
                <c:manualLayout>
                  <c:x val="-1.1574074074074923E-3"/>
                  <c:y val="-1.7570888503633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62F-47EC-88E4-83067319933B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62F-47EC-88E4-83067319933B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62F-47EC-88E4-830673199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Blad1!$A$2:$A$7</c:f>
              <c:strCache>
                <c:ptCount val="6"/>
                <c:pt idx="0">
                  <c:v>Cruisetoeristen</c:v>
                </c:pt>
                <c:pt idx="1">
                  <c:v>Groepstoeristen</c:v>
                </c:pt>
                <c:pt idx="2">
                  <c:v>Dagtoeristen</c:v>
                </c:pt>
                <c:pt idx="3">
                  <c:v>Congrestoeristen en zakentoeristen</c:v>
                </c:pt>
                <c:pt idx="4">
                  <c:v>Verblijfstoeristen (die in ##STAD## overnachten)</c:v>
                </c:pt>
                <c:pt idx="5">
                  <c:v>Individuele toeristen (koppels, singles, mensen met kinderen,…) – niet in groep</c:v>
                </c:pt>
              </c:strCache>
            </c:strRef>
          </c:cat>
          <c:val>
            <c:numRef>
              <c:f>Blad1!$F$2:$F$7</c:f>
              <c:numCache>
                <c:formatCode>###0%</c:formatCode>
                <c:ptCount val="6"/>
                <c:pt idx="0">
                  <c:v>0.56200000000000006</c:v>
                </c:pt>
                <c:pt idx="1">
                  <c:v>0.48899999999999999</c:v>
                </c:pt>
                <c:pt idx="2">
                  <c:v>0.23200000000000001</c:v>
                </c:pt>
                <c:pt idx="3">
                  <c:v>8.5000000000000006E-2</c:v>
                </c:pt>
                <c:pt idx="4">
                  <c:v>4.7E-2</c:v>
                </c:pt>
                <c:pt idx="5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962F-47EC-88E4-83067319933B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7870370370369942E-3"/>
                  <c:y val="5.5532362749839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62F-47EC-88E4-83067319933B}"/>
                </c:ext>
              </c:extLst>
            </c:dLbl>
            <c:dLbl>
              <c:idx val="2"/>
              <c:layout>
                <c:manualLayout>
                  <c:x val="4.6296296296296294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62F-47EC-88E4-83067319933B}"/>
                </c:ext>
              </c:extLst>
            </c:dLbl>
            <c:dLbl>
              <c:idx val="3"/>
              <c:layout>
                <c:manualLayout>
                  <c:x val="-1.1574074074074073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62F-47EC-88E4-83067319933B}"/>
                </c:ext>
              </c:extLst>
            </c:dLbl>
            <c:dLbl>
              <c:idx val="6"/>
              <c:layout>
                <c:manualLayout>
                  <c:x val="9.2592592592592587E-3"/>
                  <c:y val="-5.14433378385704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62F-47EC-88E4-830673199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Blad1!$G$2:$G$7</c:f>
              <c:numCache>
                <c:formatCode>###0%</c:formatCode>
                <c:ptCount val="6"/>
                <c:pt idx="0">
                  <c:v>0.48</c:v>
                </c:pt>
                <c:pt idx="1">
                  <c:v>0.31900000000000001</c:v>
                </c:pt>
                <c:pt idx="2">
                  <c:v>0.11</c:v>
                </c:pt>
                <c:pt idx="3">
                  <c:v>7.4999999999999997E-2</c:v>
                </c:pt>
                <c:pt idx="4">
                  <c:v>3.9E-2</c:v>
                </c:pt>
                <c:pt idx="5">
                  <c:v>2.9000000000000001E-2</c:v>
                </c:pt>
              </c:numCache>
            </c:numRef>
          </c:cat>
          <c:val>
            <c:numRef>
              <c:f>Blad1!$G$2:$G$7</c:f>
              <c:numCache>
                <c:formatCode>###0%</c:formatCode>
                <c:ptCount val="6"/>
                <c:pt idx="0">
                  <c:v>0.48</c:v>
                </c:pt>
                <c:pt idx="1">
                  <c:v>0.31900000000000001</c:v>
                </c:pt>
                <c:pt idx="2">
                  <c:v>0.11</c:v>
                </c:pt>
                <c:pt idx="3">
                  <c:v>7.4999999999999997E-2</c:v>
                </c:pt>
                <c:pt idx="4">
                  <c:v>3.9E-2</c:v>
                </c:pt>
                <c:pt idx="5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962F-47EC-88E4-830673199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Blad1!$H$2:$H$7</c:f>
              <c:numCache>
                <c:formatCode>_(* #,##0.00_);_(* \(#,##0.00\);_(* "-"??_);_(@_)</c:formatCode>
                <c:ptCount val="6"/>
                <c:pt idx="0">
                  <c:v>0.66</c:v>
                </c:pt>
                <c:pt idx="1">
                  <c:v>1.66</c:v>
                </c:pt>
                <c:pt idx="2">
                  <c:v>2.66</c:v>
                </c:pt>
                <c:pt idx="3" formatCode="0.0">
                  <c:v>3.66</c:v>
                </c:pt>
                <c:pt idx="4" formatCode="0.0">
                  <c:v>4.66</c:v>
                </c:pt>
                <c:pt idx="5" formatCode="0.0">
                  <c:v>5.66</c:v>
                </c:pt>
              </c:numCache>
            </c:numRef>
          </c:xVal>
          <c:yVal>
            <c:numRef>
              <c:f>Blad1!$N$2:$N$7</c:f>
              <c:numCache>
                <c:formatCode>###0.0%</c:formatCode>
                <c:ptCount val="6"/>
                <c:pt idx="0">
                  <c:v>0.121</c:v>
                </c:pt>
                <c:pt idx="1">
                  <c:v>0.14799999999999999</c:v>
                </c:pt>
                <c:pt idx="2">
                  <c:v>4.4999999999999998E-2</c:v>
                </c:pt>
                <c:pt idx="3">
                  <c:v>4.0999999999999988E-2</c:v>
                </c:pt>
                <c:pt idx="4">
                  <c:v>1.0999999999999999E-2</c:v>
                </c:pt>
                <c:pt idx="5">
                  <c:v>1.0999999999999999E-2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E-962F-47EC-88E4-83067319933B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Blad1!$I$2:$I$7</c:f>
              <c:numCache>
                <c:formatCode>General</c:formatCode>
                <c:ptCount val="6"/>
                <c:pt idx="0">
                  <c:v>0.8</c:v>
                </c:pt>
                <c:pt idx="1">
                  <c:v>1.8</c:v>
                </c:pt>
                <c:pt idx="2">
                  <c:v>2.8</c:v>
                </c:pt>
                <c:pt idx="3">
                  <c:v>3.8</c:v>
                </c:pt>
                <c:pt idx="4">
                  <c:v>4.8</c:v>
                </c:pt>
                <c:pt idx="5">
                  <c:v>5.8</c:v>
                </c:pt>
              </c:numCache>
            </c:numRef>
          </c:xVal>
          <c:yVal>
            <c:numRef>
              <c:f>Blad1!$O$2:$O$7</c:f>
              <c:numCache>
                <c:formatCode>###0.0%</c:formatCode>
                <c:ptCount val="6"/>
                <c:pt idx="0">
                  <c:v>0.21</c:v>
                </c:pt>
                <c:pt idx="1">
                  <c:v>0.22600000000000001</c:v>
                </c:pt>
                <c:pt idx="2">
                  <c:v>6.4000000000000001E-2</c:v>
                </c:pt>
                <c:pt idx="3">
                  <c:v>9.6000000000000002E-2</c:v>
                </c:pt>
                <c:pt idx="4">
                  <c:v>2.4E-2</c:v>
                </c:pt>
                <c:pt idx="5">
                  <c:v>2.5000000000000001E-2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F-962F-47EC-88E4-83067319933B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Blad1!$J$2:$J$7</c:f>
              <c:numCache>
                <c:formatCode>General</c:formatCode>
                <c:ptCount val="6"/>
                <c:pt idx="0">
                  <c:v>0.93</c:v>
                </c:pt>
                <c:pt idx="1">
                  <c:v>1.93</c:v>
                </c:pt>
                <c:pt idx="2">
                  <c:v>2.93</c:v>
                </c:pt>
                <c:pt idx="3">
                  <c:v>3.93</c:v>
                </c:pt>
                <c:pt idx="4">
                  <c:v>4.93</c:v>
                </c:pt>
                <c:pt idx="5">
                  <c:v>5.93</c:v>
                </c:pt>
              </c:numCache>
            </c:numRef>
          </c:xVal>
          <c:yVal>
            <c:numRef>
              <c:f>Blad1!$P$2:$P$7</c:f>
              <c:numCache>
                <c:formatCode>###0.0%</c:formatCode>
                <c:ptCount val="6"/>
                <c:pt idx="0">
                  <c:v>0.187</c:v>
                </c:pt>
                <c:pt idx="1">
                  <c:v>0.108</c:v>
                </c:pt>
                <c:pt idx="2">
                  <c:v>2.1999999999999999E-2</c:v>
                </c:pt>
                <c:pt idx="3">
                  <c:v>7.4999999999999997E-2</c:v>
                </c:pt>
                <c:pt idx="4">
                  <c:v>2.1000000000000001E-2</c:v>
                </c:pt>
                <c:pt idx="5">
                  <c:v>2.1000000000000001E-2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0-962F-47EC-88E4-83067319933B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Blad1!$K$2:$K$7</c:f>
              <c:numCache>
                <c:formatCode>General</c:formatCode>
                <c:ptCount val="6"/>
                <c:pt idx="0">
                  <c:v>1.07</c:v>
                </c:pt>
                <c:pt idx="1">
                  <c:v>2.0699999999999998</c:v>
                </c:pt>
                <c:pt idx="2">
                  <c:v>3.07</c:v>
                </c:pt>
                <c:pt idx="3">
                  <c:v>4.07</c:v>
                </c:pt>
                <c:pt idx="4">
                  <c:v>5.07</c:v>
                </c:pt>
                <c:pt idx="5">
                  <c:v>6.07</c:v>
                </c:pt>
              </c:numCache>
            </c:numRef>
          </c:xVal>
          <c:yVal>
            <c:numRef>
              <c:f>Blad1!$Q$2:$Q$7</c:f>
              <c:numCache>
                <c:formatCode>###0.0%</c:formatCode>
                <c:ptCount val="6"/>
                <c:pt idx="0">
                  <c:v>0.14299999999999999</c:v>
                </c:pt>
                <c:pt idx="1">
                  <c:v>4.3999999999999997E-2</c:v>
                </c:pt>
                <c:pt idx="2">
                  <c:v>0.01</c:v>
                </c:pt>
                <c:pt idx="3">
                  <c:v>7.4999999999999997E-2</c:v>
                </c:pt>
                <c:pt idx="4">
                  <c:v>1.4E-2</c:v>
                </c:pt>
                <c:pt idx="5">
                  <c:v>6.9999999999999993E-3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1-962F-47EC-88E4-83067319933B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Blad1!$L$2:$L$7</c:f>
              <c:numCache>
                <c:formatCode>General</c:formatCode>
                <c:ptCount val="6"/>
                <c:pt idx="0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  <c:pt idx="3">
                  <c:v>4.2030000000000003</c:v>
                </c:pt>
                <c:pt idx="4">
                  <c:v>5.2030000000000003</c:v>
                </c:pt>
                <c:pt idx="5">
                  <c:v>6.2030000000000003</c:v>
                </c:pt>
              </c:numCache>
            </c:numRef>
          </c:xVal>
          <c:yVal>
            <c:numRef>
              <c:f>Blad1!$R$2:$R$7</c:f>
              <c:numCache>
                <c:formatCode>###0.0%</c:formatCode>
                <c:ptCount val="6"/>
                <c:pt idx="0">
                  <c:v>0.25800000000000001</c:v>
                </c:pt>
                <c:pt idx="1">
                  <c:v>0.32100000000000001</c:v>
                </c:pt>
                <c:pt idx="2">
                  <c:v>0.13</c:v>
                </c:pt>
                <c:pt idx="4">
                  <c:v>4.2999999999999997E-2</c:v>
                </c:pt>
                <c:pt idx="5">
                  <c:v>4.9000000000000002E-2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2-962F-47EC-88E4-83067319933B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Blad1!$M$2:$M$7</c:f>
              <c:numCache>
                <c:formatCode>0.0</c:formatCode>
                <c:ptCount val="6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  <c:pt idx="3">
                  <c:v>4.33</c:v>
                </c:pt>
                <c:pt idx="4">
                  <c:v>5.33</c:v>
                </c:pt>
                <c:pt idx="5">
                  <c:v>6.33</c:v>
                </c:pt>
              </c:numCache>
            </c:numRef>
          </c:xVal>
          <c:yVal>
            <c:numRef>
              <c:f>Blad1!$S$2:$S$7</c:f>
              <c:numCache>
                <c:formatCode>###0.0%</c:formatCode>
                <c:ptCount val="6"/>
                <c:pt idx="0">
                  <c:v>0.191</c:v>
                </c:pt>
                <c:pt idx="1">
                  <c:v>0.192</c:v>
                </c:pt>
                <c:pt idx="2">
                  <c:v>6.2E-2</c:v>
                </c:pt>
                <c:pt idx="3">
                  <c:v>7.2999999999999995E-2</c:v>
                </c:pt>
                <c:pt idx="4">
                  <c:v>2.4E-2</c:v>
                </c:pt>
                <c:pt idx="5">
                  <c:v>2.5000000000000001E-2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962F-47EC-88E4-830673199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962F-47EC-88E4-83067319933B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962F-47EC-88E4-83067319933B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6-962F-47EC-88E4-83067319933B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7-962F-47EC-88E4-83067319933B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8-962F-47EC-88E4-83067319933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Cruisetoeristen</c:v>
                      </c:pt>
                      <c:pt idx="1">
                        <c:v>Groepstoeristen</c:v>
                      </c:pt>
                      <c:pt idx="2">
                        <c:v>Dagtoeristen</c:v>
                      </c:pt>
                      <c:pt idx="3">
                        <c:v>Congrestoeristen en zakentoeristen</c:v>
                      </c:pt>
                      <c:pt idx="4">
                        <c:v>Verblijfstoeristen (die in ##STAD## overnachten)</c:v>
                      </c:pt>
                      <c:pt idx="5">
                        <c:v>Individuele toeristen (koppels, singles, mensen met kinderen,…) – niet in groep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6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  <c:pt idx="3" formatCode="0.0">
                        <c:v>3.66</c:v>
                      </c:pt>
                      <c:pt idx="4" formatCode="0.0">
                        <c:v>4.66</c:v>
                      </c:pt>
                      <c:pt idx="5" formatCode="0.0">
                        <c:v>5.66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39-962F-47EC-88E4-83067319933B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A-962F-47EC-88E4-83067319933B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B-962F-47EC-88E4-83067319933B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C-962F-47EC-88E4-83067319933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Cruisetoeristen</c:v>
                      </c:pt>
                      <c:pt idx="1">
                        <c:v>Groepstoeristen</c:v>
                      </c:pt>
                      <c:pt idx="2">
                        <c:v>Dagtoeristen</c:v>
                      </c:pt>
                      <c:pt idx="3">
                        <c:v>Congrestoeristen en zakentoeristen</c:v>
                      </c:pt>
                      <c:pt idx="4">
                        <c:v>Verblijfstoeristen (die in ##STAD## overnachten)</c:v>
                      </c:pt>
                      <c:pt idx="5">
                        <c:v>Individuele toeristen (koppels, singles, mensen met kinderen,…) – niet in groep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  <c:pt idx="3">
                        <c:v>3.8</c:v>
                      </c:pt>
                      <c:pt idx="4">
                        <c:v>4.8</c:v>
                      </c:pt>
                      <c:pt idx="5">
                        <c:v>5.8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962F-47EC-88E4-83067319933B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E-962F-47EC-88E4-83067319933B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F-962F-47EC-88E4-83067319933B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40-962F-47EC-88E4-83067319933B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41-962F-47EC-88E4-83067319933B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42-962F-47EC-88E4-83067319933B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43-962F-47EC-88E4-83067319933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Cruisetoeristen</c:v>
                      </c:pt>
                      <c:pt idx="1">
                        <c:v>Groepstoeristen</c:v>
                      </c:pt>
                      <c:pt idx="2">
                        <c:v>Dagtoeristen</c:v>
                      </c:pt>
                      <c:pt idx="3">
                        <c:v>Congrestoeristen en zakentoeristen</c:v>
                      </c:pt>
                      <c:pt idx="4">
                        <c:v>Verblijfstoeristen (die in ##STAD## overnachten)</c:v>
                      </c:pt>
                      <c:pt idx="5">
                        <c:v>Individuele toeristen (koppels, singles, mensen met kinderen,…) – niet in groep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  <c:pt idx="3">
                        <c:v>3.93</c:v>
                      </c:pt>
                      <c:pt idx="4">
                        <c:v>4.93</c:v>
                      </c:pt>
                      <c:pt idx="5">
                        <c:v>5.93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4-962F-47EC-88E4-83067319933B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Cruisetoeristen</c:v>
                      </c:pt>
                      <c:pt idx="1">
                        <c:v>Groepstoeristen</c:v>
                      </c:pt>
                      <c:pt idx="2">
                        <c:v>Dagtoeristen</c:v>
                      </c:pt>
                      <c:pt idx="3">
                        <c:v>Congrestoeristen en zakentoeristen</c:v>
                      </c:pt>
                      <c:pt idx="4">
                        <c:v>Verblijfstoeristen (die in ##STAD## overnachten)</c:v>
                      </c:pt>
                      <c:pt idx="5">
                        <c:v>Individuele toeristen (koppels, singles, mensen met kinderen,…) – niet in groep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  <c:pt idx="3">
                        <c:v>4.07</c:v>
                      </c:pt>
                      <c:pt idx="4">
                        <c:v>5.07</c:v>
                      </c:pt>
                      <c:pt idx="5">
                        <c:v>6.07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5-962F-47EC-88E4-83067319933B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Blad1!$A$2:$A$7</c15:sqref>
                        </c15:formulaRef>
                      </c:ext>
                    </c:extLst>
                    <c:strCache>
                      <c:ptCount val="6"/>
                      <c:pt idx="0">
                        <c:v>Cruisetoeristen</c:v>
                      </c:pt>
                      <c:pt idx="1">
                        <c:v>Groepstoeristen</c:v>
                      </c:pt>
                      <c:pt idx="2">
                        <c:v>Dagtoeristen</c:v>
                      </c:pt>
                      <c:pt idx="3">
                        <c:v>Congrestoeristen en zakentoeristen</c:v>
                      </c:pt>
                      <c:pt idx="4">
                        <c:v>Verblijfstoeristen (die in ##STAD## overnachten)</c:v>
                      </c:pt>
                      <c:pt idx="5">
                        <c:v>Individuele toeristen (koppels, singles, mensen met kinderen,…) – niet in groep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  <c:pt idx="3">
                        <c:v>4.2030000000000003</c:v>
                      </c:pt>
                      <c:pt idx="4">
                        <c:v>5.2030000000000003</c:v>
                      </c:pt>
                      <c:pt idx="5">
                        <c:v>6.2030000000000003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6-962F-47EC-88E4-83067319933B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Medium" panose="00000600000000000000" pitchFamily="2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ArtSans-Medium" panose="00000600000000000000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86249635462E-2"/>
          <c:y val="3.0866359269839369E-2"/>
          <c:w val="0.95239765602216386"/>
          <c:h val="0.74020162949202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ANTWERPEN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3.03413825367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F8-4889-8BC5-BE925B11B591}"/>
                </c:ext>
              </c:extLst>
            </c:dLbl>
            <c:dLbl>
              <c:idx val="1"/>
              <c:layout>
                <c:manualLayout>
                  <c:x val="-4.62962962962962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F8-4889-8BC5-BE925B11B591}"/>
                </c:ext>
              </c:extLst>
            </c:dLbl>
            <c:dLbl>
              <c:idx val="2"/>
              <c:layout>
                <c:manualLayout>
                  <c:x val="-6.944444444444444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F8-4889-8BC5-BE925B11B591}"/>
                </c:ext>
              </c:extLst>
            </c:dLbl>
            <c:dLbl>
              <c:idx val="3"/>
              <c:layout>
                <c:manualLayout>
                  <c:x val="-5.7870370370371217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F8-4889-8BC5-BE925B11B591}"/>
                </c:ext>
              </c:extLst>
            </c:dLbl>
            <c:dLbl>
              <c:idx val="4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F8-4889-8BC5-BE925B11B591}"/>
                </c:ext>
              </c:extLst>
            </c:dLbl>
            <c:dLbl>
              <c:idx val="5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F8-4889-8BC5-BE925B11B591}"/>
                </c:ext>
              </c:extLst>
            </c:dLbl>
            <c:dLbl>
              <c:idx val="6"/>
              <c:layout>
                <c:manualLayout>
                  <c:x val="-6.94444444444461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F8-4889-8BC5-BE925B11B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Ja, ik wil meer betrokken worden</c:v>
                </c:pt>
                <c:pt idx="1">
                  <c:v>Het gebeurt nu zoals ik wil</c:v>
                </c:pt>
                <c:pt idx="2">
                  <c:v>Nee, het interesseert me niet</c:v>
                </c:pt>
              </c:strCache>
            </c:strRef>
          </c:cat>
          <c:val>
            <c:numRef>
              <c:f>Blad1!$B$2:$B$4</c:f>
              <c:numCache>
                <c:formatCode>###0%</c:formatCode>
                <c:ptCount val="3"/>
                <c:pt idx="0">
                  <c:v>0.34</c:v>
                </c:pt>
                <c:pt idx="1">
                  <c:v>0.30599999999999999</c:v>
                </c:pt>
                <c:pt idx="2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F8-4889-8BC5-BE925B11B5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GENT 2019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3"/>
                  <c:y val="-8.009013001861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F8-4889-8BC5-BE925B11B591}"/>
                </c:ext>
              </c:extLst>
            </c:dLbl>
            <c:dLbl>
              <c:idx val="2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F8-4889-8BC5-BE925B11B591}"/>
                </c:ext>
              </c:extLst>
            </c:dLbl>
            <c:dLbl>
              <c:idx val="5"/>
              <c:layout>
                <c:manualLayout>
                  <c:x val="-8.487556272013328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F8-4889-8BC5-BE925B11B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Ja, ik wil meer betrokken worden</c:v>
                </c:pt>
                <c:pt idx="1">
                  <c:v>Het gebeurt nu zoals ik wil</c:v>
                </c:pt>
                <c:pt idx="2">
                  <c:v>Nee, het interesseert me niet</c:v>
                </c:pt>
              </c:strCache>
            </c:strRef>
          </c:cat>
          <c:val>
            <c:numRef>
              <c:f>Blad1!$C$2:$C$4</c:f>
              <c:numCache>
                <c:formatCode>###0%</c:formatCode>
                <c:ptCount val="3"/>
                <c:pt idx="0">
                  <c:v>0.25700000000000001</c:v>
                </c:pt>
                <c:pt idx="1">
                  <c:v>0.37</c:v>
                </c:pt>
                <c:pt idx="2">
                  <c:v>0.372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7F8-4889-8BC5-BE925B11B5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LEUVEN 2019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574074074074073E-3"/>
                  <c:y val="-5.7793866048129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F8-4889-8BC5-BE925B11B591}"/>
                </c:ext>
              </c:extLst>
            </c:dLbl>
            <c:dLbl>
              <c:idx val="1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F8-4889-8BC5-BE925B11B591}"/>
                </c:ext>
              </c:extLst>
            </c:dLbl>
            <c:dLbl>
              <c:idx val="2"/>
              <c:layout>
                <c:manualLayout>
                  <c:x val="0"/>
                  <c:y val="-5.6957378867646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F8-4889-8BC5-BE925B11B591}"/>
                </c:ext>
              </c:extLst>
            </c:dLbl>
            <c:dLbl>
              <c:idx val="4"/>
              <c:layout>
                <c:manualLayout>
                  <c:x val="-8.4875562720133283E-1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F8-4889-8BC5-BE925B11B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Ja, ik wil meer betrokken worden</c:v>
                </c:pt>
                <c:pt idx="1">
                  <c:v>Het gebeurt nu zoals ik wil</c:v>
                </c:pt>
                <c:pt idx="2">
                  <c:v>Nee, het interesseert me niet</c:v>
                </c:pt>
              </c:strCache>
            </c:strRef>
          </c:cat>
          <c:val>
            <c:numRef>
              <c:f>Blad1!$D$2:$D$4</c:f>
              <c:numCache>
                <c:formatCode>###0%</c:formatCode>
                <c:ptCount val="3"/>
                <c:pt idx="0">
                  <c:v>0.28799999999999998</c:v>
                </c:pt>
                <c:pt idx="1">
                  <c:v>0.40400000000000003</c:v>
                </c:pt>
                <c:pt idx="2">
                  <c:v>0.308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7F8-4889-8BC5-BE925B11B59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MECHELEN 2019</c:v>
                </c:pt>
              </c:strCache>
            </c:strRef>
          </c:tx>
          <c:spPr>
            <a:solidFill>
              <a:srgbClr val="E6B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4074074073651E-3"/>
                  <c:y val="-5.07974200974328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7F8-4889-8BC5-BE925B11B591}"/>
                </c:ext>
              </c:extLst>
            </c:dLbl>
            <c:dLbl>
              <c:idx val="1"/>
              <c:layout>
                <c:manualLayout>
                  <c:x val="1.1574074074073226E-3"/>
                  <c:y val="3.9468760290142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7F8-4889-8BC5-BE925B11B591}"/>
                </c:ext>
              </c:extLst>
            </c:dLbl>
            <c:dLbl>
              <c:idx val="2"/>
              <c:layout>
                <c:manualLayout>
                  <c:x val="-3.472222222222392E-3"/>
                  <c:y val="-3.7619229492277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7F8-4889-8BC5-BE925B11B591}"/>
                </c:ext>
              </c:extLst>
            </c:dLbl>
            <c:dLbl>
              <c:idx val="4"/>
              <c:layout>
                <c:manualLayout>
                  <c:x val="0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7F8-4889-8BC5-BE925B11B591}"/>
                </c:ext>
              </c:extLst>
            </c:dLbl>
            <c:dLbl>
              <c:idx val="5"/>
              <c:layout>
                <c:manualLayout>
                  <c:x val="1.1574074074073226E-3"/>
                  <c:y val="-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7F8-4889-8BC5-BE925B11B591}"/>
                </c:ext>
              </c:extLst>
            </c:dLbl>
            <c:dLbl>
              <c:idx val="6"/>
              <c:layout>
                <c:manualLayout>
                  <c:x val="-2.3148148148148147E-3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7F8-4889-8BC5-BE925B11B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Ja, ik wil meer betrokken worden</c:v>
                </c:pt>
                <c:pt idx="1">
                  <c:v>Het gebeurt nu zoals ik wil</c:v>
                </c:pt>
                <c:pt idx="2">
                  <c:v>Nee, het interesseert me niet</c:v>
                </c:pt>
              </c:strCache>
            </c:strRef>
          </c:cat>
          <c:val>
            <c:numRef>
              <c:f>Blad1!$E$2:$E$4</c:f>
              <c:numCache>
                <c:formatCode>###0%</c:formatCode>
                <c:ptCount val="3"/>
                <c:pt idx="0">
                  <c:v>0.192</c:v>
                </c:pt>
                <c:pt idx="1">
                  <c:v>0.51900000000000002</c:v>
                </c:pt>
                <c:pt idx="2">
                  <c:v>0.28899999999999998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7F8-4889-8BC5-BE925B11B591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BRUGGE 2019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722222222222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7F8-4889-8BC5-BE925B11B591}"/>
                </c:ext>
              </c:extLst>
            </c:dLbl>
            <c:dLbl>
              <c:idx val="2"/>
              <c:layout>
                <c:manualLayout>
                  <c:x val="2.3148148148148572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7F8-4889-8BC5-BE925B11B591}"/>
                </c:ext>
              </c:extLst>
            </c:dLbl>
            <c:dLbl>
              <c:idx val="4"/>
              <c:layout>
                <c:manualLayout>
                  <c:x val="0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7F8-4889-8BC5-BE925B11B591}"/>
                </c:ext>
              </c:extLst>
            </c:dLbl>
            <c:dLbl>
              <c:idx val="5"/>
              <c:layout>
                <c:manualLayout>
                  <c:x val="2.3148148148148147E-3"/>
                  <c:y val="1.403016330447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7F8-4889-8BC5-BE925B11B591}"/>
                </c:ext>
              </c:extLst>
            </c:dLbl>
            <c:dLbl>
              <c:idx val="6"/>
              <c:layout>
                <c:manualLayout>
                  <c:x val="-1.1574074074074073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7F8-4889-8BC5-BE925B11B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Ja, ik wil meer betrokken worden</c:v>
                </c:pt>
                <c:pt idx="1">
                  <c:v>Het gebeurt nu zoals ik wil</c:v>
                </c:pt>
                <c:pt idx="2">
                  <c:v>Nee, het interesseert me niet</c:v>
                </c:pt>
              </c:strCache>
            </c:strRef>
          </c:cat>
          <c:val>
            <c:numRef>
              <c:f>Blad1!$F$2:$F$4</c:f>
              <c:numCache>
                <c:formatCode>###0%</c:formatCode>
                <c:ptCount val="3"/>
                <c:pt idx="0">
                  <c:v>0.29699999999999999</c:v>
                </c:pt>
                <c:pt idx="1">
                  <c:v>0.41</c:v>
                </c:pt>
                <c:pt idx="2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7F8-4889-8BC5-BE925B11B591}"/>
            </c:ext>
          </c:extLst>
        </c:ser>
        <c:ser>
          <c:idx val="15"/>
          <c:order val="5"/>
          <c:tx>
            <c:strRef>
              <c:f>Blad1!$G$1</c:f>
              <c:strCache>
                <c:ptCount val="1"/>
                <c:pt idx="0">
                  <c:v>TOTAAL 2019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landers Art Sans Medium" panose="020B060402020202020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Blad1!$G$2:$G$4</c:f>
              <c:numCache>
                <c:formatCode>###0%</c:formatCode>
                <c:ptCount val="3"/>
                <c:pt idx="0">
                  <c:v>0.28100000000000003</c:v>
                </c:pt>
                <c:pt idx="1">
                  <c:v>0.39200000000000002</c:v>
                </c:pt>
                <c:pt idx="2">
                  <c:v>0.32700000000000001</c:v>
                </c:pt>
              </c:numCache>
            </c:numRef>
          </c:cat>
          <c:val>
            <c:numRef>
              <c:f>Blad1!$G$2:$G$4</c:f>
              <c:numCache>
                <c:formatCode>###0%</c:formatCode>
                <c:ptCount val="3"/>
                <c:pt idx="0">
                  <c:v>0.28100000000000003</c:v>
                </c:pt>
                <c:pt idx="1">
                  <c:v>0.39200000000000002</c:v>
                </c:pt>
                <c:pt idx="2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7F8-4889-8BC5-BE925B11B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833056"/>
        <c:axId val="680828792"/>
      </c:barChart>
      <c:scatterChart>
        <c:scatterStyle val="lineMarker"/>
        <c:varyColors val="0"/>
        <c:ser>
          <c:idx val="6"/>
          <c:order val="11"/>
          <c:tx>
            <c:strRef>
              <c:f>Blad1!$N$1</c:f>
              <c:strCache>
                <c:ptCount val="1"/>
                <c:pt idx="0">
                  <c:v>ANTWERPEN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Blad1!$H$2:$H$4</c:f>
              <c:numCache>
                <c:formatCode>_(* #,##0.00_);_(* \(#,##0.00\);_(* "-"??_);_(@_)</c:formatCode>
                <c:ptCount val="3"/>
                <c:pt idx="0">
                  <c:v>0.66</c:v>
                </c:pt>
                <c:pt idx="1">
                  <c:v>1.66</c:v>
                </c:pt>
                <c:pt idx="2">
                  <c:v>2.66</c:v>
                </c:pt>
              </c:numCache>
            </c:numRef>
          </c:xVal>
          <c:yVal>
            <c:numRef>
              <c:f>Blad1!$N$2:$N$4</c:f>
              <c:numCache>
                <c:formatCode>###0.0%</c:formatCode>
                <c:ptCount val="3"/>
                <c:pt idx="0">
                  <c:v>0.43597320796440853</c:v>
                </c:pt>
                <c:pt idx="1">
                  <c:v>0.2686012258536451</c:v>
                </c:pt>
                <c:pt idx="2">
                  <c:v>0.2954255661819527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67F8-4889-8BC5-BE925B11B591}"/>
            </c:ext>
          </c:extLst>
        </c:ser>
        <c:ser>
          <c:idx val="8"/>
          <c:order val="12"/>
          <c:tx>
            <c:strRef>
              <c:f>Blad1!$O$1</c:f>
              <c:strCache>
                <c:ptCount val="1"/>
                <c:pt idx="0">
                  <c:v>GENT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Blad1!$I$2:$I$4</c:f>
              <c:numCache>
                <c:formatCode>General</c:formatCode>
                <c:ptCount val="3"/>
                <c:pt idx="0">
                  <c:v>0.8</c:v>
                </c:pt>
                <c:pt idx="1">
                  <c:v>1.8</c:v>
                </c:pt>
                <c:pt idx="2">
                  <c:v>2.8</c:v>
                </c:pt>
              </c:numCache>
            </c:numRef>
          </c:xVal>
          <c:yVal>
            <c:numRef>
              <c:f>Blad1!$O$2:$O$4</c:f>
              <c:numCache>
                <c:formatCode>###0.0%</c:formatCode>
                <c:ptCount val="3"/>
                <c:pt idx="0">
                  <c:v>0.36229626554228256</c:v>
                </c:pt>
                <c:pt idx="1">
                  <c:v>0.28047548203970829</c:v>
                </c:pt>
                <c:pt idx="2">
                  <c:v>0.35722825241801071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67F8-4889-8BC5-BE925B11B591}"/>
            </c:ext>
          </c:extLst>
        </c:ser>
        <c:ser>
          <c:idx val="10"/>
          <c:order val="13"/>
          <c:tx>
            <c:strRef>
              <c:f>Blad1!$P$1</c:f>
              <c:strCache>
                <c:ptCount val="1"/>
                <c:pt idx="0">
                  <c:v>LEUVEN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Blad1!$J$2:$J$4</c:f>
              <c:numCache>
                <c:formatCode>General</c:formatCode>
                <c:ptCount val="3"/>
                <c:pt idx="0">
                  <c:v>0.93</c:v>
                </c:pt>
                <c:pt idx="1">
                  <c:v>1.93</c:v>
                </c:pt>
                <c:pt idx="2">
                  <c:v>2.93</c:v>
                </c:pt>
              </c:numCache>
            </c:numRef>
          </c:xVal>
          <c:yVal>
            <c:numRef>
              <c:f>Blad1!$P$2:$P$4</c:f>
              <c:numCache>
                <c:formatCode>###0.0%</c:formatCode>
                <c:ptCount val="3"/>
                <c:pt idx="0">
                  <c:v>0.34779022804608867</c:v>
                </c:pt>
                <c:pt idx="1">
                  <c:v>0.29606720775067391</c:v>
                </c:pt>
                <c:pt idx="2">
                  <c:v>0.35614256420323753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67F8-4889-8BC5-BE925B11B591}"/>
            </c:ext>
          </c:extLst>
        </c:ser>
        <c:ser>
          <c:idx val="12"/>
          <c:order val="14"/>
          <c:tx>
            <c:strRef>
              <c:f>Blad1!$Q$1</c:f>
              <c:strCache>
                <c:ptCount val="1"/>
                <c:pt idx="0">
                  <c:v>MECHELEN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Blad1!$K$2:$K$4</c:f>
              <c:numCache>
                <c:formatCode>General</c:formatCode>
                <c:ptCount val="3"/>
                <c:pt idx="0">
                  <c:v>1.07</c:v>
                </c:pt>
                <c:pt idx="1">
                  <c:v>2.0699999999999998</c:v>
                </c:pt>
                <c:pt idx="2">
                  <c:v>3.07</c:v>
                </c:pt>
              </c:numCache>
            </c:numRef>
          </c:xVal>
          <c:yVal>
            <c:numRef>
              <c:f>Blad1!$Q$2:$Q$4</c:f>
              <c:numCache>
                <c:formatCode>###0.0%</c:formatCode>
                <c:ptCount val="3"/>
                <c:pt idx="0">
                  <c:v>0.31204114934246768</c:v>
                </c:pt>
                <c:pt idx="1">
                  <c:v>0.35866367892304318</c:v>
                </c:pt>
                <c:pt idx="2">
                  <c:v>0.32929517173449113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67F8-4889-8BC5-BE925B11B591}"/>
            </c:ext>
          </c:extLst>
        </c:ser>
        <c:ser>
          <c:idx val="14"/>
          <c:order val="15"/>
          <c:tx>
            <c:strRef>
              <c:f>Blad1!$R$1</c:f>
              <c:strCache>
                <c:ptCount val="1"/>
                <c:pt idx="0">
                  <c:v>BRUGGE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Blad1!$L$2:$L$4</c:f>
              <c:numCache>
                <c:formatCode>General</c:formatCode>
                <c:ptCount val="3"/>
                <c:pt idx="0">
                  <c:v>1.2030000000000001</c:v>
                </c:pt>
                <c:pt idx="1">
                  <c:v>2.2029999999999998</c:v>
                </c:pt>
                <c:pt idx="2">
                  <c:v>3.2029999999999998</c:v>
                </c:pt>
              </c:numCache>
            </c:numRef>
          </c:xVal>
          <c:yVal>
            <c:numRef>
              <c:f>Blad1!$R$2:$R$4</c:f>
              <c:numCache>
                <c:formatCode>###0.0%</c:formatCode>
                <c:ptCount val="3"/>
                <c:pt idx="0">
                  <c:v>0.41688782235767619</c:v>
                </c:pt>
                <c:pt idx="1">
                  <c:v>0.28496981409858696</c:v>
                </c:pt>
                <c:pt idx="2">
                  <c:v>0.29814236354374229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67F8-4889-8BC5-BE925B11B591}"/>
            </c:ext>
          </c:extLst>
        </c:ser>
        <c:ser>
          <c:idx val="16"/>
          <c:order val="16"/>
          <c:tx>
            <c:strRef>
              <c:f>Blad1!$S$1</c:f>
              <c:strCache>
                <c:ptCount val="1"/>
                <c:pt idx="0">
                  <c:v>TOTAAL 2017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Blad1!$M$2:$M$4</c:f>
              <c:numCache>
                <c:formatCode>0.0</c:formatCode>
                <c:ptCount val="3"/>
                <c:pt idx="0">
                  <c:v>1.33</c:v>
                </c:pt>
                <c:pt idx="1">
                  <c:v>2.33</c:v>
                </c:pt>
                <c:pt idx="2">
                  <c:v>3.33</c:v>
                </c:pt>
              </c:numCache>
            </c:numRef>
          </c:xVal>
          <c:yVal>
            <c:numRef>
              <c:f>Blad1!$S$2:$S$4</c:f>
              <c:numCache>
                <c:formatCode>###0.0%</c:formatCode>
                <c:ptCount val="3"/>
                <c:pt idx="0">
                  <c:v>0.38298661116372196</c:v>
                </c:pt>
                <c:pt idx="1">
                  <c:v>0.29009022464838441</c:v>
                </c:pt>
                <c:pt idx="2">
                  <c:v>0.32692316418789585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67F8-4889-8BC5-BE925B11B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833056"/>
        <c:axId val="680828792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Blad1!$H$1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1.1574074074073861E-3"/>
                        <c:y val="-4.209048991341732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67F8-4889-8BC5-BE925B11B591}"/>
                      </c:ext>
                    </c:extLst>
                  </c:dLbl>
                  <c:dLbl>
                    <c:idx val="2"/>
                    <c:layout>
                      <c:manualLayout>
                        <c:x val="-2.3148148148148147E-3"/>
                        <c:y val="5.61206532178897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67F8-4889-8BC5-BE925B11B591}"/>
                      </c:ext>
                    </c:extLst>
                  </c:dLbl>
                  <c:dLbl>
                    <c:idx val="4"/>
                    <c:layout>
                      <c:manualLayout>
                        <c:x val="-4.6296296296296294E-3"/>
                        <c:y val="-3.367239193073385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67F8-4889-8BC5-BE925B11B591}"/>
                      </c:ext>
                    </c:extLst>
                  </c:dLbl>
                  <c:dLbl>
                    <c:idx val="5"/>
                    <c:layout>
                      <c:manualLayout>
                        <c:x val="2.3148148148146451E-3"/>
                        <c:y val="-1.40301633044724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67F8-4889-8BC5-BE925B11B591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1.964222862626144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67F8-4889-8BC5-BE925B11B59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Ja, ik wil meer betrokken worden</c:v>
                      </c:pt>
                      <c:pt idx="1">
                        <c:v>Het gebeurt nu zoals ik wil</c:v>
                      </c:pt>
                      <c:pt idx="2">
                        <c:v>Nee, het interesseert me niet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Blad1!$H$2:$H$4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0.66</c:v>
                      </c:pt>
                      <c:pt idx="1">
                        <c:v>1.66</c:v>
                      </c:pt>
                      <c:pt idx="2">
                        <c:v>2.66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A-67F8-4889-8BC5-BE925B11B591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3.472222222222222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B-67F8-4889-8BC5-BE925B11B591}"/>
                      </c:ext>
                    </c:extLst>
                  </c:dLbl>
                  <c:dLbl>
                    <c:idx val="4"/>
                    <c:layout>
                      <c:manualLayout>
                        <c:x val="3.472222222222222E-3"/>
                        <c:y val="-1.4030163304472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C-67F8-4889-8BC5-BE925B11B591}"/>
                      </c:ext>
                    </c:extLst>
                  </c:dLbl>
                  <c:dLbl>
                    <c:idx val="5"/>
                    <c:layout>
                      <c:manualLayout>
                        <c:x val="-1.6975112544026657E-16"/>
                        <c:y val="-4.4896522574311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67F8-4889-8BC5-BE925B11B59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Ja, ik wil meer betrokken worden</c:v>
                      </c:pt>
                      <c:pt idx="1">
                        <c:v>Het gebeurt nu zoals ik wil</c:v>
                      </c:pt>
                      <c:pt idx="2">
                        <c:v>Nee, het interesseert me niet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Blad1!$I$2:$I$4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0.8</c:v>
                      </c:pt>
                      <c:pt idx="1">
                        <c:v>1.8</c:v>
                      </c:pt>
                      <c:pt idx="2">
                        <c:v>2.8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67F8-4889-8BC5-BE925B11B591}"/>
                  </c:ext>
                </c:extLst>
              </c15:ser>
            </c15:filteredScatterSeries>
            <c15:filteredScatte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Blad1!$J$1</c15:sqref>
                        </c15:formulaRef>
                      </c:ext>
                    </c:extLst>
                    <c:strCache>
                      <c:ptCount val="1"/>
                      <c:pt idx="0">
                        <c:v>kolom3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5.787037037037036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67F8-4889-8BC5-BE925B11B591}"/>
                      </c:ext>
                    </c:extLst>
                  </c:dLbl>
                  <c:dLbl>
                    <c:idx val="1"/>
                    <c:layout>
                      <c:manualLayout>
                        <c:x val="9.2592592592592587E-3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67F8-4889-8BC5-BE925B11B591}"/>
                      </c:ext>
                    </c:extLst>
                  </c:dLbl>
                  <c:dLbl>
                    <c:idx val="2"/>
                    <c:layout>
                      <c:manualLayout>
                        <c:x val="3.472222222222222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67F8-4889-8BC5-BE925B11B591}"/>
                      </c:ext>
                    </c:extLst>
                  </c:dLbl>
                  <c:dLbl>
                    <c:idx val="3"/>
                    <c:layout>
                      <c:manualLayout>
                        <c:x val="2.3148148148148147E-3"/>
                        <c:y val="-5.6120653217890792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67F8-4889-8BC5-BE925B11B591}"/>
                      </c:ext>
                    </c:extLst>
                  </c:dLbl>
                  <c:dLbl>
                    <c:idx val="4"/>
                    <c:layout>
                      <c:manualLayout>
                        <c:x val="4.6296296296297144E-3"/>
                        <c:y val="-1.96422286262614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67F8-4889-8BC5-BE925B11B591}"/>
                      </c:ext>
                    </c:extLst>
                  </c:dLbl>
                  <c:dLbl>
                    <c:idx val="6"/>
                    <c:layout>
                      <c:manualLayout>
                        <c:x val="9.2592592592592587E-3"/>
                        <c:y val="-2.80603266089448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67F8-4889-8BC5-BE925B11B59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nl-NL"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landers Art Sans Medium" panose="020B0604020202020204" charset="0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Ja, ik wil meer betrokken worden</c:v>
                      </c:pt>
                      <c:pt idx="1">
                        <c:v>Het gebeurt nu zoals ik wil</c:v>
                      </c:pt>
                      <c:pt idx="2">
                        <c:v>Nee, het interesseert me niet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Blad1!$J$2:$J$4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0.93</c:v>
                      </c:pt>
                      <c:pt idx="1">
                        <c:v>1.93</c:v>
                      </c:pt>
                      <c:pt idx="2">
                        <c:v>2.93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67F8-4889-8BC5-BE925B11B591}"/>
                  </c:ext>
                </c:extLst>
              </c15:ser>
            </c15:filteredScatterSeries>
            <c15:filteredScatterSeries>
              <c15:ser>
                <c:idx val="11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Blad1!$K$1</c15:sqref>
                        </c15:formulaRef>
                      </c:ext>
                    </c:extLst>
                    <c:strCache>
                      <c:ptCount val="1"/>
                      <c:pt idx="0">
                        <c:v>kolom4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Ja, ik wil meer betrokken worden</c:v>
                      </c:pt>
                      <c:pt idx="1">
                        <c:v>Het gebeurt nu zoals ik wil</c:v>
                      </c:pt>
                      <c:pt idx="2">
                        <c:v>Nee, het interesseert me niet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Blad1!$K$2:$K$4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1.07</c:v>
                      </c:pt>
                      <c:pt idx="1">
                        <c:v>2.0699999999999998</c:v>
                      </c:pt>
                      <c:pt idx="2">
                        <c:v>3.07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67F8-4889-8BC5-BE925B11B591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Blad1!$L$1</c15:sqref>
                        </c15:formulaRef>
                      </c:ext>
                    </c:extLst>
                    <c:strCache>
                      <c:ptCount val="1"/>
                      <c:pt idx="0">
                        <c:v>kolom5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Blad1!$A$2:$A$4</c15:sqref>
                        </c15:formulaRef>
                      </c:ext>
                    </c:extLst>
                    <c:strCache>
                      <c:ptCount val="3"/>
                      <c:pt idx="0">
                        <c:v>Ja, ik wil meer betrokken worden</c:v>
                      </c:pt>
                      <c:pt idx="1">
                        <c:v>Het gebeurt nu zoals ik wil</c:v>
                      </c:pt>
                      <c:pt idx="2">
                        <c:v>Nee, het interesseert me niet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Blad1!$L$2:$L$4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1.2030000000000001</c:v>
                      </c:pt>
                      <c:pt idx="1">
                        <c:v>2.2029999999999998</c:v>
                      </c:pt>
                      <c:pt idx="2">
                        <c:v>3.2029999999999998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67F8-4889-8BC5-BE925B11B591}"/>
                  </c:ext>
                </c:extLst>
              </c15:ser>
            </c15:filteredScatterSeries>
          </c:ext>
        </c:extLst>
      </c:scatterChart>
      <c:catAx>
        <c:axId val="6808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28792"/>
        <c:crosses val="autoZero"/>
        <c:auto val="1"/>
        <c:lblAlgn val="ctr"/>
        <c:lblOffset val="100"/>
        <c:noMultiLvlLbl val="0"/>
      </c:catAx>
      <c:valAx>
        <c:axId val="680828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ArtSans-Regular" panose="020B0604020202020204" charset="0"/>
                <a:ea typeface="+mn-ea"/>
                <a:cs typeface="+mn-cs"/>
              </a:defRPr>
            </a:pPr>
            <a:endParaRPr lang="nl-BE"/>
          </a:p>
        </c:txPr>
        <c:crossAx val="68083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landers Art Sans Medium" panose="020B0604020202020204" charset="0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2.3362405220180807E-2"/>
          <c:y val="0.92907498360017504"/>
          <c:w val="0.93936041848935548"/>
          <c:h val="3.9222080538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landers Art Sans Medium" panose="020B0604020202020204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2140" tIns="46070" rIns="92140" bIns="46070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2140" tIns="46070" rIns="92140" bIns="46070" rtlCol="0"/>
          <a:lstStyle>
            <a:lvl1pPr algn="r">
              <a:defRPr sz="1300"/>
            </a:lvl1pPr>
          </a:lstStyle>
          <a:p>
            <a:fld id="{B2129465-2620-4003-9342-971D2CF4B618}" type="datetimeFigureOut">
              <a:rPr lang="nl-BE" smtClean="0"/>
              <a:pPr/>
              <a:t>21/01/2020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8"/>
            <a:ext cx="2945659" cy="498055"/>
          </a:xfrm>
          <a:prstGeom prst="rect">
            <a:avLst/>
          </a:prstGeom>
        </p:spPr>
        <p:txBody>
          <a:bodyPr vert="horz" lIns="92140" tIns="46070" rIns="92140" bIns="46070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5" y="9428588"/>
            <a:ext cx="2945659" cy="498055"/>
          </a:xfrm>
          <a:prstGeom prst="rect">
            <a:avLst/>
          </a:prstGeom>
        </p:spPr>
        <p:txBody>
          <a:bodyPr vert="horz" lIns="92140" tIns="46070" rIns="92140" bIns="46070" rtlCol="0" anchor="b"/>
          <a:lstStyle>
            <a:lvl1pPr algn="r">
              <a:defRPr sz="1300"/>
            </a:lvl1pPr>
          </a:lstStyle>
          <a:p>
            <a:fld id="{ADF472FA-F1DD-4E54-927B-3E48DA6F2AA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4225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2140" tIns="46070" rIns="92140" bIns="460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2140" tIns="46070" rIns="92140" bIns="460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DD2986D-158C-415F-A5C3-6E1017C6BC20}" type="datetimeFigureOut">
              <a:rPr lang="nl-BE"/>
              <a:pPr>
                <a:defRPr/>
              </a:pPr>
              <a:t>21/01/2020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0" tIns="46070" rIns="92140" bIns="4607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9" y="4715155"/>
            <a:ext cx="5438140" cy="4466987"/>
          </a:xfrm>
          <a:prstGeom prst="rect">
            <a:avLst/>
          </a:prstGeom>
        </p:spPr>
        <p:txBody>
          <a:bodyPr vert="horz" lIns="92140" tIns="46070" rIns="92140" bIns="4607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2140" tIns="46070" rIns="92140" bIns="460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wrap="square" lIns="92140" tIns="46070" rIns="92140" bIns="460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FE71E69-B0FE-4A11-B458-E7B72B523DC1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922869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71E69-B0FE-4A11-B458-E7B72B523DC1}" type="slidenum">
              <a:rPr lang="nl-BE" altLang="nl-BE" smtClean="0"/>
              <a:pPr>
                <a:defRPr/>
              </a:pPr>
              <a:t>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59827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54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115854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54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88071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527803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81578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54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443745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734093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19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401469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54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20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206249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21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37608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Ondernemers of dienstverleners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E6D09-FA1A-42B6-8920-662A10555768}" type="slidenum">
              <a:rPr lang="nl-BE" altLang="nl-BE" smtClean="0"/>
              <a:pPr>
                <a:defRPr/>
              </a:pPr>
              <a:t>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68384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Ondernemers of dienstverleners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E6D09-FA1A-42B6-8920-662A10555768}" type="slidenum">
              <a:rPr lang="nl-BE" altLang="nl-BE" smtClean="0"/>
              <a:pPr>
                <a:defRPr/>
              </a:pPr>
              <a:t>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35387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67429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6388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9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65850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10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596071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41156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0012-7C19-437D-BADB-C1A31EAF76D5}" type="slidenum">
              <a:rPr lang="nl-BE" altLang="nl-BE" smtClean="0"/>
              <a:pPr/>
              <a:t>12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29257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52515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73636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 b="1">
                <a:solidFill>
                  <a:srgbClr val="373636"/>
                </a:solidFill>
              </a:defRPr>
            </a:lvl1pPr>
            <a:lvl2pPr>
              <a:defRPr>
                <a:solidFill>
                  <a:srgbClr val="373636"/>
                </a:solidFill>
              </a:defRPr>
            </a:lvl2pPr>
            <a:lvl3pPr>
              <a:defRPr>
                <a:solidFill>
                  <a:srgbClr val="373636"/>
                </a:solidFill>
              </a:defRPr>
            </a:lvl3pPr>
          </a:lstStyle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24935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Eerste titel</a:t>
            </a:r>
          </a:p>
          <a:p>
            <a:pPr lvl="1"/>
            <a:r>
              <a:rPr lang="nl-NL" altLang="nl-BE"/>
              <a:t>Tweede titel</a:t>
            </a:r>
          </a:p>
          <a:p>
            <a:pPr lvl="2"/>
            <a:r>
              <a:rPr lang="nl-NL" altLang="nl-BE"/>
              <a:t>Derde titel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A6437C4-800D-4017-8F51-9077853E41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97" y="332656"/>
            <a:ext cx="1166838" cy="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14E3552-55A2-4781-96E3-8743C1EC3416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1307243" y="188640"/>
            <a:ext cx="693413" cy="64014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7E2B07D-A5E5-412B-9C93-AEBBD36E06B8}"/>
              </a:ext>
            </a:extLst>
          </p:cNvPr>
          <p:cNvSpPr/>
          <p:nvPr userDrawn="1"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chemeClr val="accent4">
              <a:lumMod val="60000"/>
              <a:lumOff val="4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9pPr>
    </p:titleStyle>
    <p:bodyStyle>
      <a:lvl1pPr marL="180975" indent="-180975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Calibri" panose="020F0502020204030204" pitchFamily="34" charset="0"/>
        <a:buChar char="-"/>
        <a:tabLst>
          <a:tab pos="180975" algn="l"/>
        </a:tabLst>
        <a:defRPr sz="2000" b="1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3888" indent="-166688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Calibri" panose="020F0502020204030204" pitchFamily="34" charset="0"/>
        <a:buChar char="-"/>
        <a:defRPr sz="20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4738" indent="-160338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Calibri" panose="020F0502020204030204" pitchFamily="34" charset="0"/>
        <a:buChar char="-"/>
        <a:defRPr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png"/><Relationship Id="rId7" Type="http://schemas.openxmlformats.org/officeDocument/2006/relationships/image" Target="../media/image6.jpg"/><Relationship Id="rId12" Type="http://schemas.openxmlformats.org/officeDocument/2006/relationships/image" Target="../media/image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hyperlink" Target="mailto:vincent.nijs@toerismevlaanderen.be" TargetMode="Externa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2E7CE3A3-62DF-4B51-84E6-06B9D8B5763D}"/>
              </a:ext>
            </a:extLst>
          </p:cNvPr>
          <p:cNvSpPr/>
          <p:nvPr/>
        </p:nvSpPr>
        <p:spPr>
          <a:xfrm>
            <a:off x="0" y="5661248"/>
            <a:ext cx="12192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3FF26F-4EA4-4B7F-BF73-3262681447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/>
          <a:stretch/>
        </p:blipFill>
        <p:spPr>
          <a:xfrm flipH="1">
            <a:off x="0" y="0"/>
            <a:ext cx="12194628" cy="5894512"/>
          </a:xfrm>
          <a:prstGeom prst="rect">
            <a:avLst/>
          </a:prstGeom>
        </p:spPr>
      </p:pic>
      <p:sp>
        <p:nvSpPr>
          <p:cNvPr id="9" name="Rechthoekige driehoek 8">
            <a:extLst>
              <a:ext uri="{FF2B5EF4-FFF2-40B4-BE49-F238E27FC236}">
                <a16:creationId xmlns:a16="http://schemas.microsoft.com/office/drawing/2014/main" id="{2D32C622-30FC-407E-847A-9020FF1C1B47}"/>
              </a:ext>
            </a:extLst>
          </p:cNvPr>
          <p:cNvSpPr/>
          <p:nvPr/>
        </p:nvSpPr>
        <p:spPr>
          <a:xfrm rot="5400000">
            <a:off x="-358688" y="358688"/>
            <a:ext cx="5157192" cy="4439816"/>
          </a:xfrm>
          <a:prstGeom prst="rtTriangle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0" name="Rechthoekige driehoek 19">
            <a:extLst>
              <a:ext uri="{FF2B5EF4-FFF2-40B4-BE49-F238E27FC236}">
                <a16:creationId xmlns:a16="http://schemas.microsoft.com/office/drawing/2014/main" id="{FB58FF9C-7411-4DFE-AB21-EA4566F7AC14}"/>
              </a:ext>
            </a:extLst>
          </p:cNvPr>
          <p:cNvSpPr/>
          <p:nvPr/>
        </p:nvSpPr>
        <p:spPr>
          <a:xfrm>
            <a:off x="0" y="3861048"/>
            <a:ext cx="4536504" cy="2033464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839416" y="2636912"/>
            <a:ext cx="5968716" cy="194421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719138">
              <a:spcBef>
                <a:spcPts val="100"/>
              </a:spcBef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3888" indent="-166688" defTabSz="719138">
              <a:spcBef>
                <a:spcPts val="100"/>
              </a:spcBef>
              <a:buClr>
                <a:srgbClr val="262626"/>
              </a:buClr>
              <a:buFont typeface="Calibri" panose="020F0502020204030204" pitchFamily="34" charset="0"/>
              <a:buChar char="-"/>
              <a:defRPr sz="20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738" indent="-160338" defTabSz="719138">
              <a:spcBef>
                <a:spcPts val="100"/>
              </a:spcBef>
              <a:buClr>
                <a:srgbClr val="262626"/>
              </a:buClr>
              <a:buFont typeface="Calibri" panose="020F0502020204030204" pitchFamily="34" charset="0"/>
              <a:buChar char="-"/>
              <a:defRPr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BE" sz="3500" b="0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Bold" panose="00000800000000000000" pitchFamily="2" charset="0"/>
              </a:rPr>
              <a:t>Bewonersonderzoek</a:t>
            </a:r>
            <a:r>
              <a:rPr lang="en-US" altLang="nl-BE" sz="3500" b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Bold" panose="00000800000000000000" pitchFamily="2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BE" sz="3500" b="0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Bold" panose="00000800000000000000" pitchFamily="2" charset="0"/>
              </a:rPr>
              <a:t>Toerisme</a:t>
            </a:r>
            <a:r>
              <a:rPr lang="en-US" altLang="nl-BE" sz="3500" b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Bold" panose="00000800000000000000" pitchFamily="2" charset="0"/>
              </a:rPr>
              <a:t> 2019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nl-BE" b="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nders Sans beta 3 Medium" panose="00000600000000000000" pitchFamily="50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BE" b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Regular" panose="00000500000000000000" pitchFamily="2" charset="0"/>
              </a:rPr>
              <a:t>Antwerpen, </a:t>
            </a:r>
            <a:r>
              <a:rPr lang="en-US" altLang="nl-BE" b="0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Regular" panose="00000500000000000000" pitchFamily="2" charset="0"/>
              </a:rPr>
              <a:t>brugge</a:t>
            </a:r>
            <a:r>
              <a:rPr lang="en-US" altLang="nl-BE" b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Regular" panose="00000500000000000000" pitchFamily="2" charset="0"/>
              </a:rPr>
              <a:t>, Gent,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BE" b="0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Regular" panose="00000500000000000000" pitchFamily="2" charset="0"/>
              </a:rPr>
              <a:t>leuven</a:t>
            </a:r>
            <a:r>
              <a:rPr lang="en-US" altLang="nl-BE" b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Regular" panose="00000500000000000000" pitchFamily="2" charset="0"/>
              </a:rPr>
              <a:t>, </a:t>
            </a:r>
            <a:r>
              <a:rPr lang="en-US" altLang="nl-BE" b="0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Regular" panose="00000500000000000000" pitchFamily="2" charset="0"/>
              </a:rPr>
              <a:t>mechelen</a:t>
            </a:r>
            <a:endParaRPr lang="en-US" altLang="nl-BE" b="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ndersArtSans-Regular" panose="000005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nl-BE" b="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ndersArtSans-Regular" panose="000005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nl-BE" b="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ndersArtSans-Regular" panose="000005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nl-BE" b="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ndersArtSans-Regular" panose="000005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nl-BE" b="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ndersArtSans-Regular" panose="000005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nl-BE" b="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ndersArtSans-Regular" panose="000005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BE" sz="1400" b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Regular" panose="00000500000000000000" pitchFamily="2" charset="0"/>
              </a:rPr>
              <a:t>Vincent Nijs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BE" sz="1400" b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ndersArtSans-Regular" panose="00000500000000000000" pitchFamily="2" charset="0"/>
              </a:rPr>
              <a:t>Research Manager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62698B28-2CCF-4C0D-B50A-BFFB4BAEE127}"/>
              </a:ext>
            </a:extLst>
          </p:cNvPr>
          <p:cNvGrpSpPr/>
          <p:nvPr/>
        </p:nvGrpSpPr>
        <p:grpSpPr>
          <a:xfrm>
            <a:off x="1840488" y="6057292"/>
            <a:ext cx="8864024" cy="644142"/>
            <a:chOff x="1840488" y="6057292"/>
            <a:chExt cx="8864024" cy="644142"/>
          </a:xfrm>
        </p:grpSpPr>
        <p:pic>
          <p:nvPicPr>
            <p:cNvPr id="11" name="Afbeelding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488" y="6093296"/>
              <a:ext cx="1440160" cy="56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046" y="6185080"/>
              <a:ext cx="388567" cy="388567"/>
            </a:xfrm>
            <a:prstGeom prst="rect">
              <a:avLst/>
            </a:prstGeom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188" y="6102024"/>
              <a:ext cx="341027" cy="554679"/>
            </a:xfrm>
            <a:prstGeom prst="rect">
              <a:avLst/>
            </a:prstGeom>
          </p:spPr>
        </p:pic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407" y="6100092"/>
              <a:ext cx="319758" cy="558542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1FF9730-47AD-48D8-885B-EA4A453766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9" t="29031" r="20910" b="28997"/>
            <a:stretch/>
          </p:blipFill>
          <p:spPr bwMode="auto">
            <a:xfrm>
              <a:off x="7215805" y="6177963"/>
              <a:ext cx="579191" cy="402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FFCB032C-D564-48A5-AA3B-DCB392EC0D19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276016" y="6057292"/>
              <a:ext cx="728838" cy="644142"/>
            </a:xfrm>
            <a:prstGeom prst="rect">
              <a:avLst/>
            </a:prstGeom>
          </p:spPr>
        </p:pic>
        <p:pic>
          <p:nvPicPr>
            <p:cNvPr id="17" name="Afbeelding 6">
              <a:extLst>
                <a:ext uri="{FF2B5EF4-FFF2-40B4-BE49-F238E27FC236}">
                  <a16:creationId xmlns:a16="http://schemas.microsoft.com/office/drawing/2014/main" id="{E1031731-2128-4B1B-99A7-63A066C4A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80" y="6333645"/>
              <a:ext cx="1296144" cy="9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C89915D5-7E64-4C14-86F2-AEEAE56E6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7339" y="6115773"/>
              <a:ext cx="1107173" cy="553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891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0" name="Tijdelijke aanduiding voor inhoud 3">
            <a:extLst>
              <a:ext uri="{FF2B5EF4-FFF2-40B4-BE49-F238E27FC236}">
                <a16:creationId xmlns:a16="http://schemas.microsoft.com/office/drawing/2014/main" id="{57E7D387-6554-4C41-B0FC-DAC95BE68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695158"/>
              </p:ext>
            </p:extLst>
          </p:nvPr>
        </p:nvGraphicFramePr>
        <p:xfrm>
          <a:off x="609600" y="2089388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A59B576-1976-40B7-9FEB-C2FA2E95B78B}"/>
              </a:ext>
            </a:extLst>
          </p:cNvPr>
          <p:cNvSpPr txBox="1">
            <a:spLocks/>
          </p:cNvSpPr>
          <p:nvPr/>
        </p:nvSpPr>
        <p:spPr bwMode="auto">
          <a:xfrm>
            <a:off x="564940" y="1241926"/>
            <a:ext cx="11075676" cy="95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Positieve impact van toerisme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3728B00-85F3-46A8-83AF-AB260BAFA3B5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3314326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564940" y="1241926"/>
            <a:ext cx="11075676" cy="95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Leefbaarheid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1600" b="0" dirty="0">
                <a:latin typeface="FlandersArtSans-Medium" panose="00000600000000000000" pitchFamily="2" charset="0"/>
              </a:rPr>
              <a:t>% ‘akkoord’ </a:t>
            </a:r>
            <a:r>
              <a:rPr lang="nl-BE" altLang="nl-BE" sz="1600" b="0" dirty="0">
                <a:latin typeface="FlandersArtSans-Light" panose="00000400000000000000" pitchFamily="2" charset="0"/>
              </a:rPr>
              <a:t>met de stelling …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6B83822-6B6C-425C-921F-272D2C6EEE27}"/>
              </a:ext>
            </a:extLst>
          </p:cNvPr>
          <p:cNvSpPr/>
          <p:nvPr/>
        </p:nvSpPr>
        <p:spPr>
          <a:xfrm>
            <a:off x="5491552" y="1904722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altLang="nl-BE" dirty="0">
                <a:latin typeface="FlandersArtSans-Light" panose="00000400000000000000" pitchFamily="2" charset="0"/>
              </a:rPr>
              <a:t>% ‘akkoord’ </a:t>
            </a:r>
            <a:endParaRPr lang="nl-BE" dirty="0"/>
          </a:p>
        </p:txBody>
      </p:sp>
      <p:graphicFrame>
        <p:nvGraphicFramePr>
          <p:cNvPr id="13" name="Tijdelijke aanduiding voor inhoud 3">
            <a:extLst>
              <a:ext uri="{FF2B5EF4-FFF2-40B4-BE49-F238E27FC236}">
                <a16:creationId xmlns:a16="http://schemas.microsoft.com/office/drawing/2014/main" id="{0F810C8C-399C-4A8B-B2F1-AF8C57CB4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561515"/>
              </p:ext>
            </p:extLst>
          </p:nvPr>
        </p:nvGraphicFramePr>
        <p:xfrm>
          <a:off x="609600" y="2089389"/>
          <a:ext cx="10972800" cy="4319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:a16="http://schemas.microsoft.com/office/drawing/2014/main" id="{7BE1EA9C-CF91-4916-9E82-D899138614D9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4182166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2017-2019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564940" y="1241926"/>
            <a:ext cx="11075676" cy="95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Leefbaarheid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1600" b="0" dirty="0">
                <a:latin typeface="FlandersArtSans-Medium" panose="00000600000000000000" pitchFamily="2" charset="0"/>
              </a:rPr>
              <a:t>% ‘akkoord’ </a:t>
            </a:r>
            <a:r>
              <a:rPr lang="nl-BE" altLang="nl-BE" sz="1600" b="0" dirty="0">
                <a:latin typeface="FlandersArtSans-Light" panose="00000400000000000000" pitchFamily="2" charset="0"/>
              </a:rPr>
              <a:t>met de stelling …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6B83822-6B6C-425C-921F-272D2C6EEE27}"/>
              </a:ext>
            </a:extLst>
          </p:cNvPr>
          <p:cNvSpPr/>
          <p:nvPr/>
        </p:nvSpPr>
        <p:spPr>
          <a:xfrm>
            <a:off x="5491552" y="1904722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altLang="nl-BE" dirty="0">
                <a:latin typeface="FlandersArtSans-Light" panose="00000400000000000000" pitchFamily="2" charset="0"/>
              </a:rPr>
              <a:t>% ‘akkoord’ </a:t>
            </a:r>
            <a:endParaRPr lang="nl-BE" dirty="0"/>
          </a:p>
        </p:txBody>
      </p:sp>
      <p:graphicFrame>
        <p:nvGraphicFramePr>
          <p:cNvPr id="13" name="Tijdelijke aanduiding voor inhoud 3">
            <a:extLst>
              <a:ext uri="{FF2B5EF4-FFF2-40B4-BE49-F238E27FC236}">
                <a16:creationId xmlns:a16="http://schemas.microsoft.com/office/drawing/2014/main" id="{0F810C8C-399C-4A8B-B2F1-AF8C57CB4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748820"/>
              </p:ext>
            </p:extLst>
          </p:nvPr>
        </p:nvGraphicFramePr>
        <p:xfrm>
          <a:off x="609600" y="2089389"/>
          <a:ext cx="10972800" cy="436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hthoek 11">
            <a:extLst>
              <a:ext uri="{FF2B5EF4-FFF2-40B4-BE49-F238E27FC236}">
                <a16:creationId xmlns:a16="http://schemas.microsoft.com/office/drawing/2014/main" id="{F9F57E98-8912-44D2-9E08-EB097B768683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69DCF7A-565C-4326-BAEF-A25776443880}"/>
              </a:ext>
            </a:extLst>
          </p:cNvPr>
          <p:cNvSpPr/>
          <p:nvPr/>
        </p:nvSpPr>
        <p:spPr>
          <a:xfrm>
            <a:off x="6677074" y="1903381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dirty="0">
                <a:latin typeface="FlandersArtSans-Light" panose="00000400000000000000" pitchFamily="2" charset="0"/>
              </a:rPr>
              <a:t>– 2017 aangeduid met X</a:t>
            </a:r>
          </a:p>
        </p:txBody>
      </p:sp>
    </p:spTree>
    <p:extLst>
      <p:ext uri="{BB962C8B-B14F-4D97-AF65-F5344CB8AC3E}">
        <p14:creationId xmlns:p14="http://schemas.microsoft.com/office/powerpoint/2010/main" val="2247398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2017-2019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564940" y="1241926"/>
            <a:ext cx="11075676" cy="95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Leefbaarheid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1800" b="0" dirty="0">
                <a:latin typeface="FlandersArtSans-Light" panose="00000400000000000000" pitchFamily="2" charset="0"/>
              </a:rPr>
              <a:t>Welke overlast</a:t>
            </a:r>
            <a:endParaRPr lang="nl-BE" altLang="nl-BE" sz="1600" b="0" dirty="0">
              <a:latin typeface="FlandersArtSans-Light" panose="00000400000000000000" pitchFamily="2" charset="0"/>
            </a:endParaRPr>
          </a:p>
        </p:txBody>
      </p:sp>
      <p:graphicFrame>
        <p:nvGraphicFramePr>
          <p:cNvPr id="10" name="Tijdelijke aanduiding voor inhoud 3">
            <a:extLst>
              <a:ext uri="{FF2B5EF4-FFF2-40B4-BE49-F238E27FC236}">
                <a16:creationId xmlns:a16="http://schemas.microsoft.com/office/drawing/2014/main" id="{FBDC3433-74F4-4022-ACF2-8B457999F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318366"/>
              </p:ext>
            </p:extLst>
          </p:nvPr>
        </p:nvGraphicFramePr>
        <p:xfrm>
          <a:off x="623392" y="2276872"/>
          <a:ext cx="10729192" cy="378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11E12AA5-CA45-4AA3-B390-D958EE62C5D1}"/>
              </a:ext>
            </a:extLst>
          </p:cNvPr>
          <p:cNvSpPr/>
          <p:nvPr/>
        </p:nvSpPr>
        <p:spPr>
          <a:xfrm>
            <a:off x="9768408" y="6165304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6881726-3D78-4FAB-92D3-7441BFFF4924}"/>
              </a:ext>
            </a:extLst>
          </p:cNvPr>
          <p:cNvSpPr/>
          <p:nvPr/>
        </p:nvSpPr>
        <p:spPr>
          <a:xfrm>
            <a:off x="2032379" y="1731981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dirty="0">
                <a:latin typeface="FlandersArtSans-Light" panose="00000400000000000000" pitchFamily="2" charset="0"/>
              </a:rPr>
              <a:t>– 2017 aangeduid met X</a:t>
            </a:r>
          </a:p>
        </p:txBody>
      </p:sp>
    </p:spTree>
    <p:extLst>
      <p:ext uri="{BB962C8B-B14F-4D97-AF65-F5344CB8AC3E}">
        <p14:creationId xmlns:p14="http://schemas.microsoft.com/office/powerpoint/2010/main" val="3149444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2019-2017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564940" y="1241926"/>
            <a:ext cx="11075676" cy="95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Wil men meer, evenveel of minder toeristen, per type?</a:t>
            </a:r>
          </a:p>
        </p:txBody>
      </p:sp>
      <p:graphicFrame>
        <p:nvGraphicFramePr>
          <p:cNvPr id="16" name="Tijdelijke aanduiding voor inhoud 3">
            <a:extLst>
              <a:ext uri="{FF2B5EF4-FFF2-40B4-BE49-F238E27FC236}">
                <a16:creationId xmlns:a16="http://schemas.microsoft.com/office/drawing/2014/main" id="{F03AFA06-9973-45FE-AB25-2B977F492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963824"/>
              </p:ext>
            </p:extLst>
          </p:nvPr>
        </p:nvGraphicFramePr>
        <p:xfrm>
          <a:off x="609600" y="2276872"/>
          <a:ext cx="109728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C1FE0CB7-41D4-4042-9EDD-685C4F20F430}"/>
              </a:ext>
            </a:extLst>
          </p:cNvPr>
          <p:cNvSpPr/>
          <p:nvPr/>
        </p:nvSpPr>
        <p:spPr>
          <a:xfrm>
            <a:off x="9768408" y="6165304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FAFF120-2FFD-47E2-8DBE-FDF7ECA2F0C1}"/>
              </a:ext>
            </a:extLst>
          </p:cNvPr>
          <p:cNvSpPr/>
          <p:nvPr/>
        </p:nvSpPr>
        <p:spPr>
          <a:xfrm>
            <a:off x="5820421" y="2041165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altLang="nl-BE" dirty="0">
                <a:latin typeface="FlandersArtSans-Light" panose="00000400000000000000" pitchFamily="2" charset="0"/>
              </a:rPr>
              <a:t>% </a:t>
            </a:r>
            <a:r>
              <a:rPr lang="nl-BE" altLang="nl-BE" b="1" dirty="0">
                <a:latin typeface="FlandersArtSans-Light" panose="00000400000000000000" pitchFamily="2" charset="0"/>
              </a:rPr>
              <a:t>meer</a:t>
            </a:r>
            <a:endParaRPr lang="nl-BE" b="1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B60CEC4-5BBE-4FF1-AC18-E38A6C2D80E8}"/>
              </a:ext>
            </a:extLst>
          </p:cNvPr>
          <p:cNvSpPr/>
          <p:nvPr/>
        </p:nvSpPr>
        <p:spPr>
          <a:xfrm>
            <a:off x="6634829" y="2049502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dirty="0">
                <a:latin typeface="FlandersArtSans-Light" panose="00000400000000000000" pitchFamily="2" charset="0"/>
              </a:rPr>
              <a:t>– 2017 aangeduid met X</a:t>
            </a:r>
          </a:p>
        </p:txBody>
      </p:sp>
    </p:spTree>
    <p:extLst>
      <p:ext uri="{BB962C8B-B14F-4D97-AF65-F5344CB8AC3E}">
        <p14:creationId xmlns:p14="http://schemas.microsoft.com/office/powerpoint/2010/main" val="3758527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2017-2019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5655013" y="2064891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altLang="nl-BE" dirty="0">
                <a:latin typeface="FlandersArtSans-Light" panose="00000400000000000000" pitchFamily="2" charset="0"/>
              </a:rPr>
              <a:t>% </a:t>
            </a:r>
            <a:r>
              <a:rPr lang="nl-BE" altLang="nl-BE" b="1" dirty="0">
                <a:latin typeface="FlandersArtSans-Light" panose="00000400000000000000" pitchFamily="2" charset="0"/>
              </a:rPr>
              <a:t>minder</a:t>
            </a:r>
            <a:endParaRPr lang="nl-BE" b="1" dirty="0"/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 bwMode="auto">
          <a:xfrm>
            <a:off x="564940" y="1241927"/>
            <a:ext cx="11075676" cy="6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Wil men meer, evenveel of minder toeristen, per type?</a:t>
            </a:r>
          </a:p>
        </p:txBody>
      </p:sp>
      <p:graphicFrame>
        <p:nvGraphicFramePr>
          <p:cNvPr id="11" name="Tijdelijke aanduiding voor inhoud 3">
            <a:extLst>
              <a:ext uri="{FF2B5EF4-FFF2-40B4-BE49-F238E27FC236}">
                <a16:creationId xmlns:a16="http://schemas.microsoft.com/office/drawing/2014/main" id="{E8D36461-0BAC-4489-B408-BA8E8DD15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404383"/>
              </p:ext>
            </p:extLst>
          </p:nvPr>
        </p:nvGraphicFramePr>
        <p:xfrm>
          <a:off x="609600" y="2331436"/>
          <a:ext cx="10972800" cy="383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EE381301-0C05-4BDD-A9FC-48CD015A3BFE}"/>
              </a:ext>
            </a:extLst>
          </p:cNvPr>
          <p:cNvSpPr/>
          <p:nvPr/>
        </p:nvSpPr>
        <p:spPr>
          <a:xfrm>
            <a:off x="9768408" y="6165304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D87C8F8-EACE-47E7-9E70-EEAAFEED6E1A}"/>
              </a:ext>
            </a:extLst>
          </p:cNvPr>
          <p:cNvSpPr/>
          <p:nvPr/>
        </p:nvSpPr>
        <p:spPr>
          <a:xfrm>
            <a:off x="6634829" y="2049502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dirty="0">
                <a:latin typeface="FlandersArtSans-Light" panose="00000400000000000000" pitchFamily="2" charset="0"/>
              </a:rPr>
              <a:t>– 2017 aangeduid met X</a:t>
            </a:r>
          </a:p>
        </p:txBody>
      </p:sp>
    </p:spTree>
    <p:extLst>
      <p:ext uri="{BB962C8B-B14F-4D97-AF65-F5344CB8AC3E}">
        <p14:creationId xmlns:p14="http://schemas.microsoft.com/office/powerpoint/2010/main" val="4065699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2017-2019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4A04036-A170-4CB1-B865-B3702ADA251C}"/>
              </a:ext>
            </a:extLst>
          </p:cNvPr>
          <p:cNvSpPr txBox="1">
            <a:spLocks/>
          </p:cNvSpPr>
          <p:nvPr/>
        </p:nvSpPr>
        <p:spPr bwMode="auto">
          <a:xfrm>
            <a:off x="551384" y="1036514"/>
            <a:ext cx="11031016" cy="117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Gevoel van betrokkenheid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NL" altLang="nl-BE" sz="1800" b="0" dirty="0">
                <a:latin typeface="FlandersArtSans-Light" panose="00000400000000000000" pitchFamily="2" charset="0"/>
              </a:rPr>
              <a:t>Zou u graag meer betrokken worden bij het toeristische beleid/toeristische initiatieven in de stad?</a:t>
            </a:r>
          </a:p>
        </p:txBody>
      </p:sp>
      <p:graphicFrame>
        <p:nvGraphicFramePr>
          <p:cNvPr id="10" name="Tijdelijke aanduiding voor inhoud 3">
            <a:extLst>
              <a:ext uri="{FF2B5EF4-FFF2-40B4-BE49-F238E27FC236}">
                <a16:creationId xmlns:a16="http://schemas.microsoft.com/office/drawing/2014/main" id="{80D2F675-F95F-418B-B3DE-EE181C8CD2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350646"/>
              </p:ext>
            </p:extLst>
          </p:nvPr>
        </p:nvGraphicFramePr>
        <p:xfrm>
          <a:off x="609600" y="2146813"/>
          <a:ext cx="10972800" cy="426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hthoek 11">
            <a:extLst>
              <a:ext uri="{FF2B5EF4-FFF2-40B4-BE49-F238E27FC236}">
                <a16:creationId xmlns:a16="http://schemas.microsoft.com/office/drawing/2014/main" id="{3B04C06D-CB79-43C4-9259-22BA4F46BE69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A594FE4-C4DC-4D7F-AE41-AD84759B5455}"/>
              </a:ext>
            </a:extLst>
          </p:cNvPr>
          <p:cNvSpPr/>
          <p:nvPr/>
        </p:nvSpPr>
        <p:spPr>
          <a:xfrm>
            <a:off x="9114344" y="2216348"/>
            <a:ext cx="23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dirty="0">
                <a:latin typeface="FlandersArtSans-Light" panose="00000400000000000000" pitchFamily="2" charset="0"/>
              </a:rPr>
              <a:t>2017 aangeduid met X</a:t>
            </a:r>
          </a:p>
        </p:txBody>
      </p:sp>
    </p:spTree>
    <p:extLst>
      <p:ext uri="{BB962C8B-B14F-4D97-AF65-F5344CB8AC3E}">
        <p14:creationId xmlns:p14="http://schemas.microsoft.com/office/powerpoint/2010/main" val="4036438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79293E1F-A860-4FDC-AA1A-85328C9A4CCF}"/>
              </a:ext>
            </a:extLst>
          </p:cNvPr>
          <p:cNvSpPr txBox="1">
            <a:spLocks/>
          </p:cNvSpPr>
          <p:nvPr/>
        </p:nvSpPr>
        <p:spPr bwMode="auto">
          <a:xfrm>
            <a:off x="564940" y="1241926"/>
            <a:ext cx="11521920" cy="117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Gevoel van betrokkenheid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NL" altLang="nl-BE" sz="1600" b="0" dirty="0">
                <a:latin typeface="FlandersArtSans-Light" panose="00000400000000000000" pitchFamily="2" charset="0"/>
              </a:rPr>
              <a:t>“</a:t>
            </a:r>
            <a:r>
              <a:rPr lang="nl-BE" altLang="nl-BE" sz="1600" b="0" dirty="0">
                <a:latin typeface="FlandersArtSans-Light" panose="00000400000000000000" pitchFamily="2" charset="0"/>
              </a:rPr>
              <a:t>Bent u op de hoogte van het toeristisch beleid van “STAD”?</a:t>
            </a:r>
            <a:r>
              <a:rPr lang="nl-NL" altLang="nl-BE" sz="1600" b="0" dirty="0">
                <a:latin typeface="FlandersArtSans-Light" panose="00000400000000000000" pitchFamily="2" charset="0"/>
              </a:rPr>
              <a:t>“</a:t>
            </a:r>
          </a:p>
        </p:txBody>
      </p:sp>
      <p:graphicFrame>
        <p:nvGraphicFramePr>
          <p:cNvPr id="10" name="Tijdelijke aanduiding voor inhoud 3">
            <a:extLst>
              <a:ext uri="{FF2B5EF4-FFF2-40B4-BE49-F238E27FC236}">
                <a16:creationId xmlns:a16="http://schemas.microsoft.com/office/drawing/2014/main" id="{AFFD161D-8627-4172-B02C-F222799E1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655351"/>
              </p:ext>
            </p:extLst>
          </p:nvPr>
        </p:nvGraphicFramePr>
        <p:xfrm>
          <a:off x="1199456" y="2492896"/>
          <a:ext cx="97210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140F8BC2-E762-47E1-B624-CBFEBB49BE1F}"/>
              </a:ext>
            </a:extLst>
          </p:cNvPr>
          <p:cNvSpPr/>
          <p:nvPr/>
        </p:nvSpPr>
        <p:spPr>
          <a:xfrm>
            <a:off x="9768408" y="6165304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3658454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C73A169-68C9-4209-87D9-4A4602336F11}"/>
              </a:ext>
            </a:extLst>
          </p:cNvPr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2017-2019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66BB20C4-C54D-40E4-B2B5-34EEEC69DE15}"/>
              </a:ext>
            </a:extLst>
          </p:cNvPr>
          <p:cNvSpPr txBox="1">
            <a:spLocks/>
          </p:cNvSpPr>
          <p:nvPr/>
        </p:nvSpPr>
        <p:spPr bwMode="auto">
          <a:xfrm>
            <a:off x="551384" y="1083369"/>
            <a:ext cx="8659688" cy="121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Fierheid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NL" altLang="nl-BE" sz="1800" b="0" dirty="0">
                <a:latin typeface="FlandersArtSans-Light" panose="00000400000000000000" pitchFamily="2" charset="0"/>
              </a:rPr>
              <a:t>% ‘akkoord’ met de stelling “Door toerisme in ….”</a:t>
            </a:r>
          </a:p>
        </p:txBody>
      </p:sp>
      <p:graphicFrame>
        <p:nvGraphicFramePr>
          <p:cNvPr id="10" name="Tijdelijke aanduiding voor inhoud 3">
            <a:extLst>
              <a:ext uri="{FF2B5EF4-FFF2-40B4-BE49-F238E27FC236}">
                <a16:creationId xmlns:a16="http://schemas.microsoft.com/office/drawing/2014/main" id="{27947491-55B8-43C7-A12A-102E1DF68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030896"/>
              </p:ext>
            </p:extLst>
          </p:nvPr>
        </p:nvGraphicFramePr>
        <p:xfrm>
          <a:off x="609600" y="2089389"/>
          <a:ext cx="10972800" cy="4319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031C45D0-5157-43F1-9DDB-2ECFB1E25F6B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43C6DE7-28A0-4BC2-BE2E-C0FEDA548E7F}"/>
              </a:ext>
            </a:extLst>
          </p:cNvPr>
          <p:cNvSpPr/>
          <p:nvPr/>
        </p:nvSpPr>
        <p:spPr>
          <a:xfrm>
            <a:off x="9114344" y="2216348"/>
            <a:ext cx="23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dirty="0">
                <a:latin typeface="FlandersArtSans-Light" panose="00000400000000000000" pitchFamily="2" charset="0"/>
              </a:rPr>
              <a:t>2017 aangeduid met X</a:t>
            </a:r>
          </a:p>
        </p:txBody>
      </p:sp>
    </p:spTree>
    <p:extLst>
      <p:ext uri="{BB962C8B-B14F-4D97-AF65-F5344CB8AC3E}">
        <p14:creationId xmlns:p14="http://schemas.microsoft.com/office/powerpoint/2010/main" val="3603435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vergelijking 2017-2019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4901743E-C7ED-4E7F-A627-18F0D4536A86}"/>
              </a:ext>
            </a:extLst>
          </p:cNvPr>
          <p:cNvSpPr txBox="1">
            <a:spLocks/>
          </p:cNvSpPr>
          <p:nvPr/>
        </p:nvSpPr>
        <p:spPr bwMode="auto">
          <a:xfrm>
            <a:off x="564940" y="1241926"/>
            <a:ext cx="8659688" cy="117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Verbondenheid – sociale impact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NL" altLang="nl-BE" sz="1800" b="0" dirty="0">
                <a:latin typeface="FlandersArtSans-Light" panose="00000400000000000000" pitchFamily="2" charset="0"/>
              </a:rPr>
              <a:t>“Toerisme in … </a:t>
            </a:r>
            <a:r>
              <a:rPr lang="nl-BE" altLang="nl-BE" sz="1800" b="0" dirty="0">
                <a:latin typeface="FlandersArtSans-Light" panose="00000400000000000000" pitchFamily="2" charset="0"/>
              </a:rPr>
              <a:t>zorgt er voor dat we in onze stad meer verbonden zijn met elkaar</a:t>
            </a:r>
            <a:r>
              <a:rPr lang="nl-NL" altLang="nl-BE" sz="1800" b="0" dirty="0">
                <a:latin typeface="FlandersArtSans-Light" panose="00000400000000000000" pitchFamily="2" charset="0"/>
              </a:rPr>
              <a:t>”</a:t>
            </a:r>
          </a:p>
        </p:txBody>
      </p:sp>
      <p:graphicFrame>
        <p:nvGraphicFramePr>
          <p:cNvPr id="10" name="Tijdelijke aanduiding voor inhoud 3">
            <a:extLst>
              <a:ext uri="{FF2B5EF4-FFF2-40B4-BE49-F238E27FC236}">
                <a16:creationId xmlns:a16="http://schemas.microsoft.com/office/drawing/2014/main" id="{20617FF6-8358-4B90-B454-86810645D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103813"/>
              </p:ext>
            </p:extLst>
          </p:nvPr>
        </p:nvGraphicFramePr>
        <p:xfrm>
          <a:off x="1415480" y="2348880"/>
          <a:ext cx="94330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0A821342-0F44-4C20-8B6E-C6C8ED18F884}"/>
              </a:ext>
            </a:extLst>
          </p:cNvPr>
          <p:cNvSpPr/>
          <p:nvPr/>
        </p:nvSpPr>
        <p:spPr>
          <a:xfrm>
            <a:off x="9768408" y="6165304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B16E7C0-6C67-4D22-855D-C34ECC9F8709}"/>
              </a:ext>
            </a:extLst>
          </p:cNvPr>
          <p:cNvSpPr/>
          <p:nvPr/>
        </p:nvSpPr>
        <p:spPr>
          <a:xfrm>
            <a:off x="8616280" y="2411596"/>
            <a:ext cx="23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dirty="0">
                <a:latin typeface="FlandersArtSans-Light" panose="00000400000000000000" pitchFamily="2" charset="0"/>
              </a:rPr>
              <a:t>2017 aangeduid met X</a:t>
            </a:r>
          </a:p>
        </p:txBody>
      </p:sp>
    </p:spTree>
    <p:extLst>
      <p:ext uri="{BB962C8B-B14F-4D97-AF65-F5344CB8AC3E}">
        <p14:creationId xmlns:p14="http://schemas.microsoft.com/office/powerpoint/2010/main" val="490239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FF9A1BA7-E3FE-4441-88F7-7189F1EAC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F494A3FD-B24C-47BB-86B5-183666E64F88}"/>
              </a:ext>
            </a:extLst>
          </p:cNvPr>
          <p:cNvSpPr/>
          <p:nvPr/>
        </p:nvSpPr>
        <p:spPr>
          <a:xfrm rot="5400000">
            <a:off x="3289040" y="358688"/>
            <a:ext cx="5157192" cy="4439816"/>
          </a:xfrm>
          <a:prstGeom prst="rtTriangle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96AC34-CFCD-4DB0-9B4B-A6B0738E8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0"/>
          <a:stretch/>
        </p:blipFill>
        <p:spPr>
          <a:xfrm>
            <a:off x="0" y="0"/>
            <a:ext cx="660291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2DE890E-D953-487D-BA55-7BF208AA5E38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144BF34-90ED-462B-A414-4D68F12ED382}"/>
              </a:ext>
            </a:extLst>
          </p:cNvPr>
          <p:cNvSpPr txBox="1">
            <a:spLocks/>
          </p:cNvSpPr>
          <p:nvPr/>
        </p:nvSpPr>
        <p:spPr bwMode="auto">
          <a:xfrm>
            <a:off x="839416" y="1124744"/>
            <a:ext cx="3614191" cy="102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nl-BE" altLang="nl-BE" sz="4500" dirty="0">
                <a:solidFill>
                  <a:schemeClr val="tx1"/>
                </a:solidFill>
              </a:rPr>
              <a:t>BEWONERS-ONDERZOEK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4204B40-9BF3-46C3-8783-F65D15E0AE15}"/>
              </a:ext>
            </a:extLst>
          </p:cNvPr>
          <p:cNvCxnSpPr>
            <a:cxnSpLocks/>
          </p:cNvCxnSpPr>
          <p:nvPr/>
        </p:nvCxnSpPr>
        <p:spPr>
          <a:xfrm>
            <a:off x="839416" y="2636912"/>
            <a:ext cx="962891" cy="0"/>
          </a:xfrm>
          <a:prstGeom prst="line">
            <a:avLst/>
          </a:prstGeom>
          <a:ln w="666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15429DEC-76AF-4794-8563-77AFB86C839F}"/>
              </a:ext>
            </a:extLst>
          </p:cNvPr>
          <p:cNvSpPr txBox="1">
            <a:spLocks/>
          </p:cNvSpPr>
          <p:nvPr/>
        </p:nvSpPr>
        <p:spPr bwMode="auto">
          <a:xfrm>
            <a:off x="839416" y="3140968"/>
            <a:ext cx="361419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BE" altLang="nl-BE" sz="2400" cap="none" dirty="0">
                <a:solidFill>
                  <a:schemeClr val="accent4"/>
                </a:solidFill>
                <a:latin typeface="+mj-lt"/>
              </a:rPr>
              <a:t>LINK BELEIDSNOTA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BE" altLang="nl-BE" sz="2400" cap="none" dirty="0">
                <a:solidFill>
                  <a:schemeClr val="tx1"/>
                </a:solidFill>
                <a:latin typeface="+mj-lt"/>
              </a:rPr>
              <a:t>METHODOLOGIE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BE" altLang="nl-BE" sz="2400" cap="none" dirty="0">
                <a:solidFill>
                  <a:schemeClr val="tx1"/>
                </a:solidFill>
                <a:latin typeface="FlandersArtSans-Regular" panose="00000500000000000000" pitchFamily="2" charset="0"/>
              </a:rPr>
              <a:t>RESULTATEN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nl-BE" altLang="nl-BE" sz="2400" cap="none" dirty="0">
              <a:solidFill>
                <a:schemeClr val="tx1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3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73A230A4-2BD7-43D5-8F5E-3B4D43FDA838}"/>
              </a:ext>
            </a:extLst>
          </p:cNvPr>
          <p:cNvSpPr txBox="1">
            <a:spLocks/>
          </p:cNvSpPr>
          <p:nvPr/>
        </p:nvSpPr>
        <p:spPr bwMode="auto">
          <a:xfrm>
            <a:off x="557458" y="1124744"/>
            <a:ext cx="11371189" cy="117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 err="1">
                <a:latin typeface="FlandersArtSans-Medium" panose="00000600000000000000" pitchFamily="2" charset="0"/>
              </a:rPr>
              <a:t>Social</a:t>
            </a:r>
            <a:r>
              <a:rPr lang="nl-BE" altLang="nl-BE" sz="2400" b="0" dirty="0">
                <a:latin typeface="FlandersArtSans-Medium" panose="00000600000000000000" pitchFamily="2" charset="0"/>
              </a:rPr>
              <a:t> empowerment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NL" altLang="nl-BE" sz="1600" b="0" dirty="0">
                <a:latin typeface="FlandersArtSans-Light" panose="00000400000000000000" pitchFamily="2" charset="0"/>
              </a:rPr>
              <a:t>“Hoe wilt u in contact komen met de bezoekers van “STAD”?” 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NL" altLang="nl-BE" sz="1500" b="0" dirty="0">
                <a:latin typeface="FlandersArtSans-Light" panose="00000400000000000000" pitchFamily="2" charset="0"/>
              </a:rPr>
              <a:t>- Indien graag of neutraal in contact wil komen met bezoekers</a:t>
            </a:r>
          </a:p>
          <a:p>
            <a:pPr marL="0" indent="0" defTabSz="450850">
              <a:spcAft>
                <a:spcPts val="800"/>
              </a:spcAft>
              <a:buNone/>
            </a:pPr>
            <a:endParaRPr lang="nl-NL" altLang="nl-BE" sz="1600" b="0" dirty="0">
              <a:latin typeface="FlandersArtSans-Light" panose="00000400000000000000" pitchFamily="2" charset="0"/>
            </a:endParaRPr>
          </a:p>
        </p:txBody>
      </p:sp>
      <p:graphicFrame>
        <p:nvGraphicFramePr>
          <p:cNvPr id="10" name="Tijdelijke aanduiding voor inhoud 3">
            <a:extLst>
              <a:ext uri="{FF2B5EF4-FFF2-40B4-BE49-F238E27FC236}">
                <a16:creationId xmlns:a16="http://schemas.microsoft.com/office/drawing/2014/main" id="{B75E70A3-9E8C-4DBB-B19D-02404C06B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40501"/>
              </p:ext>
            </p:extLst>
          </p:nvPr>
        </p:nvGraphicFramePr>
        <p:xfrm>
          <a:off x="695400" y="2276871"/>
          <a:ext cx="10729192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A66C547B-784F-49F4-AD25-D724407CD41C}"/>
              </a:ext>
            </a:extLst>
          </p:cNvPr>
          <p:cNvSpPr/>
          <p:nvPr/>
        </p:nvSpPr>
        <p:spPr>
          <a:xfrm>
            <a:off x="9768408" y="6165304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3102270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2019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A821342-0F44-4C20-8B6E-C6C8ED18F884}"/>
              </a:ext>
            </a:extLst>
          </p:cNvPr>
          <p:cNvSpPr/>
          <p:nvPr/>
        </p:nvSpPr>
        <p:spPr>
          <a:xfrm>
            <a:off x="9768408" y="6165304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62563873-F88F-44C2-9B13-3471569B10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237180"/>
              </p:ext>
            </p:extLst>
          </p:nvPr>
        </p:nvGraphicFramePr>
        <p:xfrm>
          <a:off x="1055440" y="2204864"/>
          <a:ext cx="99371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0B43E3B6-4EFE-4036-8CE8-66AE43CA550B}"/>
              </a:ext>
            </a:extLst>
          </p:cNvPr>
          <p:cNvSpPr txBox="1">
            <a:spLocks/>
          </p:cNvSpPr>
          <p:nvPr/>
        </p:nvSpPr>
        <p:spPr bwMode="auto">
          <a:xfrm>
            <a:off x="564940" y="1241927"/>
            <a:ext cx="11435716" cy="121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Steun aan toerisme – naargelang men zelf ‘niet, weinig of veel op vakantie gaat’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NL" altLang="nl-BE" sz="1800" b="0" dirty="0">
                <a:latin typeface="FlandersArtSans-Light" panose="00000400000000000000" pitchFamily="2" charset="0"/>
              </a:rPr>
              <a:t>“Ik steun toerisme en ik wil dat het belangrijk blijft in mijn stad"</a:t>
            </a:r>
            <a:endParaRPr lang="nl-BE" altLang="nl-BE" sz="1800" b="0" dirty="0">
              <a:latin typeface="FlandersArtSans-Light" panose="00000400000000000000" pitchFamily="2" charset="0"/>
            </a:endParaRPr>
          </a:p>
          <a:p>
            <a:pPr marL="3549650" lvl="7" indent="-285750" defTabSz="676275">
              <a:spcAft>
                <a:spcPts val="800"/>
              </a:spcAft>
              <a:buFontTx/>
              <a:buChar char="∙"/>
            </a:pPr>
            <a:endParaRPr lang="nl-BE" sz="16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5BB09D5-5890-4EBA-B848-BC9964A75692}"/>
              </a:ext>
            </a:extLst>
          </p:cNvPr>
          <p:cNvSpPr/>
          <p:nvPr/>
        </p:nvSpPr>
        <p:spPr>
          <a:xfrm>
            <a:off x="977182" y="5785519"/>
            <a:ext cx="1843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BE" sz="1400" dirty="0">
                <a:latin typeface="FlandersArtSans-Light" panose="00000400000000000000" pitchFamily="2" charset="0"/>
              </a:rPr>
              <a:t>zelf op vakantie gaan: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2117477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3148D5-2A96-4C90-BD3C-D29C8DFEA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9"/>
          <a:stretch/>
        </p:blipFill>
        <p:spPr>
          <a:xfrm>
            <a:off x="0" y="0"/>
            <a:ext cx="12192000" cy="5894512"/>
          </a:xfrm>
          <a:prstGeom prst="rect">
            <a:avLst/>
          </a:prstGeom>
        </p:spPr>
      </p:pic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F494A3FD-B24C-47BB-86B5-183666E64F88}"/>
              </a:ext>
            </a:extLst>
          </p:cNvPr>
          <p:cNvSpPr/>
          <p:nvPr/>
        </p:nvSpPr>
        <p:spPr>
          <a:xfrm rot="5400000">
            <a:off x="3289040" y="358688"/>
            <a:ext cx="5157192" cy="4439816"/>
          </a:xfrm>
          <a:prstGeom prst="rtTriangle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96AC34-CFCD-4DB0-9B4B-A6B0738E8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0"/>
          <a:stretch/>
        </p:blipFill>
        <p:spPr>
          <a:xfrm>
            <a:off x="0" y="0"/>
            <a:ext cx="660291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2DE890E-D953-487D-BA55-7BF208AA5E38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144BF34-90ED-462B-A414-4D68F12ED382}"/>
              </a:ext>
            </a:extLst>
          </p:cNvPr>
          <p:cNvSpPr txBox="1">
            <a:spLocks/>
          </p:cNvSpPr>
          <p:nvPr/>
        </p:nvSpPr>
        <p:spPr bwMode="auto">
          <a:xfrm>
            <a:off x="839416" y="1124744"/>
            <a:ext cx="3614191" cy="102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nl-BE" altLang="nl-BE" sz="4500" dirty="0">
                <a:solidFill>
                  <a:schemeClr val="tx1"/>
                </a:solidFill>
              </a:rPr>
              <a:t>BEWONERS-ONDERZOEK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4204B40-9BF3-46C3-8783-F65D15E0AE15}"/>
              </a:ext>
            </a:extLst>
          </p:cNvPr>
          <p:cNvCxnSpPr>
            <a:cxnSpLocks/>
          </p:cNvCxnSpPr>
          <p:nvPr/>
        </p:nvCxnSpPr>
        <p:spPr>
          <a:xfrm>
            <a:off x="839416" y="2636912"/>
            <a:ext cx="962891" cy="0"/>
          </a:xfrm>
          <a:prstGeom prst="line">
            <a:avLst/>
          </a:prstGeom>
          <a:ln w="666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15429DEC-76AF-4794-8563-77AFB86C839F}"/>
              </a:ext>
            </a:extLst>
          </p:cNvPr>
          <p:cNvSpPr txBox="1">
            <a:spLocks/>
          </p:cNvSpPr>
          <p:nvPr/>
        </p:nvSpPr>
        <p:spPr bwMode="auto">
          <a:xfrm>
            <a:off x="839416" y="3789040"/>
            <a:ext cx="6048672" cy="64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l-BE" altLang="nl-BE" sz="2000" cap="none" dirty="0">
                <a:solidFill>
                  <a:schemeClr val="tx1"/>
                </a:solidFill>
                <a:latin typeface="FlandersArtSans-Regular" panose="00000500000000000000" pitchFamily="2" charset="0"/>
              </a:rPr>
              <a:t>Vragen: </a:t>
            </a:r>
            <a:r>
              <a:rPr lang="nl-BE" altLang="nl-BE" sz="2000" cap="none" dirty="0">
                <a:solidFill>
                  <a:schemeClr val="tx1"/>
                </a:solidFill>
                <a:latin typeface="FlandersArtSans-Regular" panose="00000500000000000000" pitchFamily="2" charset="0"/>
                <a:hlinkClick r:id="rId4"/>
              </a:rPr>
              <a:t>vincent.nijs@toerismevlaanderen.be</a:t>
            </a:r>
            <a:r>
              <a:rPr lang="nl-BE" altLang="nl-BE" sz="2000" cap="none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endParaRPr lang="nl-BE" altLang="nl-BE" sz="2000" cap="none" dirty="0">
              <a:solidFill>
                <a:schemeClr val="accent4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7226351-FC78-46D8-A5F9-08E64E9B29D4}"/>
              </a:ext>
            </a:extLst>
          </p:cNvPr>
          <p:cNvSpPr/>
          <p:nvPr/>
        </p:nvSpPr>
        <p:spPr>
          <a:xfrm>
            <a:off x="219456" y="5661248"/>
            <a:ext cx="11972544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E5A756F6-30CC-4CF5-9718-DF45DF05ADD2}"/>
              </a:ext>
            </a:extLst>
          </p:cNvPr>
          <p:cNvGrpSpPr/>
          <p:nvPr/>
        </p:nvGrpSpPr>
        <p:grpSpPr>
          <a:xfrm>
            <a:off x="904384" y="5949280"/>
            <a:ext cx="8864024" cy="644142"/>
            <a:chOff x="1840488" y="6057292"/>
            <a:chExt cx="8864024" cy="644142"/>
          </a:xfrm>
        </p:grpSpPr>
        <p:pic>
          <p:nvPicPr>
            <p:cNvPr id="15" name="Afbeelding 1">
              <a:extLst>
                <a:ext uri="{FF2B5EF4-FFF2-40B4-BE49-F238E27FC236}">
                  <a16:creationId xmlns:a16="http://schemas.microsoft.com/office/drawing/2014/main" id="{AF5E3C64-458E-48AA-96BB-9BA107BB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488" y="6093296"/>
              <a:ext cx="1440160" cy="56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9F4BAE0C-232E-471C-8792-AAC26B0BA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046" y="6185080"/>
              <a:ext cx="388567" cy="388567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91A25A45-207F-4EAD-B07E-EEBDD69B1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188" y="6102024"/>
              <a:ext cx="341027" cy="554679"/>
            </a:xfrm>
            <a:prstGeom prst="rect">
              <a:avLst/>
            </a:prstGeom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A5CF37E4-F5C9-4B56-B037-615678317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407" y="6100092"/>
              <a:ext cx="319758" cy="558542"/>
            </a:xfrm>
            <a:prstGeom prst="rect">
              <a:avLst/>
            </a:prstGeom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3054187-5A43-4621-8B77-ACF87859B2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9" t="29031" r="20910" b="28997"/>
            <a:stretch/>
          </p:blipFill>
          <p:spPr bwMode="auto">
            <a:xfrm>
              <a:off x="7215805" y="6177963"/>
              <a:ext cx="579191" cy="402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4E27DF9D-ECFD-42A8-BA0B-16FCC9EB6E9D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5276016" y="6057292"/>
              <a:ext cx="728838" cy="644142"/>
            </a:xfrm>
            <a:prstGeom prst="rect">
              <a:avLst/>
            </a:prstGeom>
          </p:spPr>
        </p:pic>
        <p:pic>
          <p:nvPicPr>
            <p:cNvPr id="21" name="Afbeelding 6">
              <a:extLst>
                <a:ext uri="{FF2B5EF4-FFF2-40B4-BE49-F238E27FC236}">
                  <a16:creationId xmlns:a16="http://schemas.microsoft.com/office/drawing/2014/main" id="{6FE8E902-D3E6-413D-908E-0AAB5B180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80" y="6333645"/>
              <a:ext cx="1296144" cy="9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59192DF3-79EF-421E-BB10-D8FD39028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7339" y="6115773"/>
              <a:ext cx="1107173" cy="553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04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7CD724E-4E9D-4FED-8D33-34330B6BD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88" y="1086564"/>
            <a:ext cx="5209023" cy="5209023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8447294F-23B0-48A1-9CF4-BE606B98A16D}"/>
              </a:ext>
            </a:extLst>
          </p:cNvPr>
          <p:cNvSpPr/>
          <p:nvPr/>
        </p:nvSpPr>
        <p:spPr>
          <a:xfrm>
            <a:off x="9984432" y="188640"/>
            <a:ext cx="2135560" cy="94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EA2CAE3-655B-495E-B702-6DCF2900F16D}"/>
              </a:ext>
            </a:extLst>
          </p:cNvPr>
          <p:cNvSpPr/>
          <p:nvPr/>
        </p:nvSpPr>
        <p:spPr>
          <a:xfrm>
            <a:off x="1739515" y="2406367"/>
            <a:ext cx="87129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altLang="nl-BE" sz="2800" dirty="0">
                <a:latin typeface="+mj-lt"/>
              </a:rPr>
              <a:t>WE WILLEN DE POSITIEVE KRACHT VAN TOERISME VERSTERKEN, ZODAT VLAANDEREN KAN BLOEIEN ALS EEN INNOVATIEVE, INSPIRERENDE EN KWALITATIEVE REISBESTEMMING TEN BATE VAN ZIJN BEWONERS, ONDERNEMERS EN BEZOEKERS</a:t>
            </a:r>
            <a:endParaRPr lang="nl-BE" sz="2800" dirty="0">
              <a:latin typeface="+mj-lt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7280901-5C5E-4B30-8B6C-B1E0929679E9}"/>
              </a:ext>
            </a:extLst>
          </p:cNvPr>
          <p:cNvSpPr/>
          <p:nvPr/>
        </p:nvSpPr>
        <p:spPr>
          <a:xfrm>
            <a:off x="839416" y="1051014"/>
            <a:ext cx="298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nl-BE" altLang="nl-BE" sz="2800" b="1" dirty="0">
                <a:solidFill>
                  <a:schemeClr val="accent4"/>
                </a:solidFill>
              </a:rPr>
              <a:t>LINK BELEIDSNOTA</a:t>
            </a:r>
          </a:p>
        </p:txBody>
      </p:sp>
    </p:spTree>
    <p:extLst>
      <p:ext uri="{BB962C8B-B14F-4D97-AF65-F5344CB8AC3E}">
        <p14:creationId xmlns:p14="http://schemas.microsoft.com/office/powerpoint/2010/main" val="32194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7CD724E-4E9D-4FED-8D33-34330B6BD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59" y="374640"/>
            <a:ext cx="5209023" cy="5209023"/>
          </a:xfrm>
          <a:prstGeom prst="rect">
            <a:avLst/>
          </a:prstGeom>
        </p:spPr>
      </p:pic>
      <p:pic>
        <p:nvPicPr>
          <p:cNvPr id="4" name="Afbeelding 3" descr="Afbeelding met taart, zitten, tafel, dier&#10;&#10;Automatisch gegenereerde beschrijving">
            <a:extLst>
              <a:ext uri="{FF2B5EF4-FFF2-40B4-BE49-F238E27FC236}">
                <a16:creationId xmlns:a16="http://schemas.microsoft.com/office/drawing/2014/main" id="{1090EA46-6835-4D9B-8AA5-770D2326A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306925"/>
            <a:ext cx="5325865" cy="3658716"/>
          </a:xfrm>
          <a:prstGeom prst="rect">
            <a:avLst/>
          </a:prstGeom>
        </p:spPr>
      </p:pic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5CFB3C6E-F330-4762-A804-34A83973E09C}"/>
              </a:ext>
            </a:extLst>
          </p:cNvPr>
          <p:cNvSpPr txBox="1">
            <a:spLocks/>
          </p:cNvSpPr>
          <p:nvPr/>
        </p:nvSpPr>
        <p:spPr bwMode="auto">
          <a:xfrm>
            <a:off x="4727848" y="2746185"/>
            <a:ext cx="2304256" cy="9361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="0" cap="all" dirty="0" err="1">
                <a:solidFill>
                  <a:schemeClr val="bg1"/>
                </a:solidFill>
                <a:latin typeface="FlandersArtSans-Medium" panose="00000600000000000000" pitchFamily="2" charset="0"/>
              </a:rPr>
              <a:t>florerende</a:t>
            </a:r>
            <a:r>
              <a:rPr lang="en-US" sz="2500" b="0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  <a:t> </a:t>
            </a:r>
            <a:r>
              <a:rPr lang="en-US" sz="2500" b="0" cap="all" dirty="0" err="1">
                <a:solidFill>
                  <a:schemeClr val="bg1"/>
                </a:solidFill>
                <a:latin typeface="FlandersArtSans-Medium" panose="00000600000000000000" pitchFamily="2" charset="0"/>
              </a:rPr>
              <a:t>bestemming</a:t>
            </a:r>
            <a:endParaRPr lang="en-US" sz="2500" b="0" cap="all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CDA0B95A-56BF-4A20-BCB4-D5C3152C4BEA}"/>
              </a:ext>
            </a:extLst>
          </p:cNvPr>
          <p:cNvSpPr txBox="1"/>
          <p:nvPr/>
        </p:nvSpPr>
        <p:spPr>
          <a:xfrm>
            <a:off x="1271464" y="2881648"/>
            <a:ext cx="1602119" cy="1012755"/>
          </a:xfrm>
          <a:prstGeom prst="rect">
            <a:avLst/>
          </a:prstGeom>
          <a:noFill/>
          <a:ln>
            <a:noFill/>
          </a:ln>
        </p:spPr>
        <p:txBody>
          <a:bodyPr wrap="square" lIns="108000" tIns="72000" rIns="108000" bIns="108000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kern="1200" cap="all" dirty="0" err="1">
                <a:effectLst/>
                <a:latin typeface="FlandersArtSans-Medium" panose="00000600000000000000" pitchFamily="2" charset="0"/>
                <a:ea typeface="Calibri" panose="020F0502020204030204" pitchFamily="34" charset="0"/>
              </a:rPr>
              <a:t>Toerisme</a:t>
            </a:r>
            <a:r>
              <a:rPr lang="en-GB" kern="1200" cap="all" dirty="0">
                <a:effectLst/>
                <a:latin typeface="FlandersArtSans-Medium" panose="00000600000000000000" pitchFamily="2" charset="0"/>
                <a:ea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GB" kern="1200" cap="all" dirty="0" err="1">
                <a:effectLst/>
                <a:latin typeface="FlandersArtSans-Medium" panose="00000600000000000000" pitchFamily="2" charset="0"/>
                <a:ea typeface="Calibri" panose="020F0502020204030204" pitchFamily="34" charset="0"/>
              </a:rPr>
              <a:t>als</a:t>
            </a:r>
            <a:br>
              <a:rPr lang="en-GB" kern="1200" cap="all" dirty="0">
                <a:effectLst/>
                <a:latin typeface="FlandersArtSans-Medium" panose="00000600000000000000" pitchFamily="2" charset="0"/>
                <a:ea typeface="Calibri" panose="020F0502020204030204" pitchFamily="34" charset="0"/>
              </a:rPr>
            </a:br>
            <a:r>
              <a:rPr lang="en-GB" cap="all" dirty="0" err="1">
                <a:latin typeface="FlandersArtSans-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middel</a:t>
            </a:r>
            <a:endParaRPr lang="nl-BE" cap="all" dirty="0">
              <a:effectLst/>
              <a:latin typeface="FlandersArtSans-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ight Arrow 3">
            <a:extLst>
              <a:ext uri="{FF2B5EF4-FFF2-40B4-BE49-F238E27FC236}">
                <a16:creationId xmlns:a16="http://schemas.microsoft.com/office/drawing/2014/main" id="{A9F6BD4B-CE8B-4A14-9F0D-5DF72C6D4D6F}"/>
              </a:ext>
            </a:extLst>
          </p:cNvPr>
          <p:cNvSpPr/>
          <p:nvPr/>
        </p:nvSpPr>
        <p:spPr>
          <a:xfrm>
            <a:off x="2989366" y="3296937"/>
            <a:ext cx="885289" cy="1821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C45A6E23-6CEB-435C-A193-26C7E82E8071}"/>
              </a:ext>
            </a:extLst>
          </p:cNvPr>
          <p:cNvSpPr txBox="1"/>
          <p:nvPr/>
        </p:nvSpPr>
        <p:spPr>
          <a:xfrm>
            <a:off x="2550277" y="2809875"/>
            <a:ext cx="1763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latin typeface="FlandersArtSans-Regular" panose="00000500000000000000" pitchFamily="2" charset="0"/>
              </a:rPr>
              <a:t>Leidt</a:t>
            </a:r>
            <a:r>
              <a:rPr lang="en-GB" sz="1600" dirty="0">
                <a:latin typeface="FlandersArtSans-Regular" panose="00000500000000000000" pitchFamily="2" charset="0"/>
              </a:rPr>
              <a:t> tot …</a:t>
            </a: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F40BC3DD-5ED0-448D-9FF3-55C6BB8665A0}"/>
              </a:ext>
            </a:extLst>
          </p:cNvPr>
          <p:cNvSpPr txBox="1"/>
          <p:nvPr/>
        </p:nvSpPr>
        <p:spPr>
          <a:xfrm>
            <a:off x="7561082" y="2809875"/>
            <a:ext cx="17640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600" dirty="0" err="1">
                <a:latin typeface="FlandersArtSans-Regular" panose="00000500000000000000" pitchFamily="2" charset="0"/>
              </a:rPr>
              <a:t>Draagt</a:t>
            </a:r>
            <a:r>
              <a:rPr lang="en-GB" sz="1600" dirty="0">
                <a:latin typeface="FlandersArtSans-Regular" panose="00000500000000000000" pitchFamily="2" charset="0"/>
              </a:rPr>
              <a:t> </a:t>
            </a:r>
            <a:r>
              <a:rPr lang="en-GB" sz="1600" dirty="0" err="1">
                <a:latin typeface="FlandersArtSans-Regular" panose="00000500000000000000" pitchFamily="2" charset="0"/>
              </a:rPr>
              <a:t>bij</a:t>
            </a:r>
            <a:r>
              <a:rPr lang="en-GB" sz="1600" dirty="0">
                <a:latin typeface="FlandersArtSans-Regular" panose="00000500000000000000" pitchFamily="2" charset="0"/>
              </a:rPr>
              <a:t> tot …</a:t>
            </a:r>
          </a:p>
        </p:txBody>
      </p:sp>
      <p:sp>
        <p:nvSpPr>
          <p:cNvPr id="37" name="Right Arrow 3">
            <a:extLst>
              <a:ext uri="{FF2B5EF4-FFF2-40B4-BE49-F238E27FC236}">
                <a16:creationId xmlns:a16="http://schemas.microsoft.com/office/drawing/2014/main" id="{CBA37E95-086B-4EF2-B5EA-3AB007D3AB15}"/>
              </a:ext>
            </a:extLst>
          </p:cNvPr>
          <p:cNvSpPr/>
          <p:nvPr/>
        </p:nvSpPr>
        <p:spPr>
          <a:xfrm>
            <a:off x="8000438" y="3296937"/>
            <a:ext cx="885289" cy="1821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8C10814D-019E-47C6-A85B-79A072E51F3F}"/>
              </a:ext>
            </a:extLst>
          </p:cNvPr>
          <p:cNvSpPr txBox="1"/>
          <p:nvPr/>
        </p:nvSpPr>
        <p:spPr>
          <a:xfrm>
            <a:off x="8834393" y="2881648"/>
            <a:ext cx="2473948" cy="1012755"/>
          </a:xfrm>
          <a:prstGeom prst="rect">
            <a:avLst/>
          </a:prstGeom>
          <a:noFill/>
          <a:ln>
            <a:noFill/>
          </a:ln>
        </p:spPr>
        <p:txBody>
          <a:bodyPr wrap="square" lIns="108000" tIns="72000" rIns="108000" bIns="108000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kern="1200" cap="all" dirty="0" err="1">
                <a:effectLst/>
                <a:latin typeface="FlandersArtSans-Medium" panose="00000600000000000000" pitchFamily="2" charset="0"/>
                <a:ea typeface="Calibri" panose="020F0502020204030204" pitchFamily="34" charset="0"/>
              </a:rPr>
              <a:t>algemene</a:t>
            </a:r>
            <a:r>
              <a:rPr lang="en-GB" kern="1200" cap="all" dirty="0">
                <a:effectLst/>
                <a:latin typeface="FlandersArtSans-Medium" panose="00000600000000000000" pitchFamily="2" charset="0"/>
                <a:ea typeface="Calibri" panose="020F0502020204030204" pitchFamily="34" charset="0"/>
              </a:rPr>
              <a:t> </a:t>
            </a:r>
            <a:br>
              <a:rPr lang="en-GB" kern="1200" cap="all" dirty="0">
                <a:effectLst/>
                <a:latin typeface="FlandersArtSans-Medium" panose="00000600000000000000" pitchFamily="2" charset="0"/>
                <a:ea typeface="Calibri" panose="020F0502020204030204" pitchFamily="34" charset="0"/>
              </a:rPr>
            </a:br>
            <a:r>
              <a:rPr lang="en-GB" kern="1200" cap="all" dirty="0" err="1">
                <a:effectLst/>
                <a:latin typeface="FlandersArtSans-Medium" panose="00000600000000000000" pitchFamily="2" charset="0"/>
                <a:ea typeface="Calibri" panose="020F0502020204030204" pitchFamily="34" charset="0"/>
              </a:rPr>
              <a:t>levenskwaliteit</a:t>
            </a:r>
            <a:r>
              <a:rPr lang="en-GB" kern="1200" cap="all" dirty="0">
                <a:effectLst/>
                <a:latin typeface="FlandersArtSans-Medium" panose="00000600000000000000" pitchFamily="2" charset="0"/>
                <a:ea typeface="Calibri" panose="020F0502020204030204" pitchFamily="34" charset="0"/>
              </a:rPr>
              <a:t>/</a:t>
            </a:r>
          </a:p>
          <a:p>
            <a:pPr algn="ctr">
              <a:spcAft>
                <a:spcPts val="0"/>
              </a:spcAft>
            </a:pPr>
            <a:r>
              <a:rPr lang="en-GB" kern="1200" cap="all" dirty="0" err="1">
                <a:effectLst/>
                <a:latin typeface="FlandersArtSans-Medium" panose="00000600000000000000" pitchFamily="2" charset="0"/>
                <a:ea typeface="Calibri" panose="020F0502020204030204" pitchFamily="34" charset="0"/>
              </a:rPr>
              <a:t>geluk</a:t>
            </a:r>
            <a:endParaRPr lang="nl-BE" cap="all" dirty="0">
              <a:effectLst/>
              <a:latin typeface="FlandersArtSans-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E87061A3-3BC0-40DF-9132-C760C4BBCC67}"/>
              </a:ext>
            </a:extLst>
          </p:cNvPr>
          <p:cNvSpPr txBox="1"/>
          <p:nvPr/>
        </p:nvSpPr>
        <p:spPr>
          <a:xfrm>
            <a:off x="9202634" y="1741450"/>
            <a:ext cx="1660821" cy="461665"/>
          </a:xfrm>
          <a:prstGeom prst="rect">
            <a:avLst/>
          </a:prstGeom>
          <a:solidFill>
            <a:srgbClr val="67ACC5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cap="all" dirty="0" err="1">
                <a:solidFill>
                  <a:schemeClr val="bg1"/>
                </a:solidFill>
                <a:latin typeface="FlandersArtSans-Medium" panose="00000600000000000000" pitchFamily="2" charset="0"/>
              </a:rPr>
              <a:t>Niet</a:t>
            </a:r>
            <a:r>
              <a:rPr lang="en-GB" sz="1200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  <a:t> </a:t>
            </a:r>
            <a:r>
              <a:rPr lang="en-GB" sz="1200" cap="all" dirty="0" err="1">
                <a:solidFill>
                  <a:schemeClr val="bg1"/>
                </a:solidFill>
                <a:latin typeface="FlandersArtSans-Medium" panose="00000600000000000000" pitchFamily="2" charset="0"/>
              </a:rPr>
              <a:t>toeristische</a:t>
            </a:r>
            <a:r>
              <a:rPr lang="en-GB" sz="1200" cap="all" dirty="0">
                <a:solidFill>
                  <a:schemeClr val="bg1"/>
                </a:solidFill>
                <a:latin typeface="FlandersArtSans-Medium" panose="00000600000000000000" pitchFamily="2" charset="0"/>
              </a:rPr>
              <a:t> </a:t>
            </a:r>
          </a:p>
          <a:p>
            <a:pPr algn="ctr"/>
            <a:r>
              <a:rPr lang="en-GB" sz="1200" cap="all" dirty="0" err="1">
                <a:solidFill>
                  <a:schemeClr val="bg1"/>
                </a:solidFill>
                <a:latin typeface="FlandersArtSans-Medium" panose="00000600000000000000" pitchFamily="2" charset="0"/>
              </a:rPr>
              <a:t>invloeden</a:t>
            </a:r>
            <a:endParaRPr lang="en-GB" sz="1200" cap="all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44" name="TextBox 10">
            <a:extLst>
              <a:ext uri="{FF2B5EF4-FFF2-40B4-BE49-F238E27FC236}">
                <a16:creationId xmlns:a16="http://schemas.microsoft.com/office/drawing/2014/main" id="{DDAA22BF-A727-4797-B164-69A4F42F4713}"/>
              </a:ext>
            </a:extLst>
          </p:cNvPr>
          <p:cNvSpPr txBox="1"/>
          <p:nvPr/>
        </p:nvSpPr>
        <p:spPr>
          <a:xfrm>
            <a:off x="3143672" y="5481490"/>
            <a:ext cx="1381557" cy="461665"/>
          </a:xfrm>
          <a:prstGeom prst="rect">
            <a:avLst/>
          </a:prstGeom>
          <a:solidFill>
            <a:srgbClr val="D6719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cap="all" dirty="0" err="1">
                <a:latin typeface="FlandersArtSans-Medium" panose="00000600000000000000" pitchFamily="2" charset="0"/>
              </a:rPr>
              <a:t>florerende</a:t>
            </a:r>
            <a:r>
              <a:rPr lang="en-GB" sz="1200" cap="all" dirty="0">
                <a:latin typeface="FlandersArtSans-Medium" panose="00000600000000000000" pitchFamily="2" charset="0"/>
              </a:rPr>
              <a:t> </a:t>
            </a:r>
            <a:r>
              <a:rPr lang="en-GB" sz="1200" cap="all" dirty="0" err="1">
                <a:latin typeface="FlandersArtSans-Medium" panose="00000600000000000000" pitchFamily="2" charset="0"/>
              </a:rPr>
              <a:t>bewoners</a:t>
            </a:r>
            <a:endParaRPr lang="en-GB" sz="1200" cap="all" dirty="0">
              <a:latin typeface="FlandersArtSans-Medium" panose="00000600000000000000" pitchFamily="2" charset="0"/>
            </a:endParaRP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A35722F4-8551-4767-8903-F7DCBBA4F345}"/>
              </a:ext>
            </a:extLst>
          </p:cNvPr>
          <p:cNvSpPr txBox="1"/>
          <p:nvPr/>
        </p:nvSpPr>
        <p:spPr>
          <a:xfrm>
            <a:off x="4555870" y="5481490"/>
            <a:ext cx="1381557" cy="461665"/>
          </a:xfrm>
          <a:prstGeom prst="rect">
            <a:avLst/>
          </a:prstGeom>
          <a:solidFill>
            <a:srgbClr val="D6719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cap="all" dirty="0" err="1">
                <a:latin typeface="FlandersArtSans-Medium" panose="00000600000000000000" pitchFamily="2" charset="0"/>
              </a:rPr>
              <a:t>florerende</a:t>
            </a:r>
            <a:r>
              <a:rPr lang="en-GB" sz="1200" cap="all" dirty="0">
                <a:latin typeface="FlandersArtSans-Medium" panose="00000600000000000000" pitchFamily="2" charset="0"/>
              </a:rPr>
              <a:t> </a:t>
            </a:r>
            <a:r>
              <a:rPr lang="en-GB" sz="1200" cap="all" dirty="0" err="1">
                <a:latin typeface="FlandersArtSans-Medium" panose="00000600000000000000" pitchFamily="2" charset="0"/>
              </a:rPr>
              <a:t>bezoekers</a:t>
            </a:r>
            <a:endParaRPr lang="en-GB" sz="1200" cap="all" dirty="0">
              <a:latin typeface="FlandersArtSans-Medium" panose="00000600000000000000" pitchFamily="2" charset="0"/>
            </a:endParaRPr>
          </a:p>
        </p:txBody>
      </p:sp>
      <p:sp>
        <p:nvSpPr>
          <p:cNvPr id="46" name="TextBox 20">
            <a:extLst>
              <a:ext uri="{FF2B5EF4-FFF2-40B4-BE49-F238E27FC236}">
                <a16:creationId xmlns:a16="http://schemas.microsoft.com/office/drawing/2014/main" id="{9BCD6206-7A9C-4E73-9EBD-DA4C71571E37}"/>
              </a:ext>
            </a:extLst>
          </p:cNvPr>
          <p:cNvSpPr txBox="1"/>
          <p:nvPr/>
        </p:nvSpPr>
        <p:spPr>
          <a:xfrm>
            <a:off x="5968068" y="5481490"/>
            <a:ext cx="1381557" cy="461665"/>
          </a:xfrm>
          <a:prstGeom prst="rect">
            <a:avLst/>
          </a:prstGeom>
          <a:solidFill>
            <a:srgbClr val="D6719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cap="all" dirty="0" err="1">
                <a:latin typeface="FlandersArtSans-Medium" panose="00000600000000000000" pitchFamily="2" charset="0"/>
              </a:rPr>
              <a:t>florerende</a:t>
            </a:r>
            <a:r>
              <a:rPr lang="en-GB" sz="1200" cap="all" dirty="0">
                <a:latin typeface="FlandersArtSans-Medium" panose="00000600000000000000" pitchFamily="2" charset="0"/>
              </a:rPr>
              <a:t> </a:t>
            </a:r>
            <a:r>
              <a:rPr lang="en-GB" sz="1200" cap="all" dirty="0" err="1">
                <a:latin typeface="FlandersArtSans-Medium" panose="00000600000000000000" pitchFamily="2" charset="0"/>
              </a:rPr>
              <a:t>ondernemers</a:t>
            </a:r>
            <a:endParaRPr lang="en-GB" sz="1200" cap="all" dirty="0">
              <a:latin typeface="FlandersArtSans-Medium" panose="00000600000000000000" pitchFamily="2" charset="0"/>
            </a:endParaRPr>
          </a:p>
        </p:txBody>
      </p:sp>
      <p:sp>
        <p:nvSpPr>
          <p:cNvPr id="47" name="TextBox 21">
            <a:extLst>
              <a:ext uri="{FF2B5EF4-FFF2-40B4-BE49-F238E27FC236}">
                <a16:creationId xmlns:a16="http://schemas.microsoft.com/office/drawing/2014/main" id="{9C33EEC2-A575-4230-A75F-240C80DA8296}"/>
              </a:ext>
            </a:extLst>
          </p:cNvPr>
          <p:cNvSpPr txBox="1"/>
          <p:nvPr/>
        </p:nvSpPr>
        <p:spPr>
          <a:xfrm>
            <a:off x="7380267" y="5481490"/>
            <a:ext cx="1381557" cy="461665"/>
          </a:xfrm>
          <a:prstGeom prst="rect">
            <a:avLst/>
          </a:prstGeom>
          <a:solidFill>
            <a:srgbClr val="D6719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cap="all" dirty="0" err="1">
                <a:latin typeface="FlandersArtSans-Medium" panose="00000600000000000000" pitchFamily="2" charset="0"/>
              </a:rPr>
              <a:t>florerende</a:t>
            </a:r>
            <a:r>
              <a:rPr lang="en-GB" sz="1200" cap="all" dirty="0">
                <a:latin typeface="FlandersArtSans-Medium" panose="00000600000000000000" pitchFamily="2" charset="0"/>
              </a:rPr>
              <a:t> </a:t>
            </a:r>
            <a:r>
              <a:rPr lang="en-GB" sz="1200" cap="all" dirty="0" err="1">
                <a:latin typeface="FlandersArtSans-Medium" panose="00000600000000000000" pitchFamily="2" charset="0"/>
              </a:rPr>
              <a:t>plek</a:t>
            </a:r>
            <a:endParaRPr lang="en-GB" sz="1200" cap="all" dirty="0">
              <a:latin typeface="FlandersArtSans-Medium" panose="00000600000000000000" pitchFamily="2" charset="0"/>
            </a:endParaRPr>
          </a:p>
        </p:txBody>
      </p:sp>
      <p:sp>
        <p:nvSpPr>
          <p:cNvPr id="49" name="TextBox 2">
            <a:extLst>
              <a:ext uri="{FF2B5EF4-FFF2-40B4-BE49-F238E27FC236}">
                <a16:creationId xmlns:a16="http://schemas.microsoft.com/office/drawing/2014/main" id="{7B701C86-0AD9-4F58-8CF5-6B5D903917BB}"/>
              </a:ext>
            </a:extLst>
          </p:cNvPr>
          <p:cNvSpPr txBox="1"/>
          <p:nvPr/>
        </p:nvSpPr>
        <p:spPr>
          <a:xfrm>
            <a:off x="1242723" y="1608388"/>
            <a:ext cx="1659600" cy="593862"/>
          </a:xfrm>
          <a:prstGeom prst="rect">
            <a:avLst/>
          </a:prstGeom>
          <a:solidFill>
            <a:srgbClr val="67ACC5"/>
          </a:solidFill>
          <a:ln>
            <a:solidFill>
              <a:schemeClr val="bg1"/>
            </a:solidFill>
          </a:ln>
        </p:spPr>
        <p:txBody>
          <a:bodyPr wrap="square" lIns="108000" tIns="72000" rIns="108000" bIns="108000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kern="1200" cap="all" dirty="0">
                <a:solidFill>
                  <a:schemeClr val="bg1"/>
                </a:solidFill>
                <a:effectLst/>
                <a:latin typeface="FlandersArtSans-Medium" panose="00000600000000000000" pitchFamily="2" charset="0"/>
                <a:ea typeface="Calibri" panose="020F0502020204030204" pitchFamily="34" charset="0"/>
              </a:rPr>
              <a:t>ROL</a:t>
            </a:r>
          </a:p>
          <a:p>
            <a:pPr algn="ctr">
              <a:spcAft>
                <a:spcPts val="0"/>
              </a:spcAft>
            </a:pPr>
            <a:r>
              <a:rPr lang="en-GB" sz="1200" cap="all" dirty="0" err="1">
                <a:solidFill>
                  <a:schemeClr val="bg1"/>
                </a:solidFill>
                <a:latin typeface="FlandersArtSans-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Toerisme</a:t>
            </a:r>
            <a:r>
              <a:rPr lang="en-GB" sz="1200" cap="all" dirty="0">
                <a:solidFill>
                  <a:schemeClr val="bg1"/>
                </a:solidFill>
                <a:latin typeface="FlandersArtSans-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cap="all" dirty="0" err="1">
                <a:solidFill>
                  <a:schemeClr val="bg1"/>
                </a:solidFill>
                <a:latin typeface="FlandersArtSans-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Vlaanderen</a:t>
            </a:r>
            <a:endParaRPr lang="nl-BE" sz="1200" cap="all" dirty="0">
              <a:solidFill>
                <a:schemeClr val="bg1"/>
              </a:solidFill>
              <a:effectLst/>
              <a:latin typeface="FlandersArtSans-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ight Arrow 3">
            <a:extLst>
              <a:ext uri="{FF2B5EF4-FFF2-40B4-BE49-F238E27FC236}">
                <a16:creationId xmlns:a16="http://schemas.microsoft.com/office/drawing/2014/main" id="{7D2B66E7-CADD-479C-BFB1-FE7F7E3A0AF4}"/>
              </a:ext>
            </a:extLst>
          </p:cNvPr>
          <p:cNvSpPr/>
          <p:nvPr/>
        </p:nvSpPr>
        <p:spPr>
          <a:xfrm rot="5400000">
            <a:off x="9781044" y="2515274"/>
            <a:ext cx="504000" cy="1821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Right Arrow 3">
            <a:extLst>
              <a:ext uri="{FF2B5EF4-FFF2-40B4-BE49-F238E27FC236}">
                <a16:creationId xmlns:a16="http://schemas.microsoft.com/office/drawing/2014/main" id="{97F7F447-A6BE-4190-B08D-975696C15CF2}"/>
              </a:ext>
            </a:extLst>
          </p:cNvPr>
          <p:cNvSpPr/>
          <p:nvPr/>
        </p:nvSpPr>
        <p:spPr>
          <a:xfrm rot="5400000">
            <a:off x="5607850" y="4875641"/>
            <a:ext cx="360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Right Arrow 3">
            <a:extLst>
              <a:ext uri="{FF2B5EF4-FFF2-40B4-BE49-F238E27FC236}">
                <a16:creationId xmlns:a16="http://schemas.microsoft.com/office/drawing/2014/main" id="{35B9E42B-B40C-431D-9A34-FC238C699C97}"/>
              </a:ext>
            </a:extLst>
          </p:cNvPr>
          <p:cNvSpPr/>
          <p:nvPr/>
        </p:nvSpPr>
        <p:spPr>
          <a:xfrm rot="5400000">
            <a:off x="1815878" y="2515274"/>
            <a:ext cx="504000" cy="1821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9F7F0469-4360-4FEF-B70D-C02E2FF3BB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519" y="303789"/>
            <a:ext cx="1130756" cy="49128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87077D2-9099-4426-ABA6-873185F8CE37}"/>
              </a:ext>
            </a:extLst>
          </p:cNvPr>
          <p:cNvSpPr/>
          <p:nvPr/>
        </p:nvSpPr>
        <p:spPr>
          <a:xfrm>
            <a:off x="9984432" y="188640"/>
            <a:ext cx="2135560" cy="94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3546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 animBg="1"/>
      <p:bldP spid="35" grpId="0"/>
      <p:bldP spid="36" grpId="0"/>
      <p:bldP spid="37" grpId="0" animBg="1"/>
      <p:bldP spid="38" grpId="0"/>
      <p:bldP spid="39" grpId="0" animBg="1"/>
      <p:bldP spid="45" grpId="0" animBg="1"/>
      <p:bldP spid="46" grpId="0" animBg="1"/>
      <p:bldP spid="47" grpId="0" animBg="1"/>
      <p:bldP spid="49" grpId="0" animBg="1"/>
      <p:bldP spid="51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FF9A1BA7-E3FE-4441-88F7-7189F1EAC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F494A3FD-B24C-47BB-86B5-183666E64F88}"/>
              </a:ext>
            </a:extLst>
          </p:cNvPr>
          <p:cNvSpPr/>
          <p:nvPr/>
        </p:nvSpPr>
        <p:spPr>
          <a:xfrm rot="5400000">
            <a:off x="3289040" y="358688"/>
            <a:ext cx="5157192" cy="4439816"/>
          </a:xfrm>
          <a:prstGeom prst="rtTriangle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96AC34-CFCD-4DB0-9B4B-A6B0738E8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0"/>
          <a:stretch/>
        </p:blipFill>
        <p:spPr>
          <a:xfrm>
            <a:off x="0" y="0"/>
            <a:ext cx="660291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2DE890E-D953-487D-BA55-7BF208AA5E38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144BF34-90ED-462B-A414-4D68F12ED382}"/>
              </a:ext>
            </a:extLst>
          </p:cNvPr>
          <p:cNvSpPr txBox="1">
            <a:spLocks/>
          </p:cNvSpPr>
          <p:nvPr/>
        </p:nvSpPr>
        <p:spPr bwMode="auto">
          <a:xfrm>
            <a:off x="839416" y="1124744"/>
            <a:ext cx="3614191" cy="102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nl-BE" altLang="nl-BE" sz="4500" dirty="0">
                <a:solidFill>
                  <a:schemeClr val="tx1"/>
                </a:solidFill>
              </a:rPr>
              <a:t>BEWONERS-ONDERZOEK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4204B40-9BF3-46C3-8783-F65D15E0AE15}"/>
              </a:ext>
            </a:extLst>
          </p:cNvPr>
          <p:cNvCxnSpPr>
            <a:cxnSpLocks/>
          </p:cNvCxnSpPr>
          <p:nvPr/>
        </p:nvCxnSpPr>
        <p:spPr>
          <a:xfrm>
            <a:off x="839416" y="2636912"/>
            <a:ext cx="962891" cy="0"/>
          </a:xfrm>
          <a:prstGeom prst="line">
            <a:avLst/>
          </a:prstGeom>
          <a:ln w="666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15429DEC-76AF-4794-8563-77AFB86C839F}"/>
              </a:ext>
            </a:extLst>
          </p:cNvPr>
          <p:cNvSpPr txBox="1">
            <a:spLocks/>
          </p:cNvSpPr>
          <p:nvPr/>
        </p:nvSpPr>
        <p:spPr bwMode="auto">
          <a:xfrm>
            <a:off x="839416" y="3140968"/>
            <a:ext cx="361419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BE" altLang="nl-BE" sz="2400" cap="none" dirty="0">
                <a:solidFill>
                  <a:schemeClr val="tx1"/>
                </a:solidFill>
                <a:latin typeface="+mj-lt"/>
              </a:rPr>
              <a:t>LINK BELEIDSNOTA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BE" altLang="nl-BE" sz="2400" cap="none" dirty="0">
                <a:solidFill>
                  <a:schemeClr val="accent4"/>
                </a:solidFill>
                <a:latin typeface="+mj-lt"/>
              </a:rPr>
              <a:t>METHODOLOGIE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BE" altLang="nl-BE" sz="2400" cap="none" dirty="0">
                <a:solidFill>
                  <a:schemeClr val="tx1"/>
                </a:solidFill>
                <a:latin typeface="FlandersArtSans-Regular" panose="00000500000000000000" pitchFamily="2" charset="0"/>
              </a:rPr>
              <a:t>RESULTATEN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nl-BE" altLang="nl-BE" sz="2400" cap="none" dirty="0">
              <a:solidFill>
                <a:schemeClr val="tx1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5B0330EB-5F9B-476C-9CAA-005F92855325}"/>
              </a:ext>
            </a:extLst>
          </p:cNvPr>
          <p:cNvSpPr/>
          <p:nvPr/>
        </p:nvSpPr>
        <p:spPr>
          <a:xfrm>
            <a:off x="1038045" y="3573016"/>
            <a:ext cx="1831719" cy="20000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B058001-BCCD-46AE-976F-67E72E93FFA5}"/>
              </a:ext>
            </a:extLst>
          </p:cNvPr>
          <p:cNvSpPr/>
          <p:nvPr/>
        </p:nvSpPr>
        <p:spPr>
          <a:xfrm>
            <a:off x="3215680" y="3573016"/>
            <a:ext cx="1831719" cy="2000089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19320275-8C71-409D-88F3-857F28C6EBD4}"/>
              </a:ext>
            </a:extLst>
          </p:cNvPr>
          <p:cNvSpPr/>
          <p:nvPr/>
        </p:nvSpPr>
        <p:spPr>
          <a:xfrm>
            <a:off x="5393315" y="3573016"/>
            <a:ext cx="1831719" cy="200008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065D318-21DC-46D5-AAD6-B13AD4BB5D31}"/>
              </a:ext>
            </a:extLst>
          </p:cNvPr>
          <p:cNvSpPr/>
          <p:nvPr/>
        </p:nvSpPr>
        <p:spPr>
          <a:xfrm>
            <a:off x="7570950" y="3573016"/>
            <a:ext cx="1831719" cy="2000089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7B8519AC-84B0-457F-8E1E-063EA4AB53BE}"/>
              </a:ext>
            </a:extLst>
          </p:cNvPr>
          <p:cNvSpPr/>
          <p:nvPr/>
        </p:nvSpPr>
        <p:spPr>
          <a:xfrm>
            <a:off x="9748584" y="3573016"/>
            <a:ext cx="1831719" cy="2000089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911424" y="235744"/>
            <a:ext cx="83267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METHODOLOGIE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2BA22D9-2B78-46C8-AB74-641156B04698}"/>
              </a:ext>
            </a:extLst>
          </p:cNvPr>
          <p:cNvSpPr/>
          <p:nvPr/>
        </p:nvSpPr>
        <p:spPr>
          <a:xfrm>
            <a:off x="1053804" y="4884548"/>
            <a:ext cx="1800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450850">
              <a:spcAft>
                <a:spcPts val="1200"/>
              </a:spcAft>
            </a:pPr>
            <a:r>
              <a:rPr lang="nl-BE" sz="1600" cap="all" dirty="0">
                <a:latin typeface="FlandersArtSans-Medium" panose="00000600000000000000" pitchFamily="2" charset="0"/>
              </a:rPr>
              <a:t>Antwerpen</a:t>
            </a:r>
            <a:br>
              <a:rPr lang="nl-BE" sz="1600" cap="all" dirty="0">
                <a:latin typeface="FlandersArtSans-Light" panose="00000400000000000000" pitchFamily="2" charset="0"/>
              </a:rPr>
            </a:br>
            <a:r>
              <a:rPr lang="nl-BE" sz="2000" cap="all" dirty="0">
                <a:latin typeface="FlandersArtSans-Light" panose="00000400000000000000" pitchFamily="2" charset="0"/>
              </a:rPr>
              <a:t>1.276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F601B20-692D-4F40-900D-04E8122EA03F}"/>
              </a:ext>
            </a:extLst>
          </p:cNvPr>
          <p:cNvGraphicFramePr>
            <a:graphicFrameLocks noGrp="1"/>
          </p:cNvGraphicFramePr>
          <p:nvPr/>
        </p:nvGraphicFramePr>
        <p:xfrm>
          <a:off x="1055440" y="5805264"/>
          <a:ext cx="10513168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3168">
                  <a:extLst>
                    <a:ext uri="{9D8B030D-6E8A-4147-A177-3AD203B41FA5}">
                      <a16:colId xmlns:a16="http://schemas.microsoft.com/office/drawing/2014/main" val="197276188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2400" u="none" strike="noStrike" cap="all" baseline="0" dirty="0">
                          <a:effectLst/>
                          <a:latin typeface="FlandersArtSans-Light" panose="00000400000000000000" pitchFamily="2" charset="0"/>
                        </a:rPr>
                        <a:t>Totaal: </a:t>
                      </a:r>
                      <a:r>
                        <a:rPr lang="nl-BE" sz="2400" u="none" strike="noStrike" dirty="0">
                          <a:effectLst/>
                          <a:latin typeface="FlandersArtSans-Medium" panose="00000600000000000000" pitchFamily="2" charset="0"/>
                        </a:rPr>
                        <a:t>5.788</a:t>
                      </a:r>
                      <a:endParaRPr lang="nl-BE" sz="2400" b="1" i="0" u="none" strike="noStrike" dirty="0">
                        <a:solidFill>
                          <a:srgbClr val="000000"/>
                        </a:solidFill>
                        <a:effectLst/>
                        <a:latin typeface="FlandersArtSans-Medium" panose="00000600000000000000" pitchFamily="2" charset="0"/>
                      </a:endParaRPr>
                    </a:p>
                  </a:txBody>
                  <a:tcPr marL="7620" marR="7620" marT="762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612647"/>
                  </a:ext>
                </a:extLst>
              </a:tr>
            </a:tbl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FEDC1BD6-DDF8-4EF6-913F-482C2B9C28D5}"/>
              </a:ext>
            </a:extLst>
          </p:cNvPr>
          <p:cNvSpPr/>
          <p:nvPr/>
        </p:nvSpPr>
        <p:spPr>
          <a:xfrm>
            <a:off x="3231539" y="4884548"/>
            <a:ext cx="180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0850">
              <a:spcAft>
                <a:spcPts val="1200"/>
              </a:spcAft>
            </a:pPr>
            <a:r>
              <a:rPr lang="nl-BE" sz="1600" cap="all" dirty="0">
                <a:latin typeface="FlandersArtSans-Medium" panose="00000600000000000000" pitchFamily="2" charset="0"/>
              </a:rPr>
              <a:t>Gent</a:t>
            </a:r>
            <a:br>
              <a:rPr lang="nl-BE" sz="1600" cap="all" dirty="0">
                <a:latin typeface="FlandersArtSans-Light" panose="00000400000000000000" pitchFamily="2" charset="0"/>
              </a:rPr>
            </a:br>
            <a:r>
              <a:rPr lang="nl-BE" sz="2000" cap="all" dirty="0">
                <a:latin typeface="FlandersArtSans-Light" panose="00000400000000000000" pitchFamily="2" charset="0"/>
              </a:rPr>
              <a:t>1.373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5EC0F8-F448-4973-89F0-D6C92CB4F34C}"/>
              </a:ext>
            </a:extLst>
          </p:cNvPr>
          <p:cNvSpPr/>
          <p:nvPr/>
        </p:nvSpPr>
        <p:spPr>
          <a:xfrm>
            <a:off x="5409174" y="4884548"/>
            <a:ext cx="180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0850">
              <a:spcAft>
                <a:spcPts val="1200"/>
              </a:spcAft>
            </a:pPr>
            <a:r>
              <a:rPr lang="nl-BE" sz="1600" cap="all" dirty="0">
                <a:latin typeface="FlandersArtSans-Medium" panose="00000600000000000000" pitchFamily="2" charset="0"/>
              </a:rPr>
              <a:t>Leuven</a:t>
            </a:r>
            <a:br>
              <a:rPr lang="nl-BE" sz="1600" cap="all" dirty="0">
                <a:latin typeface="FlandersArtSans-Light" panose="00000400000000000000" pitchFamily="2" charset="0"/>
              </a:rPr>
            </a:br>
            <a:r>
              <a:rPr lang="nl-BE" sz="2000" cap="all" dirty="0">
                <a:latin typeface="FlandersArtSans-Light" panose="00000400000000000000" pitchFamily="2" charset="0"/>
              </a:rPr>
              <a:t>1.046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6B76F19-4EB8-4172-AE9D-4539FC5EADDA}"/>
              </a:ext>
            </a:extLst>
          </p:cNvPr>
          <p:cNvSpPr/>
          <p:nvPr/>
        </p:nvSpPr>
        <p:spPr>
          <a:xfrm>
            <a:off x="9764443" y="4884548"/>
            <a:ext cx="1800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0850">
              <a:spcAft>
                <a:spcPts val="1200"/>
              </a:spcAft>
            </a:pPr>
            <a:r>
              <a:rPr lang="nl-BE" sz="1600" cap="all" dirty="0">
                <a:latin typeface="FlandersArtSans-Medium" panose="00000600000000000000" pitchFamily="2" charset="0"/>
              </a:rPr>
              <a:t>Mechelen</a:t>
            </a:r>
            <a:br>
              <a:rPr lang="nl-BE" sz="1600" cap="all" dirty="0">
                <a:latin typeface="FlandersArtSans-Light" panose="00000400000000000000" pitchFamily="2" charset="0"/>
              </a:rPr>
            </a:br>
            <a:r>
              <a:rPr lang="nl-BE" sz="2000" cap="all" dirty="0">
                <a:latin typeface="FlandersArtSans-Light" panose="00000400000000000000" pitchFamily="2" charset="0"/>
              </a:rPr>
              <a:t>765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49BA853-246F-40C3-BAD8-60DE56521DE9}"/>
              </a:ext>
            </a:extLst>
          </p:cNvPr>
          <p:cNvSpPr/>
          <p:nvPr/>
        </p:nvSpPr>
        <p:spPr>
          <a:xfrm>
            <a:off x="7589559" y="4869160"/>
            <a:ext cx="1794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0850">
              <a:spcAft>
                <a:spcPts val="1200"/>
              </a:spcAft>
            </a:pPr>
            <a:r>
              <a:rPr lang="nl-BE" sz="1600" cap="all" dirty="0">
                <a:latin typeface="FlandersArtSans-Medium" panose="00000600000000000000" pitchFamily="2" charset="0"/>
              </a:rPr>
              <a:t>BRUGGE</a:t>
            </a:r>
            <a:br>
              <a:rPr lang="nl-BE" sz="1600" cap="all" dirty="0">
                <a:latin typeface="FlandersArtSans-Light" panose="00000400000000000000" pitchFamily="2" charset="0"/>
              </a:rPr>
            </a:br>
            <a:r>
              <a:rPr lang="nl-BE" sz="2000" cap="all" dirty="0">
                <a:latin typeface="FlandersArtSans-Light" panose="00000400000000000000" pitchFamily="2" charset="0"/>
              </a:rPr>
              <a:t>1.328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F29BB1D-E87F-4E92-84A3-BAC4C8E62B52}"/>
              </a:ext>
            </a:extLst>
          </p:cNvPr>
          <p:cNvSpPr/>
          <p:nvPr/>
        </p:nvSpPr>
        <p:spPr>
          <a:xfrm>
            <a:off x="9768408" y="6165304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427EBE-6784-422C-B918-37D089E75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06" y="3865460"/>
            <a:ext cx="557997" cy="88605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17E09B6-A810-43B9-B50B-E597F7BA0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34" y="3864567"/>
            <a:ext cx="634150" cy="88828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4D0F3285-8343-4EB0-985F-01B102D11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82" y="3866231"/>
            <a:ext cx="446714" cy="88412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9F063C6A-1033-482E-B59E-31CD4FF43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4" y="3900720"/>
            <a:ext cx="648761" cy="79780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10604762-82C0-4A3A-A3FC-DCF4B59224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76" y="3933056"/>
            <a:ext cx="648134" cy="716875"/>
          </a:xfrm>
          <a:prstGeom prst="rect">
            <a:avLst/>
          </a:prstGeom>
        </p:spPr>
      </p:pic>
      <p:sp>
        <p:nvSpPr>
          <p:cNvPr id="33" name="Rechthoek 32">
            <a:extLst>
              <a:ext uri="{FF2B5EF4-FFF2-40B4-BE49-F238E27FC236}">
                <a16:creationId xmlns:a16="http://schemas.microsoft.com/office/drawing/2014/main" id="{792F2DE2-F8C4-4543-B17D-C467045E0074}"/>
              </a:ext>
            </a:extLst>
          </p:cNvPr>
          <p:cNvSpPr/>
          <p:nvPr/>
        </p:nvSpPr>
        <p:spPr>
          <a:xfrm>
            <a:off x="1055440" y="2996952"/>
            <a:ext cx="10513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Geldige</a:t>
            </a:r>
            <a:r>
              <a:rPr lang="en-US" sz="1600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respons</a:t>
            </a:r>
            <a:r>
              <a:rPr lang="en-US" sz="1600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BDA763A4-B7BB-4CDF-AF22-E01F13FDC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340768"/>
            <a:ext cx="3024336" cy="1680180"/>
          </a:xfrm>
        </p:spPr>
        <p:txBody>
          <a:bodyPr>
            <a:noAutofit/>
          </a:bodyPr>
          <a:lstStyle/>
          <a:p>
            <a:pPr defTabSz="4508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altLang="nl-BE" sz="1400" b="0" dirty="0">
                <a:latin typeface="FlandersArtSans-Medium" panose="00000600000000000000" pitchFamily="2" charset="0"/>
              </a:rPr>
              <a:t>Onderzoek </a:t>
            </a:r>
            <a:r>
              <a:rPr lang="nl-BE" altLang="nl-BE" sz="1400" b="0" dirty="0">
                <a:latin typeface="FlandersArtSans-Light" panose="00000400000000000000" pitchFamily="2" charset="0"/>
              </a:rPr>
              <a:t>bij bewoners 5 Vlaamse kunsteden: Antwerpen, Gent, Leuven, Mechelen, Brugge </a:t>
            </a:r>
          </a:p>
          <a:p>
            <a:pPr defTabSz="4508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altLang="nl-BE" sz="1400" b="0" dirty="0">
                <a:latin typeface="FlandersArtSans-Light" panose="00000400000000000000" pitchFamily="2" charset="0"/>
              </a:rPr>
              <a:t>Respondenten van 18 jaar en ouder</a:t>
            </a:r>
          </a:p>
          <a:p>
            <a:pPr defTabSz="4508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altLang="nl-BE" sz="1400" b="0" dirty="0">
                <a:latin typeface="FlandersArtSans-Light" panose="00000400000000000000" pitchFamily="2" charset="0"/>
              </a:rPr>
              <a:t>Veldwerk: 23/7–12/12 </a:t>
            </a:r>
            <a:r>
              <a:rPr lang="nl-BE" altLang="nl-BE" sz="1400" dirty="0">
                <a:latin typeface="FlandersArtSans-Light" panose="00000400000000000000" pitchFamily="2" charset="0"/>
              </a:rPr>
              <a:t>2019</a:t>
            </a:r>
            <a:r>
              <a:rPr lang="nl-BE" altLang="nl-BE" sz="1400" b="0" dirty="0">
                <a:latin typeface="FlandersArtSans-Light" panose="00000400000000000000" pitchFamily="2" charset="0"/>
              </a:rPr>
              <a:t> 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DB6328A1-23E9-4FF0-AD73-FEBAA045D94F}"/>
              </a:ext>
            </a:extLst>
          </p:cNvPr>
          <p:cNvSpPr/>
          <p:nvPr/>
        </p:nvSpPr>
        <p:spPr>
          <a:xfrm>
            <a:off x="4655840" y="1340768"/>
            <a:ext cx="29523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defTabSz="4508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altLang="nl-BE" sz="1400" dirty="0">
                <a:latin typeface="FlandersArtSans-Light" panose="00000400000000000000" pitchFamily="2" charset="0"/>
              </a:rPr>
              <a:t>Onderzoek in een </a:t>
            </a:r>
            <a:r>
              <a:rPr lang="nl-BE" altLang="nl-BE" sz="1400" dirty="0">
                <a:latin typeface="FlandersArtSans-Medium" panose="00000600000000000000" pitchFamily="2" charset="0"/>
              </a:rPr>
              <a:t>gesloten omgeving, </a:t>
            </a:r>
            <a:r>
              <a:rPr lang="nl-BE" altLang="nl-BE" sz="1400" dirty="0">
                <a:latin typeface="FlandersArtSans-Light" panose="00000400000000000000" pitchFamily="2" charset="0"/>
              </a:rPr>
              <a:t>enkel bewoners die random uitgenodigd werden konden deelnemen</a:t>
            </a:r>
          </a:p>
          <a:p>
            <a:pPr marL="177800" indent="-177800" defTabSz="4508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altLang="nl-BE" sz="1400" dirty="0">
                <a:latin typeface="FlandersArtSans-Light" panose="00000400000000000000" pitchFamily="2" charset="0"/>
              </a:rPr>
              <a:t>Via </a:t>
            </a:r>
            <a:r>
              <a:rPr lang="nl-BE" altLang="nl-BE" sz="1400" b="1" dirty="0">
                <a:latin typeface="FlandersArtSans-Light" panose="00000400000000000000" pitchFamily="2" charset="0"/>
              </a:rPr>
              <a:t>online survey</a:t>
            </a:r>
            <a:r>
              <a:rPr lang="nl-BE" altLang="nl-BE" sz="1400" dirty="0">
                <a:latin typeface="FlandersArtSans-Light" panose="00000400000000000000" pitchFamily="2" charset="0"/>
              </a:rPr>
              <a:t>, met </a:t>
            </a:r>
            <a:r>
              <a:rPr lang="nl-BE" altLang="nl-BE" sz="1400" b="1" dirty="0">
                <a:latin typeface="FlandersArtSans-Light" panose="00000400000000000000" pitchFamily="2" charset="0"/>
              </a:rPr>
              <a:t>email </a:t>
            </a:r>
            <a:r>
              <a:rPr lang="nl-BE" altLang="nl-BE" sz="1400" dirty="0">
                <a:latin typeface="FlandersArtSans-Light" panose="00000400000000000000" pitchFamily="2" charset="0"/>
              </a:rPr>
              <a:t>of </a:t>
            </a:r>
            <a:r>
              <a:rPr lang="nl-BE" altLang="nl-BE" sz="1400" b="1" dirty="0">
                <a:latin typeface="FlandersArtSans-Light" panose="00000400000000000000" pitchFamily="2" charset="0"/>
              </a:rPr>
              <a:t>brief</a:t>
            </a:r>
            <a:r>
              <a:rPr lang="nl-BE" altLang="nl-BE" sz="1400" dirty="0">
                <a:latin typeface="FlandersArtSans-Light" panose="00000400000000000000" pitchFamily="2" charset="0"/>
              </a:rPr>
              <a:t>uitnodiging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D2107A88-772D-4C58-B285-C2A430A36927}"/>
              </a:ext>
            </a:extLst>
          </p:cNvPr>
          <p:cNvSpPr/>
          <p:nvPr/>
        </p:nvSpPr>
        <p:spPr>
          <a:xfrm>
            <a:off x="7824192" y="1340768"/>
            <a:ext cx="33123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defTabSz="4508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400" dirty="0">
                <a:latin typeface="FlandersArtSans-Light" panose="00000400000000000000" pitchFamily="2" charset="0"/>
              </a:rPr>
              <a:t>5.788 antwoorden, representatief naar geslacht, opleiding, leeftijd en deelgemeente/wijk</a:t>
            </a:r>
          </a:p>
          <a:p>
            <a:pPr marL="177800" indent="-177800" defTabSz="4508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sz="1400" dirty="0">
                <a:latin typeface="FlandersArtSans-Light" panose="00000400000000000000" pitchFamily="2" charset="0"/>
              </a:rPr>
              <a:t>Voor Gent, Leuven, Mechelen, Brugge in alle </a:t>
            </a:r>
            <a:r>
              <a:rPr lang="nl-BE" sz="1400" dirty="0">
                <a:latin typeface="FlandersArtSans-Medium" panose="00000600000000000000" pitchFamily="2" charset="0"/>
              </a:rPr>
              <a:t>deelgemeenten</a:t>
            </a:r>
            <a:r>
              <a:rPr lang="nl-BE" sz="1400" dirty="0">
                <a:latin typeface="FlandersArtSans-Light" panose="00000400000000000000" pitchFamily="2" charset="0"/>
              </a:rPr>
              <a:t>, voor Antwerpen de bewoners binnen de ring.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691194FB-5D1E-4818-B8DB-94B674F1D2F9}"/>
              </a:ext>
            </a:extLst>
          </p:cNvPr>
          <p:cNvSpPr/>
          <p:nvPr/>
        </p:nvSpPr>
        <p:spPr>
          <a:xfrm>
            <a:off x="983432" y="6308354"/>
            <a:ext cx="6768752" cy="28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100" dirty="0">
                <a:solidFill>
                  <a:schemeClr val="tx1"/>
                </a:solidFill>
                <a:latin typeface="FlandersArtSans-Light" panose="00000400000000000000" pitchFamily="2" charset="0"/>
              </a:rPr>
              <a:t>Antwerpen= binnenstad (binnen de ring), andere steden incl. alle deelgemeenten. Dit geldt voor alle grafieken.</a:t>
            </a:r>
          </a:p>
        </p:txBody>
      </p:sp>
    </p:spTree>
    <p:extLst>
      <p:ext uri="{BB962C8B-B14F-4D97-AF65-F5344CB8AC3E}">
        <p14:creationId xmlns:p14="http://schemas.microsoft.com/office/powerpoint/2010/main" val="3138182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4" grpId="0" animBg="1"/>
      <p:bldP spid="3" grpId="0"/>
      <p:bldP spid="9" grpId="0"/>
      <p:bldP spid="10" grpId="0"/>
      <p:bldP spid="12" grpId="0"/>
      <p:bldP spid="13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47D43E13-A816-4614-AC3D-E17D6811F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6280F3D3-79D9-45D2-A33C-06F5D48E32BD}"/>
              </a:ext>
            </a:extLst>
          </p:cNvPr>
          <p:cNvSpPr/>
          <p:nvPr/>
        </p:nvSpPr>
        <p:spPr>
          <a:xfrm rot="5400000">
            <a:off x="3289040" y="358688"/>
            <a:ext cx="5157192" cy="4439816"/>
          </a:xfrm>
          <a:prstGeom prst="rtTriangle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96AC34-CFCD-4DB0-9B4B-A6B0738E8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0"/>
          <a:stretch/>
        </p:blipFill>
        <p:spPr>
          <a:xfrm>
            <a:off x="0" y="0"/>
            <a:ext cx="660291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2DE890E-D953-487D-BA55-7BF208AA5E38}"/>
              </a:ext>
            </a:extLst>
          </p:cNvPr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144BF34-90ED-462B-A414-4D68F12ED382}"/>
              </a:ext>
            </a:extLst>
          </p:cNvPr>
          <p:cNvSpPr txBox="1">
            <a:spLocks/>
          </p:cNvSpPr>
          <p:nvPr/>
        </p:nvSpPr>
        <p:spPr bwMode="auto">
          <a:xfrm>
            <a:off x="839416" y="1124744"/>
            <a:ext cx="3614191" cy="102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nl-BE" altLang="nl-BE" sz="4500" dirty="0">
                <a:solidFill>
                  <a:schemeClr val="tx1"/>
                </a:solidFill>
              </a:rPr>
              <a:t>BEWONERS-ONDERZOEK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4204B40-9BF3-46C3-8783-F65D15E0AE15}"/>
              </a:ext>
            </a:extLst>
          </p:cNvPr>
          <p:cNvCxnSpPr>
            <a:cxnSpLocks/>
          </p:cNvCxnSpPr>
          <p:nvPr/>
        </p:nvCxnSpPr>
        <p:spPr>
          <a:xfrm>
            <a:off x="839416" y="2636912"/>
            <a:ext cx="962891" cy="0"/>
          </a:xfrm>
          <a:prstGeom prst="line">
            <a:avLst/>
          </a:prstGeom>
          <a:ln w="666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15429DEC-76AF-4794-8563-77AFB86C839F}"/>
              </a:ext>
            </a:extLst>
          </p:cNvPr>
          <p:cNvSpPr txBox="1">
            <a:spLocks/>
          </p:cNvSpPr>
          <p:nvPr/>
        </p:nvSpPr>
        <p:spPr bwMode="auto">
          <a:xfrm>
            <a:off x="839416" y="3140968"/>
            <a:ext cx="361419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373636"/>
                </a:solidFill>
                <a:latin typeface="FlandersArtSans-Medium" panose="00000600000000000000" pitchFamily="2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marL="265113" indent="-265113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altLang="nl-BE" sz="2400" cap="none" dirty="0">
                <a:solidFill>
                  <a:schemeClr val="tx1"/>
                </a:solidFill>
                <a:latin typeface="FlandersArtSans-Regular" panose="00000500000000000000" pitchFamily="2" charset="0"/>
              </a:rPr>
              <a:t>METHODOLOGIE</a:t>
            </a:r>
          </a:p>
          <a:p>
            <a:pPr marL="265113" indent="-265113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BE" altLang="nl-BE" sz="2400" cap="none" dirty="0">
                <a:solidFill>
                  <a:schemeClr val="accent4"/>
                </a:solidFill>
              </a:rPr>
              <a:t>RESULTATEN</a:t>
            </a:r>
          </a:p>
          <a:p>
            <a:pPr marL="541338" lvl="2" indent="-276225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nl-BE" sz="1600" b="0" cap="none" dirty="0">
                <a:solidFill>
                  <a:schemeClr val="tx1"/>
                </a:solidFill>
                <a:latin typeface="FlandersArtSans-Regular" panose="00000500000000000000" pitchFamily="2" charset="0"/>
              </a:rPr>
              <a:t>Steunen van toerisme</a:t>
            </a:r>
          </a:p>
          <a:p>
            <a:pPr marL="541338" lvl="2" indent="-276225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nl-BE" sz="1600" b="0" cap="none" dirty="0">
                <a:solidFill>
                  <a:schemeClr val="tx1"/>
                </a:solidFill>
                <a:latin typeface="FlandersArtSans-Regular" panose="00000500000000000000" pitchFamily="2" charset="0"/>
              </a:rPr>
              <a:t>Impact van toerisme</a:t>
            </a:r>
          </a:p>
          <a:p>
            <a:pPr marL="541338" lvl="2" indent="-276225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nl-BE" sz="1600" b="0" cap="none" dirty="0">
                <a:solidFill>
                  <a:schemeClr val="tx1"/>
                </a:solidFill>
                <a:latin typeface="FlandersArtSans-Regular" panose="00000500000000000000" pitchFamily="2" charset="0"/>
              </a:rPr>
              <a:t>Drivers van steun aan toerisme</a:t>
            </a:r>
          </a:p>
          <a:p>
            <a:pPr marL="541338" lvl="2" indent="-276225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altLang="nl-BE" sz="1600" b="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Toekomst </a:t>
            </a:r>
            <a:endParaRPr lang="nl-BE" altLang="nl-BE" sz="1600" b="0" cap="none" dirty="0">
              <a:solidFill>
                <a:schemeClr val="tx1"/>
              </a:solidFill>
              <a:latin typeface="FlandersArtSans-Regular" panose="00000500000000000000" pitchFamily="2" charset="0"/>
            </a:endParaRPr>
          </a:p>
          <a:p>
            <a:pPr eaLnBrk="1" hangingPunct="1">
              <a:spcAft>
                <a:spcPts val="1200"/>
              </a:spcAft>
            </a:pPr>
            <a:endParaRPr lang="nl-BE" altLang="nl-BE" sz="2400" cap="none" dirty="0">
              <a:solidFill>
                <a:schemeClr val="tx1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139415F-EBC5-462C-A880-A63E443F5C63}"/>
              </a:ext>
            </a:extLst>
          </p:cNvPr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2019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428DB115-ECEC-4996-A401-8F27FEF5ED10}"/>
              </a:ext>
            </a:extLst>
          </p:cNvPr>
          <p:cNvSpPr txBox="1">
            <a:spLocks/>
          </p:cNvSpPr>
          <p:nvPr/>
        </p:nvSpPr>
        <p:spPr bwMode="auto">
          <a:xfrm>
            <a:off x="551384" y="1052736"/>
            <a:ext cx="8659688" cy="121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Steun aan toerisme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1600" b="0" dirty="0">
                <a:latin typeface="FlandersArtSans-Medium" panose="00000600000000000000" pitchFamily="2" charset="0"/>
              </a:rPr>
              <a:t>% ‘akkoord’ </a:t>
            </a:r>
            <a:r>
              <a:rPr lang="nl-BE" altLang="nl-BE" sz="1600" b="0" dirty="0">
                <a:latin typeface="FlandersArtSans-Light" panose="00000400000000000000" pitchFamily="2" charset="0"/>
              </a:rPr>
              <a:t>met de stelling …</a:t>
            </a:r>
          </a:p>
          <a:p>
            <a:pPr marL="3549650" lvl="7" indent="-285750" defTabSz="676275">
              <a:spcAft>
                <a:spcPts val="800"/>
              </a:spcAft>
              <a:buFontTx/>
              <a:buChar char="∙"/>
            </a:pPr>
            <a:endParaRPr lang="nl-BE" sz="1600" dirty="0"/>
          </a:p>
        </p:txBody>
      </p:sp>
      <p:graphicFrame>
        <p:nvGraphicFramePr>
          <p:cNvPr id="9" name="Tijdelijke aanduiding voor inhoud 3">
            <a:extLst>
              <a:ext uri="{FF2B5EF4-FFF2-40B4-BE49-F238E27FC236}">
                <a16:creationId xmlns:a16="http://schemas.microsoft.com/office/drawing/2014/main" id="{F2212A38-D981-4383-9F32-A14A6073E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073300"/>
              </p:ext>
            </p:extLst>
          </p:nvPr>
        </p:nvGraphicFramePr>
        <p:xfrm>
          <a:off x="1127448" y="2266750"/>
          <a:ext cx="10081120" cy="4142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EFA5C273-A335-4A11-AAD1-ABA2D7A3960C}"/>
              </a:ext>
            </a:extLst>
          </p:cNvPr>
          <p:cNvSpPr/>
          <p:nvPr/>
        </p:nvSpPr>
        <p:spPr>
          <a:xfrm>
            <a:off x="5491552" y="177281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altLang="nl-BE" dirty="0">
                <a:latin typeface="FlandersArtSans-Light" panose="00000400000000000000" pitchFamily="2" charset="0"/>
              </a:rPr>
              <a:t>% ‘akkoord’ 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F6B1A8C-AB5C-4ABF-8E66-CDCF46AAC364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A109A5-D904-43E1-B5DC-806F4F56A91F}"/>
              </a:ext>
            </a:extLst>
          </p:cNvPr>
          <p:cNvSpPr/>
          <p:nvPr/>
        </p:nvSpPr>
        <p:spPr>
          <a:xfrm>
            <a:off x="1127448" y="6451405"/>
            <a:ext cx="6768752" cy="245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100" dirty="0">
                <a:solidFill>
                  <a:schemeClr val="tx1"/>
                </a:solidFill>
                <a:latin typeface="FlandersArtSans-Light" panose="00000400000000000000" pitchFamily="2" charset="0"/>
              </a:rPr>
              <a:t>Antwerpen= binnenstad (binnen de ring), andere steden incl. alle deelgemeenten. Dit geldt voor alle grafieken.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34BCCD2-330C-45F7-A3A1-819EE09C259F}"/>
              </a:ext>
            </a:extLst>
          </p:cNvPr>
          <p:cNvSpPr/>
          <p:nvPr/>
        </p:nvSpPr>
        <p:spPr>
          <a:xfrm>
            <a:off x="4871864" y="2266750"/>
            <a:ext cx="6984776" cy="3682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C7D236D-DAA7-465C-A13E-6798AA47AB51}"/>
              </a:ext>
            </a:extLst>
          </p:cNvPr>
          <p:cNvSpPr/>
          <p:nvPr/>
        </p:nvSpPr>
        <p:spPr>
          <a:xfrm>
            <a:off x="1919536" y="2381959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latin typeface="FlandersArtSans-Light" panose="00000400000000000000" pitchFamily="2" charset="0"/>
              </a:rPr>
              <a:t>niet veranderd </a:t>
            </a:r>
            <a:r>
              <a:rPr lang="nl-BE" b="1" dirty="0" err="1">
                <a:latin typeface="FlandersArtSans-Light" panose="00000400000000000000" pitchFamily="2" charset="0"/>
              </a:rPr>
              <a:t>tov</a:t>
            </a:r>
            <a:r>
              <a:rPr lang="nl-BE" b="1" dirty="0">
                <a:latin typeface="FlandersArtSans-Light" panose="00000400000000000000" pitchFamily="2" charset="0"/>
              </a:rPr>
              <a:t> 2017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611669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51384" y="64093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4F790F99-C98D-49C2-A8DA-6D6A2C12E6B4}"/>
              </a:ext>
            </a:extLst>
          </p:cNvPr>
          <p:cNvSpPr txBox="1">
            <a:spLocks/>
          </p:cNvSpPr>
          <p:nvPr/>
        </p:nvSpPr>
        <p:spPr bwMode="auto">
          <a:xfrm>
            <a:off x="564940" y="1241927"/>
            <a:ext cx="8659688" cy="121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0975" indent="-180975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tabLst>
                <a:tab pos="180975" algn="l"/>
              </a:tabLst>
              <a:defRPr sz="2000" b="1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16668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sz="2000"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74738" indent="-160338" algn="l" defTabSz="719138" rtl="0" eaLnBrk="0" fontAlgn="base" hangingPunct="0">
              <a:spcBef>
                <a:spcPts val="100"/>
              </a:spcBef>
              <a:spcAft>
                <a:spcPct val="0"/>
              </a:spcAft>
              <a:buClr>
                <a:srgbClr val="262626"/>
              </a:buClr>
              <a:buFont typeface="Calibri" panose="020F0502020204030204" pitchFamily="34" charset="0"/>
              <a:buChar char="-"/>
              <a:defRPr kern="1200">
                <a:solidFill>
                  <a:srgbClr val="373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850">
              <a:spcAft>
                <a:spcPts val="800"/>
              </a:spcAft>
              <a:buNone/>
            </a:pPr>
            <a:r>
              <a:rPr lang="nl-BE" altLang="nl-BE" sz="2400" b="0" dirty="0">
                <a:latin typeface="FlandersArtSans-Medium" panose="00000600000000000000" pitchFamily="2" charset="0"/>
              </a:rPr>
              <a:t>Steun aan toerisme</a:t>
            </a:r>
          </a:p>
          <a:p>
            <a:pPr marL="0" indent="0" defTabSz="450850">
              <a:spcAft>
                <a:spcPts val="800"/>
              </a:spcAft>
              <a:buNone/>
            </a:pPr>
            <a:r>
              <a:rPr lang="nl-NL" altLang="nl-BE" sz="1600" b="0" dirty="0">
                <a:latin typeface="FlandersArtSans-Light" panose="00000400000000000000" pitchFamily="2" charset="0"/>
              </a:rPr>
              <a:t>“Ik steun toerisme en ik wil dat het belangrijk blijft in …"</a:t>
            </a:r>
            <a:endParaRPr lang="nl-BE" altLang="nl-BE" sz="1600" b="0" dirty="0">
              <a:latin typeface="FlandersArtSans-Light" panose="00000400000000000000" pitchFamily="2" charset="0"/>
            </a:endParaRPr>
          </a:p>
          <a:p>
            <a:pPr marL="3549650" lvl="7" indent="-285750" defTabSz="676275">
              <a:spcAft>
                <a:spcPts val="800"/>
              </a:spcAft>
              <a:buFontTx/>
              <a:buChar char="∙"/>
            </a:pPr>
            <a:endParaRPr lang="nl-BE" sz="1600" dirty="0"/>
          </a:p>
        </p:txBody>
      </p:sp>
      <p:graphicFrame>
        <p:nvGraphicFramePr>
          <p:cNvPr id="9" name="Tijdelijke aanduiding voor inhoud 3">
            <a:extLst>
              <a:ext uri="{FF2B5EF4-FFF2-40B4-BE49-F238E27FC236}">
                <a16:creationId xmlns:a16="http://schemas.microsoft.com/office/drawing/2014/main" id="{3CB5CB9C-DFFC-4E65-B944-0DC26A48C2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288867"/>
              </p:ext>
            </p:extLst>
          </p:nvPr>
        </p:nvGraphicFramePr>
        <p:xfrm>
          <a:off x="1199456" y="2276872"/>
          <a:ext cx="100811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id="{0C719C5C-8C2B-40A3-AC25-4F4930E9A437}"/>
              </a:ext>
            </a:extLst>
          </p:cNvPr>
          <p:cNvSpPr txBox="1">
            <a:spLocks/>
          </p:cNvSpPr>
          <p:nvPr/>
        </p:nvSpPr>
        <p:spPr bwMode="auto">
          <a:xfrm>
            <a:off x="551384" y="290042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736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r>
              <a:rPr lang="nl-BE" altLang="nl-BE" sz="3200" dirty="0">
                <a:solidFill>
                  <a:srgbClr val="262626"/>
                </a:solidFill>
                <a:latin typeface="FlandersArtSans-Bold" panose="00000800000000000000" pitchFamily="2" charset="0"/>
              </a:rPr>
              <a:t>RESULTATEN – 2019 </a:t>
            </a:r>
            <a:endParaRPr lang="nl-BE" altLang="nl-BE" dirty="0">
              <a:solidFill>
                <a:srgbClr val="262626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6A4FB40-A7C2-4ED3-87B7-3FAF09BA9FDB}"/>
              </a:ext>
            </a:extLst>
          </p:cNvPr>
          <p:cNvSpPr/>
          <p:nvPr/>
        </p:nvSpPr>
        <p:spPr>
          <a:xfrm>
            <a:off x="9768408" y="6453336"/>
            <a:ext cx="1800762" cy="2861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B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ewoners</a:t>
            </a:r>
            <a:r>
              <a:rPr lang="nl-BE" sz="1000" dirty="0">
                <a:solidFill>
                  <a:schemeClr val="tx1"/>
                </a:solidFill>
                <a:latin typeface="FlandersArtSans-Regular" panose="00000500000000000000" pitchFamily="2" charset="0"/>
              </a:rPr>
              <a:t> </a:t>
            </a:r>
            <a:r>
              <a:rPr lang="nl-BE" sz="1000" cap="all" dirty="0">
                <a:solidFill>
                  <a:schemeClr val="tx1"/>
                </a:solidFill>
                <a:latin typeface="FlandersArtSans-Regular" panose="00000500000000000000" pitchFamily="2" charset="0"/>
              </a:rPr>
              <a:t>KUNSTSTEDEN</a:t>
            </a:r>
          </a:p>
        </p:txBody>
      </p:sp>
    </p:spTree>
    <p:extLst>
      <p:ext uri="{BB962C8B-B14F-4D97-AF65-F5344CB8AC3E}">
        <p14:creationId xmlns:p14="http://schemas.microsoft.com/office/powerpoint/2010/main" val="241835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ISITFLANDER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C96EC65A011440AB9CC537084C79FF" ma:contentTypeVersion="35" ma:contentTypeDescription="Een nieuw document maken." ma:contentTypeScope="" ma:versionID="dd830bf7e4b02bae87fb6fe4a4cc9887">
  <xsd:schema xmlns:xsd="http://www.w3.org/2001/XMLSchema" xmlns:xs="http://www.w3.org/2001/XMLSchema" xmlns:p="http://schemas.microsoft.com/office/2006/metadata/properties" xmlns:ns2="c83250c0-b06e-43b8-aa1e-38f9e1d211f0" xmlns:ns3="071b04ae-6511-4c5c-987f-a5c8e8697188" xmlns:ns4="aa7dacaa-5128-4598-be33-dd1157aa3b68" xmlns:ns5="2b728aaa-8c91-4529-a988-c81a1010329e" targetNamespace="http://schemas.microsoft.com/office/2006/metadata/properties" ma:root="true" ma:fieldsID="e402c16cc232bd747f34ccd18a167210" ns2:_="" ns3:_="" ns4:_="" ns5:_="">
    <xsd:import namespace="c83250c0-b06e-43b8-aa1e-38f9e1d211f0"/>
    <xsd:import namespace="071b04ae-6511-4c5c-987f-a5c8e8697188"/>
    <xsd:import namespace="aa7dacaa-5128-4598-be33-dd1157aa3b68"/>
    <xsd:import namespace="2b728aaa-8c91-4529-a988-c81a1010329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Document_x0020_type" minOccurs="0"/>
                <xsd:element ref="ns2:_dlc_DocId" minOccurs="0"/>
                <xsd:element ref="ns2:_dlc_DocIdUrl" minOccurs="0"/>
                <xsd:element ref="ns2:_dlc_DocIdPersistId" minOccurs="0"/>
                <xsd:element ref="ns2:o6b187a2f769487ea44a5cbfb4e4db00" minOccurs="0"/>
                <xsd:element ref="ns2:d9a073102d99460185d2a527798db1a3" minOccurs="0"/>
                <xsd:element ref="ns2:e13e706a531a4775a289da51fc41e853" minOccurs="0"/>
                <xsd:element ref="ns2:ia202c6775d94d56a407de0f3d3a831f" minOccurs="0"/>
                <xsd:element ref="ns2:h5f48be477d94c348ae4b16f2bbd7764" minOccurs="0"/>
                <xsd:element ref="ns2:i1a0120ab196419586f355702bc63412" minOccurs="0"/>
                <xsd:element ref="ns3:MediaServiceMetadata" minOccurs="0"/>
                <xsd:element ref="ns3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5:SharedWithUsers" minOccurs="0"/>
                <xsd:element ref="ns5:SharedWithDetails" minOccurs="0"/>
                <xsd:element ref="ns4:Them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250c0-b06e-43b8-aa1e-38f9e1d211f0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52276cc4-43ba-4e6c-abb2-cb57a0f6c28e}" ma:internalName="TaxCatchAll" ma:showField="CatchAllData" ma:web="c83250c0-b06e-43b8-aa1e-38f9e1d211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52276cc4-43ba-4e6c-abb2-cb57a0f6c28e}" ma:internalName="TaxCatchAllLabel" ma:readOnly="true" ma:showField="CatchAllDataLabel" ma:web="c83250c0-b06e-43b8-aa1e-38f9e1d211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type" ma:index="10" nillable="true" ma:displayName="Document type" ma:default="Algemeen" ma:format="Dropdown" ma:internalName="Document_x0020_type">
      <xsd:simpleType>
        <xsd:restriction base="dms:Choice">
          <xsd:enumeration value="Algemeen"/>
          <xsd:enumeration value="Eindrapport"/>
          <xsd:enumeration value="Presentaties"/>
          <xsd:enumeration value="Tabellenrapport"/>
        </xsd:restriction>
      </xsd:simpleType>
    </xsd:element>
    <xsd:element name="_dlc_DocId" ma:index="17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8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6b187a2f769487ea44a5cbfb4e4db00" ma:index="20" nillable="true" ma:taxonomy="true" ma:internalName="o6b187a2f769487ea44a5cbfb4e4db00" ma:taxonomyFieldName="bewaartermijn0" ma:displayName="Bewaartermijn" ma:readOnly="false" ma:default="" ma:fieldId="{86b187a2-f769-487e-a44a-5cbfb4e4db00}" ma:sspId="dc7f1770-a70f-49e5-b54c-bcd373ecb550" ma:termSetId="3083b170-f2e0-457e-94a1-178253ef11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a073102d99460185d2a527798db1a3" ma:index="21" ma:taxonomy="true" ma:internalName="d9a073102d99460185d2a527798db1a3" ma:taxonomyFieldName="Vertrouwelijk0" ma:displayName="Vertrouwelijk" ma:default="23;#Nee|0600f0c8-084b-4f1d-a651-03e2befc4206" ma:fieldId="{d9a07310-2d99-4601-85d2-a527798db1a3}" ma:sspId="dc7f1770-a70f-49e5-b54c-bcd373ecb550" ma:termSetId="fb870e52-36ce-4787-8f6d-daaca7941d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3e706a531a4775a289da51fc41e853" ma:index="22" ma:taxonomy="true" ma:internalName="e13e706a531a4775a289da51fc41e853" ma:taxonomyFieldName="Taal_x002e_0" ma:displayName="Taal" ma:default="10;#Nederlands|9b99b39c-8acc-495e-9f29-fbf22be0ce46" ma:fieldId="{e13e706a-531a-4775-a289-da51fc41e853}" ma:sspId="dc7f1770-a70f-49e5-b54c-bcd373ecb550" ma:termSetId="66362ebe-7da6-4c2a-8c86-ef89fb5beb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202c6775d94d56a407de0f3d3a831f" ma:index="23" ma:taxonomy="true" ma:internalName="ia202c6775d94d56a407de0f3d3a831f" ma:taxonomyFieldName="publiek0" ma:displayName="Publiek" ma:default="11;#Iedereen|613499d3-92e7-4b79-bb95-13a095146a5e" ma:fieldId="{2a202c67-75d9-4d56-a407-de0f3d3a831f}" ma:sspId="dc7f1770-a70f-49e5-b54c-bcd373ecb550" ma:termSetId="fffb6cc6-ffdd-402a-bfa1-cba7dd0379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f48be477d94c348ae4b16f2bbd7764" ma:index="24" nillable="true" ma:taxonomy="true" ma:internalName="h5f48be477d94c348ae4b16f2bbd7764" ma:taxonomyFieldName="Document_x0020_status0" ma:displayName="Document status" ma:default="22;#Draft|d2c5986f-1c62-42af-b979-ee62ea3de0cf" ma:fieldId="{15f48be4-77d9-4c34-8ae4-b16f2bbd7764}" ma:sspId="dc7f1770-a70f-49e5-b54c-bcd373ecb550" ma:termSetId="95de886c-8a70-4964-81a5-1f8e3dedf85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1a0120ab196419586f355702bc63412" ma:index="25" nillable="true" ma:taxonomy="true" ma:internalName="i1a0120ab196419586f355702bc63412" ma:taxonomyFieldName="Jaartal0" ma:displayName="Jaartal" ma:default="59;#2020|f037855d-264a-4a7a-a2f9-32249277ec7d" ma:fieldId="{21a0120a-b196-4195-86f3-55702bc63412}" ma:sspId="dc7f1770-a70f-49e5-b54c-bcd373ecb550" ma:termSetId="5ad05c0f-a645-404d-bd3b-45e6b3aef3b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b04ae-6511-4c5c-987f-a5c8e86971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dacaa-5128-4598-be33-dd1157aa3b68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Thema" ma:index="34" nillable="true" ma:displayName="Thema" ma:description="voeg in één woord een thema toe: bv. familievriendelijkheid, fietsen,  ... " ma:format="Dropdown" ma:internalName="Thema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28aaa-8c91-4529-a988-c81a1010329e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b728aaa-8c91-4529-a988-c81a1010329e">
      <UserInfo>
        <DisplayName/>
        <AccountId xsi:nil="true"/>
        <AccountType/>
      </UserInfo>
    </SharedWithUsers>
    <TaxCatchAll xmlns="c83250c0-b06e-43b8-aa1e-38f9e1d211f0">
      <Value>10</Value>
      <Value>11</Value>
      <Value>59</Value>
      <Value>23</Value>
      <Value>22</Value>
    </TaxCatchAll>
    <ia202c6775d94d56a407de0f3d3a831f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Iedereen</TermName>
          <TermId xmlns="http://schemas.microsoft.com/office/infopath/2007/PartnerControls">613499d3-92e7-4b79-bb95-13a095146a5e</TermId>
        </TermInfo>
      </Terms>
    </ia202c6775d94d56a407de0f3d3a831f>
    <Document_x0020_type xmlns="c83250c0-b06e-43b8-aa1e-38f9e1d211f0">Algemeen</Document_x0020_type>
    <e13e706a531a4775a289da51fc41e853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Nederlands</TermName>
          <TermId xmlns="http://schemas.microsoft.com/office/infopath/2007/PartnerControls">9b99b39c-8acc-495e-9f29-fbf22be0ce46</TermId>
        </TermInfo>
      </Terms>
    </e13e706a531a4775a289da51fc41e853>
    <d9a073102d99460185d2a527798db1a3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Nee</TermName>
          <TermId xmlns="http://schemas.microsoft.com/office/infopath/2007/PartnerControls">0600f0c8-084b-4f1d-a651-03e2befc4206</TermId>
        </TermInfo>
      </Terms>
    </d9a073102d99460185d2a527798db1a3>
    <i1a0120ab196419586f355702bc63412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f037855d-264a-4a7a-a2f9-32249277ec7d</TermId>
        </TermInfo>
      </Terms>
    </i1a0120ab196419586f355702bc63412>
    <o6b187a2f769487ea44a5cbfb4e4db00 xmlns="c83250c0-b06e-43b8-aa1e-38f9e1d211f0">
      <Terms xmlns="http://schemas.microsoft.com/office/infopath/2007/PartnerControls"/>
    </o6b187a2f769487ea44a5cbfb4e4db00>
    <h5f48be477d94c348ae4b16f2bbd7764 xmlns="c83250c0-b06e-43b8-aa1e-38f9e1d211f0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d2c5986f-1c62-42af-b979-ee62ea3de0cf</TermId>
        </TermInfo>
      </Terms>
    </h5f48be477d94c348ae4b16f2bbd7764>
    <Thema xmlns="aa7dacaa-5128-4598-be33-dd1157aa3b68" xsi:nil="true"/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376A55A-AD07-41A9-B581-8DC852CD75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250c0-b06e-43b8-aa1e-38f9e1d211f0"/>
    <ds:schemaRef ds:uri="071b04ae-6511-4c5c-987f-a5c8e8697188"/>
    <ds:schemaRef ds:uri="aa7dacaa-5128-4598-be33-dd1157aa3b68"/>
    <ds:schemaRef ds:uri="2b728aaa-8c91-4529-a988-c81a101032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F42D55-294C-47A0-AF70-219F15B8F0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44BCE4-F65B-413F-A756-FF7BD9C9CAA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E66BABEB-94DF-41DF-B066-08219D760480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c83250c0-b06e-43b8-aa1e-38f9e1d211f0"/>
    <ds:schemaRef ds:uri="http://purl.org/dc/terms/"/>
    <ds:schemaRef ds:uri="aa7dacaa-5128-4598-be33-dd1157aa3b68"/>
    <ds:schemaRef ds:uri="http://schemas.openxmlformats.org/package/2006/metadata/core-properties"/>
    <ds:schemaRef ds:uri="071b04ae-6511-4c5c-987f-a5c8e8697188"/>
    <ds:schemaRef ds:uri="http://schemas.microsoft.com/office/infopath/2007/PartnerControls"/>
    <ds:schemaRef ds:uri="2b728aaa-8c91-4529-a988-c81a1010329e"/>
  </ds:schemaRefs>
</ds:datastoreItem>
</file>

<file path=customXml/itemProps5.xml><?xml version="1.0" encoding="utf-8"?>
<ds:datastoreItem xmlns:ds="http://schemas.openxmlformats.org/officeDocument/2006/customXml" ds:itemID="{F41A00EA-6E8C-4B77-9CC7-8F6C08F9729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41946</TotalTime>
  <Words>613</Words>
  <Application>Microsoft Office PowerPoint</Application>
  <PresentationFormat>Breedbeeld</PresentationFormat>
  <Paragraphs>152</Paragraphs>
  <Slides>22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0" baseType="lpstr">
      <vt:lpstr>FlandersArtSans-Bold</vt:lpstr>
      <vt:lpstr>FlandersArtSans-Regular</vt:lpstr>
      <vt:lpstr>FlandersArtSans-Light</vt:lpstr>
      <vt:lpstr>Flanders Sans beta 3 Medium</vt:lpstr>
      <vt:lpstr>FlandersArtSans-Medium</vt:lpstr>
      <vt:lpstr>Calibri</vt:lpstr>
      <vt:lpstr>Arial</vt:lpstr>
      <vt:lpstr>VISITFLANDERS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PowerPoint-sjabloon Toerisme Vlaanderen (Vlaamse doelgroep)</dc:title>
  <dc:creator>Demeyere, Leontien</dc:creator>
  <cp:lastModifiedBy>Marianne Boone</cp:lastModifiedBy>
  <cp:revision>1900</cp:revision>
  <cp:lastPrinted>2020-01-21T08:34:09Z</cp:lastPrinted>
  <dcterms:created xsi:type="dcterms:W3CDTF">2014-01-24T10:44:44Z</dcterms:created>
  <dcterms:modified xsi:type="dcterms:W3CDTF">2020-01-21T08:34:34Z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aredWithUsers">
    <vt:lpwstr/>
  </property>
  <property fmtid="{D5CDD505-2E9C-101B-9397-08002B2CF9AE}" pid="3" name="type file">
    <vt:lpwstr>Powerpoint file</vt:lpwstr>
  </property>
  <property fmtid="{D5CDD505-2E9C-101B-9397-08002B2CF9AE}" pid="4" name="_dlc_DocIdItemGuid">
    <vt:lpwstr>86acccb2-969b-44ff-8fb4-b0670b0dfa97</vt:lpwstr>
  </property>
  <property fmtid="{D5CDD505-2E9C-101B-9397-08002B2CF9AE}" pid="5" name="ContentTypeId">
    <vt:lpwstr>0x0101000BC96EC65A011440AB9CC537084C79FF</vt:lpwstr>
  </property>
  <property fmtid="{D5CDD505-2E9C-101B-9397-08002B2CF9AE}" pid="6" name="bewaartermijn0">
    <vt:lpwstr/>
  </property>
  <property fmtid="{D5CDD505-2E9C-101B-9397-08002B2CF9AE}" pid="7" name="publiek">
    <vt:lpwstr>11;#Iedereen|613499d3-92e7-4b79-bb95-13a095146a5e</vt:lpwstr>
  </property>
  <property fmtid="{D5CDD505-2E9C-101B-9397-08002B2CF9AE}" pid="8" name="Vertrouwelijk">
    <vt:lpwstr>23;#Nee|0600f0c8-084b-4f1d-a651-03e2befc4206</vt:lpwstr>
  </property>
  <property fmtid="{D5CDD505-2E9C-101B-9397-08002B2CF9AE}" pid="9" name="Jaartal">
    <vt:lpwstr>13;#2016|49450f49-080b-45e2-b107-9a074caf2148</vt:lpwstr>
  </property>
  <property fmtid="{D5CDD505-2E9C-101B-9397-08002B2CF9AE}" pid="10" name="Taal.">
    <vt:lpwstr>10;#Nederlands|9b99b39c-8acc-495e-9f29-fbf22be0ce46</vt:lpwstr>
  </property>
  <property fmtid="{D5CDD505-2E9C-101B-9397-08002B2CF9AE}" pid="11" name="Document status">
    <vt:lpwstr>24;#Definitief|10695298-628a-4ed1-829b-d08f1c9cc887</vt:lpwstr>
  </property>
  <property fmtid="{D5CDD505-2E9C-101B-9397-08002B2CF9AE}" pid="12" name="DocumentSetDescription">
    <vt:lpwstr/>
  </property>
  <property fmtid="{D5CDD505-2E9C-101B-9397-08002B2CF9AE}" pid="13" name="_docset_NoMedatataSyncRequired">
    <vt:lpwstr>False</vt:lpwstr>
  </property>
  <property fmtid="{D5CDD505-2E9C-101B-9397-08002B2CF9AE}" pid="14" name="Document status0">
    <vt:lpwstr>22;#Draft|d2c5986f-1c62-42af-b979-ee62ea3de0cf</vt:lpwstr>
  </property>
  <property fmtid="{D5CDD505-2E9C-101B-9397-08002B2CF9AE}" pid="15" name="Jaartal0">
    <vt:lpwstr>59;#2020|f037855d-264a-4a7a-a2f9-32249277ec7d</vt:lpwstr>
  </property>
  <property fmtid="{D5CDD505-2E9C-101B-9397-08002B2CF9AE}" pid="16" name="Vertrouwelijk0">
    <vt:lpwstr>23;#Nee|0600f0c8-084b-4f1d-a651-03e2befc4206</vt:lpwstr>
  </property>
  <property fmtid="{D5CDD505-2E9C-101B-9397-08002B2CF9AE}" pid="17" name="Taal.0">
    <vt:lpwstr>10;#Nederlands|9b99b39c-8acc-495e-9f29-fbf22be0ce46</vt:lpwstr>
  </property>
  <property fmtid="{D5CDD505-2E9C-101B-9397-08002B2CF9AE}" pid="18" name="publiek0">
    <vt:lpwstr>11;#Iedereen|613499d3-92e7-4b79-bb95-13a095146a5e</vt:lpwstr>
  </property>
</Properties>
</file>