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6" r:id="rId5"/>
    <p:sldId id="315" r:id="rId6"/>
    <p:sldId id="316" r:id="rId7"/>
    <p:sldId id="317" r:id="rId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Stijl, licht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DD76F-155F-4AA2-97F4-127ABAD7E727}" type="datetimeFigureOut">
              <a:rPr lang="nl-BE" smtClean="0"/>
              <a:t>3/02/2020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C2A81-5589-4305-8F77-5B2B5A53EC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16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</a:t>
            </a:fld>
            <a:endParaRPr lang="nl-B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b="1" u="sng" dirty="0"/>
              <a:t>Onder andere </a:t>
            </a:r>
            <a:r>
              <a:rPr lang="nl-BE" dirty="0"/>
              <a:t>Welzijn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40524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b="1" u="sng" dirty="0"/>
              <a:t>Onder andere </a:t>
            </a:r>
            <a:r>
              <a:rPr lang="nl-BE" dirty="0"/>
              <a:t>Welzijn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728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b="1" u="sng" dirty="0"/>
              <a:t>Onder andere </a:t>
            </a:r>
            <a:r>
              <a:rPr lang="nl-BE" dirty="0"/>
              <a:t>Welzijn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98279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AAB550-ADC7-4E37-93DF-3E0C1906E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409846D-E2D9-46F2-927E-C39E9EB09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097049-76FA-4E07-98EB-7E3342512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0D11-0DAD-454A-89C8-A5FC924473AA}" type="datetimeFigureOut">
              <a:rPr lang="nl-BE" smtClean="0"/>
              <a:t>3/02/2020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AAF7B1-995F-483E-B32B-564E7A752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52FB91-B152-4700-B466-5D3162358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407D-7135-44A1-BABA-A466353C592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3078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F83A61-423B-44FE-9E6E-304704730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53D02EC-65B3-4C3E-8823-0C3755788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6282AB-4341-4F49-8FA1-9A6C69799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0D11-0DAD-454A-89C8-A5FC924473AA}" type="datetimeFigureOut">
              <a:rPr lang="nl-BE" smtClean="0"/>
              <a:t>3/02/2020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E66639-CF18-429B-BC06-ABEFA9603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3EB7F41-7AAD-43FF-9E68-7F0C7F8F6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407D-7135-44A1-BABA-A466353C592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9520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B68218A-C863-42E8-A489-77F1F6DF3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FED8A46-938A-43BD-BDB0-CE42357315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61C876-D44C-44DE-A7B3-A5776869C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0D11-0DAD-454A-89C8-A5FC924473AA}" type="datetimeFigureOut">
              <a:rPr lang="nl-BE" smtClean="0"/>
              <a:t>3/02/2020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5747F4-C9D8-4076-840E-5902A6872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2A3DA8-0A30-4F35-8D48-CC3BE4C1F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407D-7135-44A1-BABA-A466353C592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8334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 userDrawn="1"/>
        </p:nvGrpSpPr>
        <p:grpSpPr>
          <a:xfrm>
            <a:off x="1968001" y="288001"/>
            <a:ext cx="9839999" cy="6265475"/>
            <a:chOff x="1476000" y="288000"/>
            <a:chExt cx="7379999" cy="6265475"/>
          </a:xfrm>
        </p:grpSpPr>
        <p:sp>
          <p:nvSpPr>
            <p:cNvPr id="8" name="Rechthoek 7"/>
            <p:cNvSpPr>
              <a:spLocks/>
            </p:cNvSpPr>
            <p:nvPr userDrawn="1"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 dirty="0">
                <a:latin typeface="FlandersArtSans-Regular" panose="00000500000000000000" pitchFamily="2" charset="0"/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H="1">
              <a:off x="1476000" y="288000"/>
              <a:ext cx="1800000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28069" y="2104574"/>
            <a:ext cx="5088000" cy="2484000"/>
          </a:xfrm>
        </p:spPr>
        <p:txBody>
          <a:bodyPr anchor="t" anchorCtr="0">
            <a:noAutofit/>
          </a:bodyPr>
          <a:lstStyle>
            <a:lvl1pPr algn="l">
              <a:lnSpc>
                <a:spcPts val="5400"/>
              </a:lnSpc>
              <a:defRPr sz="5400"/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34443" y="4631622"/>
            <a:ext cx="5088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28" y="293359"/>
            <a:ext cx="1928571" cy="720000"/>
          </a:xfrm>
          <a:prstGeom prst="rect">
            <a:avLst/>
          </a:prstGeom>
        </p:spPr>
      </p:pic>
      <p:sp>
        <p:nvSpPr>
          <p:cNvPr id="12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4848029" y="6044105"/>
            <a:ext cx="636432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buFontTx/>
              <a:buNone/>
              <a:defRPr sz="1700">
                <a:latin typeface="FlandersArtSans-Regular" panose="00000500000000000000" pitchFamily="2" charset="0"/>
              </a:defRPr>
            </a:lvl1pPr>
            <a:lvl5pPr algn="r"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14264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9168019" y="6336001"/>
            <a:ext cx="2855495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3/02/2020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728000" y="756000"/>
            <a:ext cx="9888000" cy="1116000"/>
          </a:xfrm>
        </p:spPr>
        <p:txBody>
          <a:bodyPr anchor="t" anchorCtr="0"/>
          <a:lstStyle>
            <a:lvl1pPr>
              <a:defRPr>
                <a:latin typeface="FlandersArtSans-Bold" panose="00000800000000000000" pitchFamily="2" charset="0"/>
              </a:defRPr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728000" y="1915200"/>
            <a:ext cx="9888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FlandersArtSans-Regular" panose="00000500000000000000" pitchFamily="2" charset="0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2pPr>
            <a:lvl3pPr>
              <a:lnSpc>
                <a:spcPct val="90000"/>
              </a:lnSpc>
              <a:buSzPct val="85000"/>
              <a:defRPr>
                <a:latin typeface="FlandersArtSans-Regular" panose="00000500000000000000" pitchFamily="2" charset="0"/>
              </a:defRPr>
            </a:lvl3pPr>
            <a:lvl4pPr>
              <a:lnSpc>
                <a:spcPct val="90000"/>
              </a:lnSpc>
              <a:defRPr>
                <a:latin typeface="FlandersArtSans-Regular" panose="00000500000000000000" pitchFamily="2" charset="0"/>
              </a:defRPr>
            </a:lvl4pPr>
            <a:lvl5pPr>
              <a:lnSpc>
                <a:spcPct val="90000"/>
              </a:lnSpc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01" y="5862559"/>
            <a:ext cx="1913329" cy="7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06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BFC836-2B15-4184-B98F-FE610C4CB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5E440E-E241-4A81-8F2E-A33CD2B55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794C2CF-A753-48A9-AB9C-D10DF7953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0D11-0DAD-454A-89C8-A5FC924473AA}" type="datetimeFigureOut">
              <a:rPr lang="nl-BE" smtClean="0"/>
              <a:t>3/02/2020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076B4B-3AA9-40A1-B37E-F07474EAD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3DB87B-EFB6-435B-9C10-F5F515E56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407D-7135-44A1-BABA-A466353C592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7544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FEB473-D1DF-4A33-B991-F737CB8E8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F2A36F-C6AA-4551-A190-25F5D6420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56CDB3-4283-4272-BED6-0752D48C3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0D11-0DAD-454A-89C8-A5FC924473AA}" type="datetimeFigureOut">
              <a:rPr lang="nl-BE" smtClean="0"/>
              <a:t>3/02/2020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E26948-878A-4E2D-B98D-94FF1CC15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4994BA-9227-412F-A3EB-7A5FE76AA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407D-7135-44A1-BABA-A466353C592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4653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F505D0-89DA-4B4E-AC32-01067096F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54132A-FFCD-4667-BB9D-951499EC4A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8DD85D5-AB09-418F-9F37-FAF5EBF31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5B4218C-FB2E-4ECC-8861-63C5C94C6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0D11-0DAD-454A-89C8-A5FC924473AA}" type="datetimeFigureOut">
              <a:rPr lang="nl-BE" smtClean="0"/>
              <a:t>3/02/2020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A019453-748E-4D03-B12B-B7FA85D55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43B4ED9-384C-4905-AA08-6EDEFF668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407D-7135-44A1-BABA-A466353C592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144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9B5201-A05E-4E99-95F7-234A62861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54DA2D-DA84-4AC4-BE83-D8AB41A79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6A5E9E0-000D-4059-9126-0DB2032101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1CF3BF9-98DE-48CC-825D-9602FE967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307CB42-55C0-4B0F-AC7F-A61129B713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030D0FE-96DB-4D0D-B939-F54C3041D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0D11-0DAD-454A-89C8-A5FC924473AA}" type="datetimeFigureOut">
              <a:rPr lang="nl-BE" smtClean="0"/>
              <a:t>3/02/2020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75D2E56-681E-4F90-9BDA-C8B7DBDC6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DDF5EE4-9433-47E9-8062-AA5C7010F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407D-7135-44A1-BABA-A466353C592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98296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E02AED-541F-48AB-AAAF-0A4603FC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5DD8C0A-75B6-474B-BB4D-F6B3A446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0D11-0DAD-454A-89C8-A5FC924473AA}" type="datetimeFigureOut">
              <a:rPr lang="nl-BE" smtClean="0"/>
              <a:t>3/02/2020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B90BED8-B6E6-4FEA-B910-415683744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8818C69-6DCA-4C9A-93F4-069684121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407D-7135-44A1-BABA-A466353C592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6421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3715630-501A-4C0B-B624-34C83E016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0D11-0DAD-454A-89C8-A5FC924473AA}" type="datetimeFigureOut">
              <a:rPr lang="nl-BE" smtClean="0"/>
              <a:t>3/02/2020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130FA32-AA41-402C-AB21-85B73CBEE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6362F76-E1D0-4C3B-9922-B8A367A34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407D-7135-44A1-BABA-A466353C592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842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BC285C-EF70-4B0A-A7D8-D61675EEE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579BB2-17C8-4850-99F9-1E9BE79A3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CDE0FBA-108A-4565-8B84-ACCC0D5DB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4A2223B-2238-4F3E-B772-6F6B6B7AD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0D11-0DAD-454A-89C8-A5FC924473AA}" type="datetimeFigureOut">
              <a:rPr lang="nl-BE" smtClean="0"/>
              <a:t>3/02/2020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5BAE600-FE0F-45C3-A8C5-07FEDCB6E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3AE8383-6020-4D36-B2EA-2A672CA4C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407D-7135-44A1-BABA-A466353C592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0621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93A491-B271-42DC-A98A-D6712737F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965DD80-8BBF-45D6-BA77-2CA2327E6F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A93E6FC-0C4F-453C-A73B-856A552FD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83F6AF0-292A-4AB7-86F0-89F1A7200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0D11-0DAD-454A-89C8-A5FC924473AA}" type="datetimeFigureOut">
              <a:rPr lang="nl-BE" smtClean="0"/>
              <a:t>3/02/2020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E44982E-C751-4767-B1EC-D424FDAB0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7DECEC9-AF1C-4DFA-8003-A7482696E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407D-7135-44A1-BABA-A466353C592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9869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D6D4214-AFA2-4A4D-A92D-4C9ABFC6D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F21152-9BBB-44F1-AA28-8947AC0D5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4BF359-7ACB-4BC8-8F56-7A29C50E69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0D11-0DAD-454A-89C8-A5FC924473AA}" type="datetimeFigureOut">
              <a:rPr lang="nl-BE" smtClean="0"/>
              <a:t>3/02/2020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663828-FDD6-435E-AB46-9E03EEF72D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471701-FEE1-43B4-ACA7-A88344BBDD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4407D-7135-44A1-BABA-A466353C592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750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1900519" y="2859742"/>
            <a:ext cx="8346140" cy="2698377"/>
          </a:xfrm>
        </p:spPr>
        <p:txBody>
          <a:bodyPr/>
          <a:lstStyle/>
          <a:p>
            <a:pPr algn="ctr"/>
            <a:r>
              <a:rPr lang="nl-BE" dirty="0"/>
              <a:t>KAS-, SCHULD- EN</a:t>
            </a:r>
            <a:br>
              <a:rPr lang="nl-BE" dirty="0"/>
            </a:br>
            <a:r>
              <a:rPr lang="nl-BE" dirty="0"/>
              <a:t>WAARBORGRAPPORT 2018</a:t>
            </a:r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>
          <a:xfrm>
            <a:off x="5739985" y="5052964"/>
            <a:ext cx="3816000" cy="1224000"/>
          </a:xfrm>
        </p:spPr>
        <p:txBody>
          <a:bodyPr/>
          <a:lstStyle/>
          <a:p>
            <a:endParaRPr lang="nl-B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41209-FF81-442F-84D4-A7E8FBD27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5" y="383942"/>
            <a:ext cx="7416000" cy="1116000"/>
          </a:xfrm>
        </p:spPr>
        <p:txBody>
          <a:bodyPr/>
          <a:lstStyle/>
          <a:p>
            <a:r>
              <a:rPr lang="nl-BE" dirty="0"/>
              <a:t>Synthese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F5E3931-49E0-49DB-9B51-5219AE5496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81175" y="1081030"/>
            <a:ext cx="9105900" cy="46959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nl-BE" dirty="0">
              <a:solidFill>
                <a:schemeClr val="tx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BE" dirty="0">
                <a:solidFill>
                  <a:schemeClr val="tx1">
                    <a:lumMod val="50000"/>
                  </a:schemeClr>
                </a:solidFill>
              </a:rPr>
              <a:t>Geconsolideerde schuld is gedaald: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BE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buNone/>
            </a:pPr>
            <a:endParaRPr lang="nl-BE" dirty="0">
              <a:solidFill>
                <a:schemeClr val="tx1">
                  <a:lumMod val="50000"/>
                </a:schemeClr>
              </a:solidFill>
            </a:endParaRPr>
          </a:p>
          <a:p>
            <a:pPr marL="268288" indent="-268288" defTabSz="268288">
              <a:buNone/>
            </a:pPr>
            <a:r>
              <a:rPr lang="nl-BE" dirty="0">
                <a:solidFill>
                  <a:schemeClr val="tx1">
                    <a:lumMod val="50000"/>
                  </a:schemeClr>
                </a:solidFill>
              </a:rPr>
              <a:t>	=&gt; Maastricht = 18.146,43 </a:t>
            </a:r>
            <a:r>
              <a:rPr lang="nl-BE" dirty="0" err="1">
                <a:solidFill>
                  <a:schemeClr val="tx1">
                    <a:lumMod val="50000"/>
                  </a:schemeClr>
                </a:solidFill>
              </a:rPr>
              <a:t>mio</a:t>
            </a:r>
            <a:r>
              <a:rPr lang="nl-BE" dirty="0">
                <a:solidFill>
                  <a:schemeClr val="tx1">
                    <a:lumMod val="50000"/>
                  </a:schemeClr>
                </a:solidFill>
              </a:rPr>
              <a:t> euro = excl. Ziekenhuisinfrastructuur en aangehouden schuldtitels van andere overheden.</a:t>
            </a:r>
          </a:p>
          <a:p>
            <a:pPr>
              <a:buNone/>
            </a:pPr>
            <a:endParaRPr lang="nl-BE" dirty="0">
              <a:solidFill>
                <a:schemeClr val="tx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BE" dirty="0">
                <a:solidFill>
                  <a:schemeClr val="tx1">
                    <a:lumMod val="50000"/>
                  </a:schemeClr>
                </a:solidFill>
              </a:rPr>
              <a:t>Gewaarborgde schuld is gedaald:</a:t>
            </a:r>
          </a:p>
          <a:p>
            <a:pPr>
              <a:buNone/>
            </a:pPr>
            <a:endParaRPr lang="nl-BE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buNone/>
            </a:pPr>
            <a:endParaRPr lang="nl-BE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buNone/>
            </a:pPr>
            <a:endParaRPr lang="nl-BE" dirty="0">
              <a:solidFill>
                <a:schemeClr val="tx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BE" dirty="0">
                <a:solidFill>
                  <a:schemeClr val="tx1">
                    <a:lumMod val="50000"/>
                  </a:schemeClr>
                </a:solidFill>
              </a:rPr>
              <a:t>Rating blijft uitstekend: Aa2, outlook stabiel (</a:t>
            </a:r>
            <a:r>
              <a:rPr lang="nl-BE" dirty="0" err="1">
                <a:solidFill>
                  <a:schemeClr val="tx1">
                    <a:lumMod val="50000"/>
                  </a:schemeClr>
                </a:solidFill>
              </a:rPr>
              <a:t>Moody’s</a:t>
            </a:r>
            <a:r>
              <a:rPr lang="nl-BE" dirty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>
              <a:buNone/>
            </a:pPr>
            <a:endParaRPr lang="nl-BE" dirty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B19BDF42-0E70-4B73-9F6A-CC65282371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479285"/>
              </p:ext>
            </p:extLst>
          </p:nvPr>
        </p:nvGraphicFramePr>
        <p:xfrm>
          <a:off x="2108000" y="1828730"/>
          <a:ext cx="8128000" cy="736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2911573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132062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2017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955836"/>
                  </a:ext>
                </a:extLst>
              </a:tr>
              <a:tr h="357294">
                <a:tc>
                  <a:txBody>
                    <a:bodyPr/>
                    <a:lstStyle/>
                    <a:p>
                      <a:pPr algn="ctr"/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23.320,63 </a:t>
                      </a:r>
                      <a:r>
                        <a:rPr lang="nl-BE" dirty="0" err="1">
                          <a:solidFill>
                            <a:schemeClr val="tx1"/>
                          </a:solidFill>
                        </a:rPr>
                        <a:t>mio</a:t>
                      </a:r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 euro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23.183,67 </a:t>
                      </a:r>
                      <a:r>
                        <a:rPr lang="nl-BE" dirty="0" err="1">
                          <a:solidFill>
                            <a:schemeClr val="tx1"/>
                          </a:solidFill>
                        </a:rPr>
                        <a:t>mio</a:t>
                      </a:r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 euro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590622"/>
                  </a:ext>
                </a:extLst>
              </a:tr>
            </a:tbl>
          </a:graphicData>
        </a:graphic>
      </p:graphicFrame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9663362E-E8C3-4D54-BB2B-20EDD1A2A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665646"/>
              </p:ext>
            </p:extLst>
          </p:nvPr>
        </p:nvGraphicFramePr>
        <p:xfrm>
          <a:off x="2108000" y="4123818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8441371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983266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946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13.389,00 </a:t>
                      </a:r>
                      <a:r>
                        <a:rPr lang="nl-BE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mio</a:t>
                      </a:r>
                      <a:r>
                        <a:rPr lang="nl-BE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euro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12.849,46 </a:t>
                      </a:r>
                      <a:r>
                        <a:rPr lang="nl-BE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mio</a:t>
                      </a:r>
                      <a:r>
                        <a:rPr lang="nl-BE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euro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835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571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41209-FF81-442F-84D4-A7E8FBD27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5550" y="431567"/>
            <a:ext cx="7416000" cy="1116000"/>
          </a:xfrm>
        </p:spPr>
        <p:txBody>
          <a:bodyPr/>
          <a:lstStyle/>
          <a:p>
            <a:r>
              <a:rPr lang="nl-BE" dirty="0"/>
              <a:t>Schuld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F5E3931-49E0-49DB-9B51-5219AE5496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05548" y="1081030"/>
            <a:ext cx="8895750" cy="469594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nl-BE" dirty="0">
                <a:solidFill>
                  <a:schemeClr val="tx1">
                    <a:lumMod val="50000"/>
                  </a:schemeClr>
                </a:solidFill>
              </a:rPr>
              <a:t>Twee nieuwe benchmark-uitgiftes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BE" dirty="0">
              <a:solidFill>
                <a:schemeClr val="tx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BE" dirty="0">
              <a:solidFill>
                <a:schemeClr val="tx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BE" sz="1000" dirty="0">
              <a:solidFill>
                <a:schemeClr val="tx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BE" dirty="0">
                <a:solidFill>
                  <a:schemeClr val="tx1">
                    <a:lumMod val="50000"/>
                  </a:schemeClr>
                </a:solidFill>
              </a:rPr>
              <a:t>Decreet optimalisatie van het beheer financiële activa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BE" sz="1000" dirty="0">
              <a:solidFill>
                <a:schemeClr val="tx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BE" sz="1000" dirty="0">
              <a:solidFill>
                <a:schemeClr val="tx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BE" dirty="0">
                <a:solidFill>
                  <a:schemeClr val="tx1">
                    <a:lumMod val="50000"/>
                  </a:schemeClr>
                </a:solidFill>
              </a:rPr>
              <a:t>Fusies gemeenten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BE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buNone/>
            </a:pPr>
            <a:endParaRPr lang="nl-BE" sz="1000" dirty="0">
              <a:solidFill>
                <a:schemeClr val="tx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BE" dirty="0">
                <a:solidFill>
                  <a:schemeClr val="tx1">
                    <a:lumMod val="50000"/>
                  </a:schemeClr>
                </a:solidFill>
              </a:rPr>
              <a:t>Directe financiering</a:t>
            </a:r>
          </a:p>
          <a:p>
            <a:pPr>
              <a:buNone/>
            </a:pPr>
            <a:endParaRPr lang="nl-BE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buNone/>
            </a:pPr>
            <a:endParaRPr lang="nl-BE" dirty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C6CF6E70-7E1B-49CA-91FD-0B60F585E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274893"/>
              </p:ext>
            </p:extLst>
          </p:nvPr>
        </p:nvGraphicFramePr>
        <p:xfrm>
          <a:off x="1889423" y="1486512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3857168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2453696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847958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Benchmark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750 </a:t>
                      </a:r>
                      <a:r>
                        <a:rPr lang="nl-BE" b="0" dirty="0" err="1">
                          <a:solidFill>
                            <a:schemeClr val="tx1"/>
                          </a:solidFill>
                        </a:rPr>
                        <a:t>mio</a:t>
                      </a:r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 euro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1,546%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927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Duurzame obligatie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500 </a:t>
                      </a:r>
                      <a:r>
                        <a:rPr lang="nl-BE" dirty="0" err="1">
                          <a:solidFill>
                            <a:schemeClr val="tx1"/>
                          </a:solidFill>
                        </a:rPr>
                        <a:t>mio</a:t>
                      </a:r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 euro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1,449%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529541"/>
                  </a:ext>
                </a:extLst>
              </a:tr>
            </a:tbl>
          </a:graphicData>
        </a:graphic>
      </p:graphicFrame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AE218A25-86D2-4EC8-986E-92E772658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165045"/>
              </p:ext>
            </p:extLst>
          </p:nvPr>
        </p:nvGraphicFramePr>
        <p:xfrm>
          <a:off x="1889421" y="4048213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24396267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82622765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50165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# 220 leningen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Tot: 95,3 </a:t>
                      </a:r>
                      <a:r>
                        <a:rPr lang="nl-BE" b="0" dirty="0" err="1">
                          <a:solidFill>
                            <a:schemeClr val="tx1"/>
                          </a:solidFill>
                        </a:rPr>
                        <a:t>mio</a:t>
                      </a:r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 euro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Gem rente: 3,24%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769789"/>
                  </a:ext>
                </a:extLst>
              </a:tr>
            </a:tbl>
          </a:graphicData>
        </a:graphic>
      </p:graphicFrame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1F7C5968-C3E5-4F6F-B24A-C1BDDAB7AE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137977"/>
              </p:ext>
            </p:extLst>
          </p:nvPr>
        </p:nvGraphicFramePr>
        <p:xfrm>
          <a:off x="1889421" y="5156245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49232933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8746931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47831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VMSW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VWF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School </a:t>
                      </a:r>
                      <a:r>
                        <a:rPr lang="nl-BE" dirty="0" err="1">
                          <a:solidFill>
                            <a:schemeClr val="tx1"/>
                          </a:solidFill>
                        </a:rPr>
                        <a:t>Invest</a:t>
                      </a:r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101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700 </a:t>
                      </a:r>
                      <a:r>
                        <a:rPr lang="nl-BE" dirty="0" err="1">
                          <a:solidFill>
                            <a:schemeClr val="tx1"/>
                          </a:solidFill>
                        </a:rPr>
                        <a:t>mio</a:t>
                      </a:r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 euro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220 </a:t>
                      </a:r>
                      <a:r>
                        <a:rPr lang="nl-BE" dirty="0" err="1">
                          <a:solidFill>
                            <a:schemeClr val="tx1"/>
                          </a:solidFill>
                        </a:rPr>
                        <a:t>mio</a:t>
                      </a:r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 euro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79,84 </a:t>
                      </a:r>
                      <a:r>
                        <a:rPr lang="nl-BE" dirty="0" err="1">
                          <a:solidFill>
                            <a:schemeClr val="tx1"/>
                          </a:solidFill>
                        </a:rPr>
                        <a:t>mio</a:t>
                      </a:r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 euro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125716"/>
                  </a:ext>
                </a:extLst>
              </a:tr>
            </a:tbl>
          </a:graphicData>
        </a:graphic>
      </p:graphicFrame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C8EDC5F1-73BA-4D1D-AF10-804704761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064943"/>
              </p:ext>
            </p:extLst>
          </p:nvPr>
        </p:nvGraphicFramePr>
        <p:xfrm>
          <a:off x="1889421" y="306113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7839828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359599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940735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96763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9 entiteiten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Tot: 1,1 </a:t>
                      </a:r>
                      <a:r>
                        <a:rPr lang="nl-BE" b="0" dirty="0" err="1">
                          <a:solidFill>
                            <a:schemeClr val="tx1"/>
                          </a:solidFill>
                        </a:rPr>
                        <a:t>mia</a:t>
                      </a:r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 euro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Kort: 531 </a:t>
                      </a:r>
                      <a:r>
                        <a:rPr lang="nl-BE" b="0" dirty="0" err="1">
                          <a:solidFill>
                            <a:schemeClr val="tx1"/>
                          </a:solidFill>
                        </a:rPr>
                        <a:t>mio</a:t>
                      </a:r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 euro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Lang: 585 </a:t>
                      </a:r>
                      <a:r>
                        <a:rPr lang="nl-BE" b="0" dirty="0" err="1">
                          <a:solidFill>
                            <a:schemeClr val="tx1"/>
                          </a:solidFill>
                        </a:rPr>
                        <a:t>mio</a:t>
                      </a:r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 euro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045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58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41209-FF81-442F-84D4-A7E8FBD27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5" y="383942"/>
            <a:ext cx="7416000" cy="1116000"/>
          </a:xfrm>
        </p:spPr>
        <p:txBody>
          <a:bodyPr/>
          <a:lstStyle/>
          <a:p>
            <a:r>
              <a:rPr lang="nl-BE" dirty="0"/>
              <a:t>Waarborgen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F5E3931-49E0-49DB-9B51-5219AE5496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81175" y="1081030"/>
            <a:ext cx="9105900" cy="4695940"/>
          </a:xfrm>
        </p:spPr>
        <p:txBody>
          <a:bodyPr>
            <a:normAutofit/>
          </a:bodyPr>
          <a:lstStyle/>
          <a:p>
            <a:pPr>
              <a:buNone/>
            </a:pPr>
            <a:endParaRPr lang="nl-BE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buNone/>
            </a:pPr>
            <a:endParaRPr lang="nl-BE" dirty="0">
              <a:solidFill>
                <a:schemeClr val="tx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BE" dirty="0">
                <a:solidFill>
                  <a:schemeClr val="tx1">
                    <a:lumMod val="50000"/>
                  </a:schemeClr>
                </a:solidFill>
              </a:rPr>
              <a:t>Gewaarborgde schuld:</a:t>
            </a:r>
          </a:p>
          <a:p>
            <a:pPr>
              <a:buNone/>
            </a:pPr>
            <a:endParaRPr lang="nl-BE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buNone/>
            </a:pPr>
            <a:endParaRPr lang="nl-BE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buNone/>
            </a:pPr>
            <a:endParaRPr lang="nl-BE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buNone/>
            </a:pPr>
            <a:endParaRPr lang="nl-BE" dirty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9663362E-E8C3-4D54-BB2B-20EDD1A2A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111920"/>
              </p:ext>
            </p:extLst>
          </p:nvPr>
        </p:nvGraphicFramePr>
        <p:xfrm>
          <a:off x="2187513" y="2525936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64057671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8441371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83266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l-BE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946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Totaal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13.389,00 </a:t>
                      </a:r>
                      <a:r>
                        <a:rPr lang="nl-BE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mio</a:t>
                      </a:r>
                      <a:r>
                        <a:rPr lang="nl-BE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euro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12.849,46 </a:t>
                      </a:r>
                      <a:r>
                        <a:rPr lang="nl-BE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mio</a:t>
                      </a:r>
                      <a:r>
                        <a:rPr lang="nl-BE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euro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835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Waarvan deel consolidatie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11.356,73 </a:t>
                      </a:r>
                      <a:r>
                        <a:rPr lang="nl-BE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mio</a:t>
                      </a:r>
                      <a:r>
                        <a:rPr lang="nl-BE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euro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10.999,97 </a:t>
                      </a:r>
                      <a:r>
                        <a:rPr lang="nl-BE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mio</a:t>
                      </a:r>
                      <a:r>
                        <a:rPr lang="nl-BE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euro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232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Waarvan niet-consolidatie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2.032,27 </a:t>
                      </a:r>
                      <a:r>
                        <a:rPr lang="nl-BE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mio</a:t>
                      </a:r>
                      <a:r>
                        <a:rPr lang="nl-BE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euro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1.849,71 </a:t>
                      </a:r>
                      <a:r>
                        <a:rPr lang="nl-BE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mio</a:t>
                      </a:r>
                      <a:r>
                        <a:rPr lang="nl-BE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euro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236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4516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160F4F6CF013428135144C5827DA2E" ma:contentTypeVersion="10" ma:contentTypeDescription="Een nieuw document maken." ma:contentTypeScope="" ma:versionID="8abfdabe1c2b9cc3ffdfe4945c15ab25">
  <xsd:schema xmlns:xsd="http://www.w3.org/2001/XMLSchema" xmlns:xs="http://www.w3.org/2001/XMLSchema" xmlns:p="http://schemas.microsoft.com/office/2006/metadata/properties" xmlns:ns3="6b3b929e-fe80-4670-9dbf-646674794ee8" targetNamespace="http://schemas.microsoft.com/office/2006/metadata/properties" ma:root="true" ma:fieldsID="3bc167fad9cc688f63a603035ad249cf" ns3:_="">
    <xsd:import namespace="6b3b929e-fe80-4670-9dbf-646674794ee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3b929e-fe80-4670-9dbf-646674794e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4958A9-A829-4220-A76C-8E53A0831C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3b929e-fe80-4670-9dbf-646674794e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2D227E-F8C9-4F80-9124-3781AA06F5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C1DE69-4978-4746-93D3-AB5F2C9F5951}">
  <ds:schemaRefs>
    <ds:schemaRef ds:uri="http://www.w3.org/XML/1998/namespace"/>
    <ds:schemaRef ds:uri="http://purl.org/dc/dcmitype/"/>
    <ds:schemaRef ds:uri="http://schemas.microsoft.com/office/infopath/2007/PartnerControls"/>
    <ds:schemaRef ds:uri="6b3b929e-fe80-4670-9dbf-646674794ee8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177</Words>
  <Application>Microsoft Office PowerPoint</Application>
  <PresentationFormat>Breedbeeld</PresentationFormat>
  <Paragraphs>76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FlandersArtSans-Bold</vt:lpstr>
      <vt:lpstr>FlandersArtSans-Regular</vt:lpstr>
      <vt:lpstr>Wingdings</vt:lpstr>
      <vt:lpstr>Kantoorthema</vt:lpstr>
      <vt:lpstr>KAS-, SCHULD- EN WAARBORGRAPPORT 2018</vt:lpstr>
      <vt:lpstr>Synthese</vt:lpstr>
      <vt:lpstr>Schuld</vt:lpstr>
      <vt:lpstr>Waarborgen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KAS-, SCHULD- EN WAARBORGRAPPORT 2018</dc:title>
  <dc:creator>De Cuyper Pieter</dc:creator>
  <cp:lastModifiedBy>Hans Van Den Abbeele</cp:lastModifiedBy>
  <cp:revision>9</cp:revision>
  <dcterms:created xsi:type="dcterms:W3CDTF">2020-01-17T18:52:59Z</dcterms:created>
  <dcterms:modified xsi:type="dcterms:W3CDTF">2020-02-03T10:38:33Z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0x01010021160F4F6CF013428135144C5827DA2E</vt:lpwstr>
  </property>
</Properties>
</file>