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7" r:id="rId4"/>
    <p:sldId id="263" r:id="rId5"/>
    <p:sldId id="284" r:id="rId6"/>
    <p:sldId id="285" r:id="rId7"/>
    <p:sldId id="266" r:id="rId8"/>
    <p:sldId id="271" r:id="rId9"/>
    <p:sldId id="272" r:id="rId10"/>
    <p:sldId id="269" r:id="rId11"/>
    <p:sldId id="274" r:id="rId12"/>
    <p:sldId id="277" r:id="rId13"/>
    <p:sldId id="278" r:id="rId14"/>
    <p:sldId id="282" r:id="rId15"/>
    <p:sldId id="279" r:id="rId16"/>
    <p:sldId id="283" r:id="rId17"/>
    <p:sldId id="280" r:id="rId18"/>
    <p:sldId id="28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9231" autoAdjust="0"/>
  </p:normalViewPr>
  <p:slideViewPr>
    <p:cSldViewPr snapToGrid="0" showGuides="1">
      <p:cViewPr varScale="1">
        <p:scale>
          <a:sx n="79" d="100"/>
          <a:sy n="79" d="100"/>
        </p:scale>
        <p:origin x="80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90FA-FD1B-4714-933E-AE2EC496CEB3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8B87-7849-460A-BD2B-C2426F8909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5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2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0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7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4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7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6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1"/>
            <a:ext cx="12192000" cy="484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643"/>
            <a:ext cx="5787276" cy="13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34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pos="15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9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656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03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03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131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37273"/>
            <a:ext cx="12192000" cy="48201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7669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59850"/>
          </a:xfrm>
        </p:spPr>
        <p:txBody>
          <a:bodyPr lIns="0" tIns="0" rIns="0" bIns="0"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911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0345" r="77408"/>
          <a:stretch/>
        </p:blipFill>
        <p:spPr>
          <a:xfrm>
            <a:off x="0" y="3739"/>
            <a:ext cx="1218776" cy="12035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" r="88788" b="50203"/>
          <a:stretch/>
        </p:blipFill>
        <p:spPr>
          <a:xfrm>
            <a:off x="10982353" y="784730"/>
            <a:ext cx="1209647" cy="12328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9207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05400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434" y="1825625"/>
            <a:ext cx="5114365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043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05002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5002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434" y="1681163"/>
            <a:ext cx="5115953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434" y="2505075"/>
            <a:ext cx="511595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941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576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8246"/>
            <a:ext cx="2691279" cy="6045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359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643"/>
            <a:ext cx="5787276" cy="130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23" y="2200175"/>
            <a:ext cx="8846576" cy="1413090"/>
          </a:xfrm>
        </p:spPr>
        <p:txBody>
          <a:bodyPr lIns="0" tIns="0" rIns="0" bIns="0" anchor="b">
            <a:normAutofit/>
          </a:bodyPr>
          <a:lstStyle>
            <a:lvl1pPr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23" y="3818386"/>
            <a:ext cx="8848165" cy="1894640"/>
          </a:xfrm>
        </p:spPr>
        <p:txBody>
          <a:bodyPr lIns="0" tIns="0" rIns="0" bIns="0"/>
          <a:lstStyle>
            <a:lvl1pPr>
              <a:defRPr sz="4800" b="0" i="1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686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5904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9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506572"/>
            <a:ext cx="10514011" cy="3624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06372"/>
            <a:ext cx="1052194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069600"/>
            <a:ext cx="2691279" cy="6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38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91164" y="5974228"/>
            <a:ext cx="136263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9A4A1AC6-E8FF-4AAA-94FA-431A11D8E0D1}" type="datetimeFigureOut">
              <a:rPr lang="en-GB" smtClean="0"/>
              <a:pPr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3825" y="5974229"/>
            <a:ext cx="6057338" cy="6225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1164" y="6339353"/>
            <a:ext cx="1362635" cy="2574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A7F79835-1FD7-4D3F-831C-C5B81358556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9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404" y="3230079"/>
            <a:ext cx="10857297" cy="1413089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Toekenning</a:t>
            </a:r>
            <a:r>
              <a:rPr lang="en-GB" dirty="0" smtClean="0"/>
              <a:t> van de Vlaamse </a:t>
            </a:r>
            <a:r>
              <a:rPr lang="en-GB" dirty="0" err="1" smtClean="0"/>
              <a:t>aanpassings-premie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sociale</a:t>
            </a:r>
            <a:r>
              <a:rPr lang="en-GB" dirty="0" smtClean="0"/>
              <a:t> </a:t>
            </a:r>
            <a:r>
              <a:rPr lang="en-GB" dirty="0" err="1" smtClean="0"/>
              <a:t>huurders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244" y="5387304"/>
            <a:ext cx="8837814" cy="840242"/>
          </a:xfrm>
        </p:spPr>
        <p:txBody>
          <a:bodyPr/>
          <a:lstStyle/>
          <a:p>
            <a:pPr algn="r"/>
            <a:r>
              <a:rPr lang="en-GB" dirty="0" err="1" smtClean="0"/>
              <a:t>Hoorzitting</a:t>
            </a:r>
            <a:r>
              <a:rPr lang="en-GB" dirty="0" smtClean="0"/>
              <a:t> 4 </a:t>
            </a:r>
            <a:r>
              <a:rPr lang="en-GB" dirty="0" err="1" smtClean="0"/>
              <a:t>maart</a:t>
            </a:r>
            <a:r>
              <a:rPr lang="en-GB" dirty="0" smtClean="0"/>
              <a:t>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9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>
            <a:normAutofit/>
          </a:bodyPr>
          <a:lstStyle/>
          <a:p>
            <a:r>
              <a:rPr lang="nl-NL" dirty="0" smtClean="0"/>
              <a:t>Inschatting: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63102" y="1845698"/>
            <a:ext cx="11253281" cy="4246318"/>
          </a:xfrm>
        </p:spPr>
        <p:txBody>
          <a:bodyPr>
            <a:normAutofit/>
          </a:bodyPr>
          <a:lstStyle/>
          <a:p>
            <a:r>
              <a:rPr lang="nl-NL" sz="3200" b="0" dirty="0" smtClean="0">
                <a:sym typeface="Wingdings" panose="05000000000000000000" pitchFamily="2" charset="2"/>
              </a:rPr>
              <a:t>Gelijke ondersteuning private en sociale huurders, </a:t>
            </a:r>
            <a:r>
              <a:rPr lang="nl-NL" sz="3200" b="0" dirty="0">
                <a:sym typeface="Wingdings" panose="05000000000000000000" pitchFamily="2" charset="2"/>
              </a:rPr>
              <a:t>maar…</a:t>
            </a:r>
            <a:endParaRPr lang="nl-NL" sz="3200" b="0" dirty="0" smtClean="0">
              <a:sym typeface="Wingdings" panose="05000000000000000000" pitchFamily="2" charset="2"/>
            </a:endParaRPr>
          </a:p>
          <a:p>
            <a:endParaRPr lang="nl-NL" sz="3200" b="0" dirty="0">
              <a:sym typeface="Wingdings" panose="05000000000000000000" pitchFamily="2" charset="2"/>
            </a:endParaRPr>
          </a:p>
          <a:p>
            <a:r>
              <a:rPr lang="nl-NL" sz="3200" b="0" dirty="0" smtClean="0">
                <a:sym typeface="Wingdings" panose="05000000000000000000" pitchFamily="2" charset="2"/>
              </a:rPr>
              <a:t>Weinig effect door </a:t>
            </a:r>
            <a:r>
              <a:rPr lang="nl-NL" sz="3200" dirty="0" smtClean="0">
                <a:sym typeface="Wingdings" panose="05000000000000000000" pitchFamily="2" charset="2"/>
              </a:rPr>
              <a:t>barrières</a:t>
            </a:r>
            <a:r>
              <a:rPr lang="nl-NL" sz="3200" b="0" dirty="0" smtClean="0">
                <a:sym typeface="Wingdings" panose="05000000000000000000" pitchFamily="2" charset="2"/>
              </a:rPr>
              <a:t> voor oudere sociale huurders?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nl-NL" sz="3200" b="0" dirty="0" smtClean="0">
              <a:sym typeface="Wingdings" panose="05000000000000000000" pitchFamily="2" charset="2"/>
            </a:endParaRPr>
          </a:p>
          <a:p>
            <a:r>
              <a:rPr lang="nl-NL" sz="3200" b="0" dirty="0" smtClean="0">
                <a:sym typeface="Wingdings" panose="05000000000000000000" pitchFamily="2" charset="2"/>
              </a:rPr>
              <a:t>Principieel: </a:t>
            </a:r>
            <a:r>
              <a:rPr lang="nl-NL" sz="3200" dirty="0" smtClean="0">
                <a:sym typeface="Wingdings" panose="05000000000000000000" pitchFamily="2" charset="2"/>
              </a:rPr>
              <a:t>wiens</a:t>
            </a:r>
            <a:r>
              <a:rPr lang="nl-NL" sz="3200" b="0" dirty="0" smtClean="0">
                <a:sym typeface="Wingdings" panose="05000000000000000000" pitchFamily="2" charset="2"/>
              </a:rPr>
              <a:t> </a:t>
            </a:r>
            <a:r>
              <a:rPr lang="nl-NL" sz="3200" dirty="0" smtClean="0">
                <a:sym typeface="Wingdings" panose="05000000000000000000" pitchFamily="2" charset="2"/>
              </a:rPr>
              <a:t>rol </a:t>
            </a:r>
            <a:r>
              <a:rPr lang="nl-NL" sz="3200" b="0" dirty="0" smtClean="0">
                <a:sym typeface="Wingdings" panose="05000000000000000000" pitchFamily="2" charset="2"/>
              </a:rPr>
              <a:t>om levensloopbestendig wonen te realiseren?</a:t>
            </a:r>
          </a:p>
          <a:p>
            <a:endParaRPr lang="nl-NL" sz="3200" b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843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/>
          </a:bodyPr>
          <a:lstStyle/>
          <a:p>
            <a:r>
              <a:rPr lang="en-GB" dirty="0" err="1" smtClean="0"/>
              <a:t>Knelpunten</a:t>
            </a:r>
            <a:r>
              <a:rPr lang="en-GB" dirty="0" smtClean="0"/>
              <a:t> </a:t>
            </a:r>
            <a:r>
              <a:rPr lang="en-GB" dirty="0" err="1" smtClean="0"/>
              <a:t>oudere</a:t>
            </a:r>
            <a:r>
              <a:rPr lang="en-GB" dirty="0" smtClean="0"/>
              <a:t> </a:t>
            </a:r>
            <a:r>
              <a:rPr lang="en-GB" dirty="0" err="1" smtClean="0"/>
              <a:t>sociale</a:t>
            </a:r>
            <a:r>
              <a:rPr lang="en-GB" dirty="0" smtClean="0"/>
              <a:t> </a:t>
            </a:r>
            <a:r>
              <a:rPr lang="en-GB" dirty="0" err="1" smtClean="0"/>
              <a:t>huurder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9107"/>
            <a:ext cx="10901082" cy="4225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3200" b="0" dirty="0" smtClean="0"/>
              <a:t>Vaak geen middelen voor </a:t>
            </a:r>
            <a:r>
              <a:rPr lang="nl-NL" sz="3200" dirty="0" smtClean="0"/>
              <a:t>prefinanciering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endParaRPr lang="nl-NL" sz="3200" b="0" dirty="0"/>
          </a:p>
          <a:p>
            <a:pPr>
              <a:lnSpc>
                <a:spcPct val="100000"/>
              </a:lnSpc>
            </a:pPr>
            <a:r>
              <a:rPr lang="nl-NL" sz="3200" b="0" dirty="0" smtClean="0"/>
              <a:t>Vaak onvoldoende </a:t>
            </a:r>
            <a:r>
              <a:rPr lang="nl-NL" sz="3200" dirty="0" smtClean="0"/>
              <a:t>kennis</a:t>
            </a:r>
            <a:r>
              <a:rPr lang="nl-NL" sz="3200" b="0" dirty="0" smtClean="0"/>
              <a:t>, vaardigheden en mogelijkheden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endParaRPr lang="nl-NL" sz="3200" b="0" dirty="0" smtClean="0"/>
          </a:p>
          <a:p>
            <a:pPr>
              <a:lnSpc>
                <a:spcPct val="100000"/>
              </a:lnSpc>
            </a:pPr>
            <a:r>
              <a:rPr lang="nl-NL" sz="3200" b="0" dirty="0" smtClean="0"/>
              <a:t>Geen gewaarborgd </a:t>
            </a:r>
            <a:r>
              <a:rPr lang="nl-NL" sz="3200" dirty="0" smtClean="0"/>
              <a:t>recht</a:t>
            </a:r>
            <a:r>
              <a:rPr lang="nl-NL" sz="3200" b="0" dirty="0" smtClean="0"/>
              <a:t> op structurele aanpassingen</a:t>
            </a:r>
            <a:endParaRPr lang="nl-NL" sz="3200" b="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endParaRPr lang="nl-NL" sz="3200" b="0" dirty="0" smtClean="0"/>
          </a:p>
          <a:p>
            <a:pPr>
              <a:lnSpc>
                <a:spcPct val="100000"/>
              </a:lnSpc>
            </a:pPr>
            <a:r>
              <a:rPr lang="nl-NL" sz="3200" dirty="0" smtClean="0"/>
              <a:t>Onzeker </a:t>
            </a:r>
            <a:r>
              <a:rPr lang="nl-NL" sz="3200" b="0" dirty="0" smtClean="0"/>
              <a:t>toekomstperspectief</a:t>
            </a:r>
            <a:endParaRPr lang="nl-BE" sz="3200" b="0" dirty="0"/>
          </a:p>
        </p:txBody>
      </p:sp>
    </p:spTree>
    <p:extLst>
      <p:ext uri="{BB962C8B-B14F-4D97-AF65-F5344CB8AC3E}">
        <p14:creationId xmlns:p14="http://schemas.microsoft.com/office/powerpoint/2010/main" val="187044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NL" dirty="0" smtClean="0"/>
              <a:t>Ruimer bekeken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10472"/>
            <a:ext cx="10515600" cy="40598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 sz="3200" b="0" dirty="0"/>
              <a:t>Gebrek aan </a:t>
            </a:r>
            <a:r>
              <a:rPr lang="nl-NL" sz="3200" dirty="0" smtClean="0"/>
              <a:t>aangepaste sociale woninge</a:t>
            </a:r>
            <a:r>
              <a:rPr lang="nl-NL" sz="3200" dirty="0"/>
              <a:t>n</a:t>
            </a:r>
            <a:r>
              <a:rPr lang="nl-NL" sz="3200" dirty="0" smtClean="0"/>
              <a:t> </a:t>
            </a:r>
            <a:r>
              <a:rPr lang="nl-NL" sz="3200" b="0" dirty="0"/>
              <a:t>in </a:t>
            </a:r>
            <a:r>
              <a:rPr lang="nl-NL" sz="3200" b="0" dirty="0" smtClean="0"/>
              <a:t>vertrouwde omgeving</a:t>
            </a:r>
            <a:endParaRPr lang="nl-NL" sz="3200" b="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endParaRPr lang="nl-NL" sz="3200" b="0" dirty="0"/>
          </a:p>
          <a:p>
            <a:pPr>
              <a:lnSpc>
                <a:spcPct val="100000"/>
              </a:lnSpc>
            </a:pPr>
            <a:r>
              <a:rPr lang="nl-NL" sz="3200" dirty="0"/>
              <a:t>Onvoldoende </a:t>
            </a:r>
            <a:r>
              <a:rPr lang="nl-NL" sz="3200" dirty="0" smtClean="0"/>
              <a:t>opvolging </a:t>
            </a:r>
            <a:r>
              <a:rPr lang="nl-NL" sz="3200" b="0" dirty="0" smtClean="0"/>
              <a:t>van situatie </a:t>
            </a:r>
            <a:r>
              <a:rPr lang="nl-NL" sz="3200" b="0" dirty="0"/>
              <a:t>en noden </a:t>
            </a:r>
            <a:r>
              <a:rPr lang="nl-NL" sz="3200" b="0" dirty="0" smtClean="0"/>
              <a:t>vergrijzende sociale huurpopulatie</a:t>
            </a:r>
            <a:endParaRPr lang="nl-NL" sz="3200" b="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endParaRPr lang="nl-NL" sz="3200" b="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è"/>
            </a:pPr>
            <a:r>
              <a:rPr lang="nl-NL" sz="3200" b="0" dirty="0"/>
              <a:t>Proactief </a:t>
            </a:r>
            <a:r>
              <a:rPr lang="nl-NL" sz="3200" b="0" dirty="0" smtClean="0"/>
              <a:t>en structureel inzetten op </a:t>
            </a:r>
            <a:r>
              <a:rPr lang="nl-NL" sz="3200" dirty="0" smtClean="0"/>
              <a:t>levensloopbestendig</a:t>
            </a:r>
            <a:r>
              <a:rPr lang="nl-NL" sz="3200" b="0" dirty="0" smtClean="0"/>
              <a:t> wonen door SHM/SVK</a:t>
            </a:r>
            <a:endParaRPr lang="nl-BE" sz="3200" b="0" dirty="0"/>
          </a:p>
        </p:txBody>
      </p:sp>
    </p:spTree>
    <p:extLst>
      <p:ext uri="{BB962C8B-B14F-4D97-AF65-F5344CB8AC3E}">
        <p14:creationId xmlns:p14="http://schemas.microsoft.com/office/powerpoint/2010/main" val="305108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NL" dirty="0" smtClean="0"/>
              <a:t>Argumenten om rol bij SHM/SVK te leggen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76399"/>
            <a:ext cx="10780059" cy="413273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Zekerheid</a:t>
            </a:r>
            <a:r>
              <a:rPr lang="nl-NL" sz="3200" b="0" dirty="0" smtClean="0"/>
              <a:t> rendement van aanpassingswerken</a:t>
            </a:r>
          </a:p>
          <a:p>
            <a:endParaRPr lang="nl-NL" sz="3200" b="0" dirty="0" smtClean="0"/>
          </a:p>
          <a:p>
            <a:r>
              <a:rPr lang="nl-NL" sz="3200" b="0" dirty="0" smtClean="0"/>
              <a:t>Kan </a:t>
            </a:r>
            <a:r>
              <a:rPr lang="nl-NL" sz="3200" dirty="0" smtClean="0"/>
              <a:t>schaalvoordelen</a:t>
            </a:r>
            <a:r>
              <a:rPr lang="nl-NL" sz="3200" b="0" dirty="0" smtClean="0"/>
              <a:t> beter uitspelen</a:t>
            </a:r>
          </a:p>
          <a:p>
            <a:endParaRPr lang="nl-NL" sz="3200" b="0" dirty="0" smtClean="0"/>
          </a:p>
          <a:p>
            <a:r>
              <a:rPr lang="nl-NL" sz="3200" b="0" dirty="0" smtClean="0"/>
              <a:t>Minder problemen met </a:t>
            </a:r>
            <a:r>
              <a:rPr lang="nl-NL" sz="3200" dirty="0" smtClean="0"/>
              <a:t>prefinanciering</a:t>
            </a:r>
          </a:p>
          <a:p>
            <a:endParaRPr lang="nl-NL" sz="3200" b="0" dirty="0"/>
          </a:p>
          <a:p>
            <a:r>
              <a:rPr lang="nl-NL" sz="3200" b="0" dirty="0" smtClean="0">
                <a:sym typeface="Wingdings" panose="05000000000000000000" pitchFamily="2" charset="2"/>
              </a:rPr>
              <a:t> </a:t>
            </a:r>
            <a:r>
              <a:rPr lang="nl-NL" sz="3200" b="0" dirty="0" smtClean="0"/>
              <a:t>Beleid en financieel kader rond uitwerken</a:t>
            </a:r>
            <a:endParaRPr lang="nl-BE" sz="3200" b="0" dirty="0"/>
          </a:p>
        </p:txBody>
      </p:sp>
    </p:spTree>
    <p:extLst>
      <p:ext uri="{BB962C8B-B14F-4D97-AF65-F5344CB8AC3E}">
        <p14:creationId xmlns:p14="http://schemas.microsoft.com/office/powerpoint/2010/main" val="359588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Indien</a:t>
            </a:r>
            <a:r>
              <a:rPr lang="en-GB" dirty="0" smtClean="0"/>
              <a:t> </a:t>
            </a:r>
            <a:r>
              <a:rPr lang="en-GB" dirty="0" err="1" smtClean="0"/>
              <a:t>toch</a:t>
            </a:r>
            <a:r>
              <a:rPr lang="en-GB" dirty="0" smtClean="0"/>
              <a:t> </a:t>
            </a:r>
            <a:r>
              <a:rPr lang="en-GB" dirty="0" err="1" smtClean="0"/>
              <a:t>oudere</a:t>
            </a:r>
            <a:r>
              <a:rPr lang="en-GB" dirty="0" smtClean="0"/>
              <a:t> </a:t>
            </a:r>
            <a:r>
              <a:rPr lang="en-GB" dirty="0" err="1" smtClean="0"/>
              <a:t>huurder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Vereisten en aandachtspunten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5355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NL" dirty="0" smtClean="0"/>
              <a:t>Ondersteuning oudere sociale huurder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29790"/>
            <a:ext cx="10515600" cy="4059850"/>
          </a:xfrm>
        </p:spPr>
        <p:txBody>
          <a:bodyPr>
            <a:normAutofit/>
          </a:bodyPr>
          <a:lstStyle/>
          <a:p>
            <a:r>
              <a:rPr lang="nl-NL" dirty="0" smtClean="0"/>
              <a:t>Aanspreekpunt en begeleiding:</a:t>
            </a:r>
          </a:p>
          <a:p>
            <a:pPr marL="812800" lvl="1" indent="-457200"/>
            <a:r>
              <a:rPr lang="nl-NL" dirty="0" smtClean="0"/>
              <a:t>Uitdenken aanpassingen</a:t>
            </a:r>
          </a:p>
          <a:p>
            <a:pPr marL="812800" lvl="1" indent="-457200"/>
            <a:r>
              <a:rPr lang="nl-NL" dirty="0" smtClean="0"/>
              <a:t>Contact met SHM: vragen van toestemming, voorwaarden</a:t>
            </a:r>
          </a:p>
          <a:p>
            <a:pPr marL="812800" lvl="1" indent="-457200"/>
            <a:r>
              <a:rPr lang="nl-NL" dirty="0" smtClean="0"/>
              <a:t>Verloop werken, premie-aanvraag, …</a:t>
            </a:r>
          </a:p>
          <a:p>
            <a:pPr lvl="1" indent="0">
              <a:buNone/>
            </a:pPr>
            <a:endParaRPr lang="nl-NL" dirty="0" smtClean="0"/>
          </a:p>
          <a:p>
            <a:r>
              <a:rPr lang="nl-NL" dirty="0" smtClean="0"/>
              <a:t>Oplossingen voor prefinanciering:</a:t>
            </a:r>
          </a:p>
          <a:p>
            <a:pPr marL="812800" lvl="1" indent="-457200"/>
            <a:r>
              <a:rPr lang="nl-NL" dirty="0" smtClean="0"/>
              <a:t>Prefinanciering door SHM/SVK: renteloze lening + aftrek premie?</a:t>
            </a:r>
          </a:p>
          <a:p>
            <a:pPr marL="812800" lvl="1" indent="-457200"/>
            <a:r>
              <a:rPr lang="nl-NL" dirty="0" smtClean="0"/>
              <a:t>Lening door Vlaams Woningfonds: leeftijdsgrens!</a:t>
            </a:r>
          </a:p>
          <a:p>
            <a:pPr lvl="1" indent="0">
              <a:buNone/>
            </a:pPr>
            <a:endParaRPr lang="nl-NL" dirty="0" smtClean="0"/>
          </a:p>
          <a:p>
            <a:pPr marL="457200" indent="-457200"/>
            <a:endParaRPr lang="nl-NL" dirty="0" smtClean="0"/>
          </a:p>
          <a:p>
            <a:pPr marL="812800" lvl="1" indent="-45720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944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BE" dirty="0" smtClean="0"/>
              <a:t>Aanpassingspremie herdenken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0623" cy="4059850"/>
          </a:xfrm>
        </p:spPr>
        <p:txBody>
          <a:bodyPr/>
          <a:lstStyle/>
          <a:p>
            <a:r>
              <a:rPr lang="nl-BE" b="0" dirty="0" smtClean="0"/>
              <a:t>Nu: </a:t>
            </a:r>
            <a:r>
              <a:rPr lang="nl-BE" dirty="0" smtClean="0"/>
              <a:t>minimum € 1 200 </a:t>
            </a:r>
            <a:r>
              <a:rPr lang="nl-BE" b="0" dirty="0" smtClean="0"/>
              <a:t>aan kosten</a:t>
            </a:r>
          </a:p>
          <a:p>
            <a:endParaRPr lang="nl-BE" b="0" dirty="0"/>
          </a:p>
          <a:p>
            <a:r>
              <a:rPr lang="nl-BE" b="0" dirty="0" smtClean="0"/>
              <a:t>Moeilijk haalbaar met kleine technische hulpmiddelen alleen</a:t>
            </a:r>
          </a:p>
          <a:p>
            <a:endParaRPr lang="nl-BE" b="0" dirty="0"/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nl-BE" b="0" dirty="0" smtClean="0">
                <a:sym typeface="Wingdings" panose="05000000000000000000" pitchFamily="2" charset="2"/>
              </a:rPr>
              <a:t>Structurele werken dus noodzakelijk, maar net daar afhankelijk van SHM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nl-BE" b="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nl-BE" b="0" dirty="0" smtClean="0"/>
              <a:t>Ondergrens kosten versoepelen voor sociale huurders?</a:t>
            </a:r>
          </a:p>
        </p:txBody>
      </p:sp>
    </p:spTree>
    <p:extLst>
      <p:ext uri="{BB962C8B-B14F-4D97-AF65-F5344CB8AC3E}">
        <p14:creationId xmlns:p14="http://schemas.microsoft.com/office/powerpoint/2010/main" val="15462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Voorwaarde verhuis naar aangepaste woning?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869" cy="4059850"/>
          </a:xfrm>
        </p:spPr>
        <p:txBody>
          <a:bodyPr>
            <a:normAutofit fontScale="92500" lnSpcReduction="10000"/>
          </a:bodyPr>
          <a:lstStyle/>
          <a:p>
            <a:r>
              <a:rPr lang="nl-NL" b="0" dirty="0" smtClean="0"/>
              <a:t>Verplichte verhuis </a:t>
            </a:r>
            <a:r>
              <a:rPr lang="nl-NL" b="0" dirty="0" smtClean="0">
                <a:sym typeface="Wingdings" panose="05000000000000000000" pitchFamily="2" charset="2"/>
              </a:rPr>
              <a:t> doelstellingen </a:t>
            </a:r>
            <a:r>
              <a:rPr lang="nl-NL" dirty="0" smtClean="0">
                <a:sym typeface="Wingdings" panose="05000000000000000000" pitchFamily="2" charset="2"/>
              </a:rPr>
              <a:t>welzijnsbeleid</a:t>
            </a:r>
          </a:p>
          <a:p>
            <a:endParaRPr lang="nl-NL" b="0" dirty="0" smtClean="0">
              <a:sym typeface="Wingdings" panose="05000000000000000000" pitchFamily="2" charset="2"/>
            </a:endParaRPr>
          </a:p>
          <a:p>
            <a:r>
              <a:rPr lang="nl-NL" b="0" dirty="0" smtClean="0"/>
              <a:t>‘Geschikt alternatief’ in de praktijk vaak </a:t>
            </a:r>
            <a:r>
              <a:rPr lang="nl-NL" dirty="0" smtClean="0"/>
              <a:t>te eng </a:t>
            </a:r>
            <a:r>
              <a:rPr lang="nl-NL" b="0" dirty="0" smtClean="0"/>
              <a:t>bekeken</a:t>
            </a:r>
          </a:p>
          <a:p>
            <a:endParaRPr lang="nl-NL" b="0" dirty="0" smtClean="0"/>
          </a:p>
          <a:p>
            <a:r>
              <a:rPr lang="nl-NL" b="0" dirty="0" smtClean="0"/>
              <a:t>Huurder heeft vaak al </a:t>
            </a:r>
            <a:r>
              <a:rPr lang="nl-NL" dirty="0" smtClean="0"/>
              <a:t>eigen aanpassingen </a:t>
            </a:r>
            <a:r>
              <a:rPr lang="nl-NL" b="0" dirty="0" smtClean="0"/>
              <a:t>en kosten gedaan</a:t>
            </a:r>
          </a:p>
          <a:p>
            <a:endParaRPr lang="nl-NL" b="0" dirty="0" smtClean="0"/>
          </a:p>
          <a:p>
            <a:r>
              <a:rPr lang="nl-NL" dirty="0" smtClean="0"/>
              <a:t>Financieel en praktisch </a:t>
            </a:r>
            <a:r>
              <a:rPr lang="nl-NL" b="0" dirty="0" smtClean="0"/>
              <a:t>niet altijd aantrekkelijk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b="0" dirty="0"/>
          </a:p>
          <a:p>
            <a:r>
              <a:rPr lang="nl-NL" b="0" dirty="0" smtClean="0">
                <a:sym typeface="Wingdings" panose="05000000000000000000" pitchFamily="2" charset="2"/>
              </a:rPr>
              <a:t> Inzetten op een </a:t>
            </a:r>
            <a:r>
              <a:rPr lang="nl-NL" dirty="0" smtClean="0">
                <a:sym typeface="Wingdings" panose="05000000000000000000" pitchFamily="2" charset="2"/>
              </a:rPr>
              <a:t>stimulerend en ondersteunend beleid </a:t>
            </a:r>
            <a:r>
              <a:rPr lang="nl-NL" b="0" dirty="0" smtClean="0">
                <a:sym typeface="Wingdings" panose="05000000000000000000" pitchFamily="2" charset="2"/>
              </a:rPr>
              <a:t>t.a.v. oudere huurders</a:t>
            </a:r>
            <a:endParaRPr lang="nl-NL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853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NL" dirty="0" smtClean="0"/>
              <a:t>Conclusie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9582"/>
            <a:ext cx="10515600" cy="40598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nl-NL" b="0" dirty="0" smtClean="0">
                <a:sym typeface="Wingdings" panose="05000000000000000000" pitchFamily="2" charset="2"/>
              </a:rPr>
              <a:t>Uitdrukkelijke voorkeur voor </a:t>
            </a:r>
            <a:r>
              <a:rPr lang="nl-NL" dirty="0" smtClean="0">
                <a:sym typeface="Wingdings" panose="05000000000000000000" pitchFamily="2" charset="2"/>
              </a:rPr>
              <a:t>proactieve rol door SHM/SVK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nl-NL" b="0" dirty="0" smtClean="0">
                <a:sym typeface="Wingdings" panose="05000000000000000000" pitchFamily="2" charset="2"/>
              </a:rPr>
              <a:t>Indien toch focus op oudere huurder zelf:</a:t>
            </a:r>
            <a:endParaRPr lang="nl-NL" b="0" dirty="0">
              <a:sym typeface="Wingdings" panose="05000000000000000000" pitchFamily="2" charset="2"/>
            </a:endParaRPr>
          </a:p>
          <a:p>
            <a:pPr marL="812800" lvl="1" indent="-457200">
              <a:spcAft>
                <a:spcPts val="600"/>
              </a:spcAft>
            </a:pPr>
            <a:r>
              <a:rPr lang="nl-NL" dirty="0" smtClean="0">
                <a:sym typeface="Wingdings" panose="05000000000000000000" pitchFamily="2" charset="2"/>
              </a:rPr>
              <a:t>Belang van sensibilisering, begeleiding en </a:t>
            </a:r>
            <a:r>
              <a:rPr lang="nl-NL" b="1" dirty="0" smtClean="0">
                <a:sym typeface="Wingdings" panose="05000000000000000000" pitchFamily="2" charset="2"/>
              </a:rPr>
              <a:t>ondersteuning</a:t>
            </a:r>
          </a:p>
          <a:p>
            <a:pPr marL="812800" lvl="1" indent="-457200">
              <a:spcAft>
                <a:spcPts val="600"/>
              </a:spcAft>
            </a:pPr>
            <a:r>
              <a:rPr lang="nl-NL" dirty="0" smtClean="0">
                <a:sym typeface="Wingdings" panose="05000000000000000000" pitchFamily="2" charset="2"/>
              </a:rPr>
              <a:t>Belang van oplossing voor </a:t>
            </a:r>
            <a:r>
              <a:rPr lang="nl-NL" b="1" dirty="0" smtClean="0">
                <a:sym typeface="Wingdings" panose="05000000000000000000" pitchFamily="2" charset="2"/>
              </a:rPr>
              <a:t>prefinanciering</a:t>
            </a:r>
          </a:p>
          <a:p>
            <a:pPr marL="812800" lvl="1" indent="-457200">
              <a:spcAft>
                <a:spcPts val="600"/>
              </a:spcAft>
            </a:pPr>
            <a:r>
              <a:rPr lang="nl-NL" dirty="0" smtClean="0">
                <a:sym typeface="Wingdings" panose="05000000000000000000" pitchFamily="2" charset="2"/>
              </a:rPr>
              <a:t>Belang van </a:t>
            </a:r>
            <a:r>
              <a:rPr lang="nl-NL" b="1" dirty="0" smtClean="0">
                <a:sym typeface="Wingdings" panose="05000000000000000000" pitchFamily="2" charset="2"/>
              </a:rPr>
              <a:t>woonzekerheid</a:t>
            </a:r>
            <a:r>
              <a:rPr lang="nl-NL" dirty="0" smtClean="0">
                <a:sym typeface="Wingdings" panose="05000000000000000000" pitchFamily="2" charset="2"/>
              </a:rPr>
              <a:t>, zeker bij aanpassingswerken</a:t>
            </a:r>
          </a:p>
          <a:p>
            <a:pPr marL="812800" lvl="1" indent="-457200">
              <a:spcAft>
                <a:spcPts val="600"/>
              </a:spcAft>
            </a:pPr>
            <a:r>
              <a:rPr lang="nl-NL" dirty="0" smtClean="0">
                <a:sym typeface="Wingdings" panose="05000000000000000000" pitchFamily="2" charset="2"/>
              </a:rPr>
              <a:t>Verhuisplicht vermijden, ‘aangepaste woning’ vanuit breed welzijnsperspectief bekijken</a:t>
            </a:r>
          </a:p>
        </p:txBody>
      </p:sp>
    </p:spTree>
    <p:extLst>
      <p:ext uri="{BB962C8B-B14F-4D97-AF65-F5344CB8AC3E}">
        <p14:creationId xmlns:p14="http://schemas.microsoft.com/office/powerpoint/2010/main" val="366845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Vragen?</a:t>
            </a:r>
          </a:p>
          <a:p>
            <a:pPr algn="r"/>
            <a:endParaRPr lang="nl-BE" dirty="0"/>
          </a:p>
          <a:p>
            <a:pPr algn="r"/>
            <a:r>
              <a:rPr lang="nl-BE" sz="2200" dirty="0"/>
              <a:t>www.vlaamse-ouderenraad.be</a:t>
            </a:r>
            <a:endParaRPr lang="en-GB" sz="2200" dirty="0"/>
          </a:p>
          <a:p>
            <a:pPr algn="r"/>
            <a:r>
              <a:rPr lang="nl-BE" sz="2200" dirty="0" smtClean="0"/>
              <a:t>nils.vandenweghe@vlaamse-ouderenraad.be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8380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en-US" dirty="0"/>
              <a:t>De Vlaamse </a:t>
            </a:r>
            <a:r>
              <a:rPr lang="en-US" dirty="0" err="1"/>
              <a:t>Ouderenraad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059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Platform</a:t>
            </a:r>
            <a:r>
              <a:rPr lang="en-US" b="0" dirty="0" smtClean="0"/>
              <a:t> van </a:t>
            </a:r>
            <a:r>
              <a:rPr lang="en-US" b="0" dirty="0" err="1" smtClean="0"/>
              <a:t>ouderenorganisaties</a:t>
            </a:r>
            <a:r>
              <a:rPr lang="en-US" b="0" dirty="0" smtClean="0"/>
              <a:t>, </a:t>
            </a:r>
            <a:r>
              <a:rPr lang="en-US" b="0" dirty="0" err="1" smtClean="0"/>
              <a:t>ouderenraden</a:t>
            </a:r>
            <a:r>
              <a:rPr lang="en-US" b="0" dirty="0" smtClean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 smtClean="0"/>
              <a:t>deskundigen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Advies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inspraakorgaan</a:t>
            </a:r>
            <a:r>
              <a:rPr lang="en-US" dirty="0"/>
              <a:t> </a:t>
            </a:r>
            <a:r>
              <a:rPr lang="en-US" b="0" dirty="0" err="1"/>
              <a:t>voor</a:t>
            </a:r>
            <a:r>
              <a:rPr lang="en-US" b="0" dirty="0"/>
              <a:t> het Vlaamse </a:t>
            </a:r>
            <a:r>
              <a:rPr lang="en-US" b="0" dirty="0" err="1"/>
              <a:t>ouderenbeleid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Informatie</a:t>
            </a:r>
            <a:r>
              <a:rPr lang="en-US" dirty="0"/>
              <a:t>, </a:t>
            </a:r>
            <a:r>
              <a:rPr lang="en-US" dirty="0" err="1"/>
              <a:t>sensibilisering</a:t>
            </a:r>
            <a:r>
              <a:rPr lang="en-US" dirty="0"/>
              <a:t> </a:t>
            </a:r>
            <a:r>
              <a:rPr lang="en-US" b="0" dirty="0"/>
              <a:t>en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</a:t>
            </a:r>
            <a:r>
              <a:rPr lang="en-US" dirty="0" err="1"/>
              <a:t>onderzoek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Ondersteuning</a:t>
            </a:r>
            <a:r>
              <a:rPr lang="en-US" b="0" dirty="0"/>
              <a:t> </a:t>
            </a:r>
            <a:r>
              <a:rPr lang="en-US" b="0" dirty="0" err="1"/>
              <a:t>lokale</a:t>
            </a:r>
            <a:r>
              <a:rPr lang="en-US" b="0" dirty="0"/>
              <a:t> </a:t>
            </a:r>
            <a:r>
              <a:rPr lang="en-US" b="0" dirty="0" err="1"/>
              <a:t>ouderenraden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065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Cijfers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984" y="3818385"/>
            <a:ext cx="9127375" cy="1894641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Terecht</a:t>
            </a:r>
            <a:r>
              <a:rPr lang="en-GB" sz="4000" dirty="0" smtClean="0"/>
              <a:t> </a:t>
            </a:r>
            <a:r>
              <a:rPr lang="en-GB" sz="4000" dirty="0" err="1" smtClean="0"/>
              <a:t>aandacht</a:t>
            </a:r>
            <a:r>
              <a:rPr lang="en-GB" sz="4000" dirty="0" smtClean="0"/>
              <a:t> </a:t>
            </a:r>
            <a:r>
              <a:rPr lang="en-GB" sz="4000" dirty="0" err="1" smtClean="0"/>
              <a:t>voor</a:t>
            </a:r>
            <a:r>
              <a:rPr lang="en-GB" sz="4000" dirty="0" smtClean="0"/>
              <a:t> </a:t>
            </a:r>
            <a:r>
              <a:rPr lang="en-GB" sz="4000" dirty="0" err="1" smtClean="0"/>
              <a:t>deze</a:t>
            </a:r>
            <a:r>
              <a:rPr lang="en-GB" sz="4000" dirty="0" smtClean="0"/>
              <a:t> </a:t>
            </a:r>
            <a:r>
              <a:rPr lang="en-GB" sz="4000" dirty="0" err="1" smtClean="0"/>
              <a:t>problematiek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82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36" y="530942"/>
            <a:ext cx="8001000" cy="4800600"/>
          </a:xfrm>
          <a:prstGeom prst="rect">
            <a:avLst/>
          </a:prstGeom>
          <a:ln>
            <a:noFill/>
          </a:ln>
        </p:spPr>
      </p:pic>
      <p:sp>
        <p:nvSpPr>
          <p:cNvPr id="3" name="Rechteraccolade 2"/>
          <p:cNvSpPr/>
          <p:nvPr/>
        </p:nvSpPr>
        <p:spPr>
          <a:xfrm>
            <a:off x="9820656" y="1280160"/>
            <a:ext cx="329184" cy="97840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314802" y="1538531"/>
            <a:ext cx="7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</a:rPr>
              <a:t>32%</a:t>
            </a:r>
          </a:p>
        </p:txBody>
      </p:sp>
      <p:sp>
        <p:nvSpPr>
          <p:cNvPr id="7" name="Rechthoek 6"/>
          <p:cNvSpPr/>
          <p:nvPr/>
        </p:nvSpPr>
        <p:spPr>
          <a:xfrm>
            <a:off x="2185416" y="996696"/>
            <a:ext cx="585512" cy="345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2" name="Linkeraccolade 1"/>
          <p:cNvSpPr/>
          <p:nvPr/>
        </p:nvSpPr>
        <p:spPr>
          <a:xfrm>
            <a:off x="2423382" y="1280160"/>
            <a:ext cx="283464" cy="685800"/>
          </a:xfrm>
          <a:prstGeom prst="leftBrace">
            <a:avLst>
              <a:gd name="adj1" fmla="val 8333"/>
              <a:gd name="adj2" fmla="val 5133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91204" y="1392227"/>
            <a:ext cx="7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</a:rPr>
              <a:t>22%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521430" y="5473710"/>
            <a:ext cx="367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4FA693"/>
                </a:solidFill>
              </a:rPr>
              <a:t>Vlaams Gewest, o.b.v. </a:t>
            </a:r>
            <a:r>
              <a:rPr lang="nl-BE" i="1" dirty="0" err="1" smtClean="0">
                <a:solidFill>
                  <a:srgbClr val="4FA693"/>
                </a:solidFill>
              </a:rPr>
              <a:t>Statbel</a:t>
            </a:r>
            <a:r>
              <a:rPr lang="nl-BE" i="1" dirty="0" smtClean="0">
                <a:solidFill>
                  <a:srgbClr val="4FA693"/>
                </a:solidFill>
              </a:rPr>
              <a:t> (2020)</a:t>
            </a:r>
            <a:endParaRPr lang="nl-BE" i="1" dirty="0">
              <a:solidFill>
                <a:srgbClr val="4FA6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6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36" y="530942"/>
            <a:ext cx="8001000" cy="4800600"/>
          </a:xfrm>
          <a:prstGeom prst="rect">
            <a:avLst/>
          </a:prstGeom>
          <a:ln>
            <a:noFill/>
          </a:ln>
        </p:spPr>
      </p:pic>
      <p:sp>
        <p:nvSpPr>
          <p:cNvPr id="3" name="Rechteraccolade 2"/>
          <p:cNvSpPr/>
          <p:nvPr/>
        </p:nvSpPr>
        <p:spPr>
          <a:xfrm>
            <a:off x="9772411" y="1280159"/>
            <a:ext cx="329184" cy="36381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186416" y="1231233"/>
            <a:ext cx="7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11%</a:t>
            </a:r>
            <a:endParaRPr lang="nl-BE" sz="2400" b="1" dirty="0">
              <a:solidFill>
                <a:srgbClr val="C0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185416" y="996696"/>
            <a:ext cx="585512" cy="345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2" name="Linkeraccolade 1"/>
          <p:cNvSpPr/>
          <p:nvPr/>
        </p:nvSpPr>
        <p:spPr>
          <a:xfrm>
            <a:off x="2468880" y="1247086"/>
            <a:ext cx="302048" cy="185997"/>
          </a:xfrm>
          <a:prstGeom prst="leftBrace">
            <a:avLst>
              <a:gd name="adj1" fmla="val 8333"/>
              <a:gd name="adj2" fmla="val 5133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46578" y="1109251"/>
            <a:ext cx="7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3%</a:t>
            </a:r>
            <a:endParaRPr lang="nl-BE" sz="2400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521430" y="5473710"/>
            <a:ext cx="367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4FA693"/>
                </a:solidFill>
              </a:rPr>
              <a:t>Vlaams Gewest, o.b.v. </a:t>
            </a:r>
            <a:r>
              <a:rPr lang="nl-BE" i="1" dirty="0" err="1" smtClean="0">
                <a:solidFill>
                  <a:srgbClr val="4FA693"/>
                </a:solidFill>
              </a:rPr>
              <a:t>Statbel</a:t>
            </a:r>
            <a:r>
              <a:rPr lang="nl-BE" i="1" dirty="0" smtClean="0">
                <a:solidFill>
                  <a:srgbClr val="4FA693"/>
                </a:solidFill>
              </a:rPr>
              <a:t> (2020)</a:t>
            </a:r>
            <a:endParaRPr lang="nl-BE" i="1" dirty="0">
              <a:solidFill>
                <a:srgbClr val="4FA6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669"/>
          </a:xfrm>
        </p:spPr>
        <p:txBody>
          <a:bodyPr/>
          <a:lstStyle/>
          <a:p>
            <a:r>
              <a:rPr lang="nl-BE" dirty="0" smtClean="0"/>
              <a:t>Steeds meer ouderen op de huurmarkt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Aandeel private huurders 65+: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nl-BE" b="0" dirty="0" smtClean="0"/>
              <a:t>Stijging van 21% naar 28% op 5 jaar tijd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endParaRPr lang="nl-BE" b="0" dirty="0"/>
          </a:p>
          <a:p>
            <a:r>
              <a:rPr lang="nl-BE" dirty="0" smtClean="0"/>
              <a:t>Aandeel sociale huurders 65+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nl-BE" b="0" dirty="0" smtClean="0"/>
              <a:t>Ongeveer 1 op 3 sociale huurders is 65+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nl-BE" b="0" dirty="0" smtClean="0"/>
              <a:t>Bijna 1 op 2 is 60+</a:t>
            </a:r>
            <a:endParaRPr lang="nl-BE" b="0" dirty="0"/>
          </a:p>
          <a:p>
            <a:endParaRPr lang="nl-BE" b="0" dirty="0" smtClean="0"/>
          </a:p>
        </p:txBody>
      </p:sp>
      <p:sp>
        <p:nvSpPr>
          <p:cNvPr id="4" name="Rechthoek 3"/>
          <p:cNvSpPr/>
          <p:nvPr/>
        </p:nvSpPr>
        <p:spPr>
          <a:xfrm>
            <a:off x="8914476" y="5384420"/>
            <a:ext cx="318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i="1" dirty="0" smtClean="0">
                <a:solidFill>
                  <a:srgbClr val="4FA693"/>
                </a:solidFill>
              </a:rPr>
              <a:t>Heylen &amp; </a:t>
            </a:r>
            <a:r>
              <a:rPr lang="nl-BE" i="1" dirty="0" err="1" smtClean="0">
                <a:solidFill>
                  <a:srgbClr val="4FA693"/>
                </a:solidFill>
              </a:rPr>
              <a:t>Vanderstraeten</a:t>
            </a:r>
            <a:r>
              <a:rPr lang="nl-BE" i="1" dirty="0" smtClean="0">
                <a:solidFill>
                  <a:srgbClr val="4FA693"/>
                </a:solidFill>
              </a:rPr>
              <a:t> (2019)</a:t>
            </a:r>
            <a:endParaRPr lang="nl-BE" i="1" dirty="0">
              <a:solidFill>
                <a:srgbClr val="4FA6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3"/>
          <a:srcRect b="10295"/>
          <a:stretch/>
        </p:blipFill>
        <p:spPr>
          <a:xfrm>
            <a:off x="1265815" y="747014"/>
            <a:ext cx="9882083" cy="44183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85200" y="5312529"/>
            <a:ext cx="33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>
                <a:solidFill>
                  <a:srgbClr val="4FA693"/>
                </a:solidFill>
              </a:rPr>
              <a:t>Koning Boudewijnstichting (2020)</a:t>
            </a:r>
            <a:endParaRPr lang="nl-BE" i="1" dirty="0">
              <a:solidFill>
                <a:srgbClr val="4FA6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Visie</a:t>
            </a:r>
            <a:r>
              <a:rPr lang="en-GB" dirty="0" smtClean="0"/>
              <a:t> Vlaamse </a:t>
            </a:r>
            <a:r>
              <a:rPr lang="en-GB" dirty="0" err="1" smtClean="0"/>
              <a:t>Ouderenraad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Vanuit het oogpunt van de oudere huurder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28353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4834647"/>
            <a:ext cx="12192000" cy="2023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" y="0"/>
            <a:ext cx="10270787" cy="6847191"/>
          </a:xfrm>
        </p:spPr>
      </p:pic>
      <p:sp>
        <p:nvSpPr>
          <p:cNvPr id="7" name="Tekstvak 6"/>
          <p:cNvSpPr txBox="1"/>
          <p:nvPr/>
        </p:nvSpPr>
        <p:spPr>
          <a:xfrm>
            <a:off x="960606" y="4976404"/>
            <a:ext cx="3924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6000" b="1" dirty="0" smtClean="0">
                <a:solidFill>
                  <a:schemeClr val="accent5"/>
                </a:solidFill>
                <a:latin typeface="+mj-lt"/>
              </a:rPr>
              <a:t> Getuigenis</a:t>
            </a:r>
            <a:endParaRPr lang="nl-BE" sz="6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802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Vlaamse Ouderenraad">
      <a:dk1>
        <a:sysClr val="windowText" lastClr="000000"/>
      </a:dk1>
      <a:lt1>
        <a:srgbClr val="FFFFFF"/>
      </a:lt1>
      <a:dk2>
        <a:srgbClr val="B6C4CC"/>
      </a:dk2>
      <a:lt2>
        <a:srgbClr val="FFFFFF"/>
      </a:lt2>
      <a:accent1>
        <a:srgbClr val="66B2E3"/>
      </a:accent1>
      <a:accent2>
        <a:srgbClr val="ED7601"/>
      </a:accent2>
      <a:accent3>
        <a:srgbClr val="FFD400"/>
      </a:accent3>
      <a:accent4>
        <a:srgbClr val="B6C4CC"/>
      </a:accent4>
      <a:accent5>
        <a:srgbClr val="4FA693"/>
      </a:accent5>
      <a:accent6>
        <a:srgbClr val="89C9B6"/>
      </a:accent6>
      <a:hlink>
        <a:srgbClr val="66B2E3"/>
      </a:hlink>
      <a:folHlink>
        <a:srgbClr val="ED760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_presentatie_v2" id="{3CB64A15-C091-44EC-A5B3-68680B159578}" vid="{48DB9329-1C94-4D77-BF89-E350796F2D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amse Ouderenraad">
    <a:dk1>
      <a:sysClr val="windowText" lastClr="000000"/>
    </a:dk1>
    <a:lt1>
      <a:srgbClr val="FFFFFF"/>
    </a:lt1>
    <a:dk2>
      <a:srgbClr val="B6C4CC"/>
    </a:dk2>
    <a:lt2>
      <a:srgbClr val="FFFFFF"/>
    </a:lt2>
    <a:accent1>
      <a:srgbClr val="66B2E3"/>
    </a:accent1>
    <a:accent2>
      <a:srgbClr val="ED7601"/>
    </a:accent2>
    <a:accent3>
      <a:srgbClr val="FFD400"/>
    </a:accent3>
    <a:accent4>
      <a:srgbClr val="B6C4CC"/>
    </a:accent4>
    <a:accent5>
      <a:srgbClr val="4FA693"/>
    </a:accent5>
    <a:accent6>
      <a:srgbClr val="89C9B6"/>
    </a:accent6>
    <a:hlink>
      <a:srgbClr val="66B2E3"/>
    </a:hlink>
    <a:folHlink>
      <a:srgbClr val="ED76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443</Words>
  <Application>Microsoft Office PowerPoint</Application>
  <PresentationFormat>Breedbeeld</PresentationFormat>
  <Paragraphs>109</Paragraphs>
  <Slides>19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Kantoorthema</vt:lpstr>
      <vt:lpstr>Toekenning van de Vlaamse aanpassings-premie aan sociale huurders</vt:lpstr>
      <vt:lpstr>De Vlaamse Ouderenraad</vt:lpstr>
      <vt:lpstr>Cijfers</vt:lpstr>
      <vt:lpstr>PowerPoint-presentatie</vt:lpstr>
      <vt:lpstr>PowerPoint-presentatie</vt:lpstr>
      <vt:lpstr>Steeds meer ouderen op de huurmarkt</vt:lpstr>
      <vt:lpstr>PowerPoint-presentatie</vt:lpstr>
      <vt:lpstr>Visie Vlaamse Ouderenraad</vt:lpstr>
      <vt:lpstr>PowerPoint-presentatie</vt:lpstr>
      <vt:lpstr>Inschatting:</vt:lpstr>
      <vt:lpstr>Knelpunten oudere sociale huurder</vt:lpstr>
      <vt:lpstr>Ruimer bekeken</vt:lpstr>
      <vt:lpstr>Argumenten om rol bij SHM/SVK te leggen</vt:lpstr>
      <vt:lpstr>Indien toch oudere huurder</vt:lpstr>
      <vt:lpstr>Ondersteuning oudere sociale huurder</vt:lpstr>
      <vt:lpstr>Aanpassingspremie herdenken</vt:lpstr>
      <vt:lpstr>Voorwaarde verhuis naar aangepaste woning?</vt:lpstr>
      <vt:lpstr>Conclusie</vt:lpstr>
      <vt:lpstr>Bedankt voor uw aandacht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startpagina Calibri Bold</dc:title>
  <dc:creator>Lien Pots</dc:creator>
  <cp:lastModifiedBy>Microsoft-account</cp:lastModifiedBy>
  <cp:revision>50</cp:revision>
  <dcterms:created xsi:type="dcterms:W3CDTF">2021-01-13T13:12:03Z</dcterms:created>
  <dcterms:modified xsi:type="dcterms:W3CDTF">2021-03-03T16:29:07Z</dcterms:modified>
</cp:coreProperties>
</file>