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83" r:id="rId5"/>
    <p:sldMasterId id="2147483693" r:id="rId6"/>
    <p:sldMasterId id="2147483704" r:id="rId7"/>
  </p:sldMasterIdLst>
  <p:notesMasterIdLst>
    <p:notesMasterId r:id="rId14"/>
  </p:notesMasterIdLst>
  <p:handoutMasterIdLst>
    <p:handoutMasterId r:id="rId15"/>
  </p:handoutMasterIdLst>
  <p:sldIdLst>
    <p:sldId id="275" r:id="rId8"/>
    <p:sldId id="276" r:id="rId9"/>
    <p:sldId id="282" r:id="rId10"/>
    <p:sldId id="281" r:id="rId11"/>
    <p:sldId id="280" r:id="rId12"/>
    <p:sldId id="274" r:id="rId13"/>
  </p:sldIdLst>
  <p:sldSz cx="9144000" cy="6858000" type="screen4x3"/>
  <p:notesSz cx="7315200" cy="96012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8487" autoAdjust="0"/>
  </p:normalViewPr>
  <p:slideViewPr>
    <p:cSldViewPr snapToGrid="0">
      <p:cViewPr varScale="1">
        <p:scale>
          <a:sx n="86" d="100"/>
          <a:sy n="86" d="100"/>
        </p:scale>
        <p:origin x="13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6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602919" y="9421200"/>
            <a:ext cx="1159728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pPr algn="l"/>
            <a:fld id="{03CFC0BB-6A7D-43C0-A818-9DC6FED2E86F}" type="datetime4">
              <a:rPr lang="nl-BE" sz="1000" smtClean="0"/>
              <a:t>8 augustus 2019</a:t>
            </a:fld>
            <a:endParaRPr lang="nl-BE" sz="10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762646" y="9421200"/>
            <a:ext cx="4615731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/>
            </a:lvl1pPr>
          </a:lstStyle>
          <a:p>
            <a:endParaRPr lang="nl-BE" sz="10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6378378" y="9421200"/>
            <a:ext cx="3348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fld id="{50E2E4EE-292C-493C-A0A6-EBE7E66A9614}" type="slidenum">
              <a:rPr lang="nl-BE" sz="1000" smtClean="0"/>
              <a:pPr/>
              <a:t>‹nr.›</a:t>
            </a:fld>
            <a:endParaRPr lang="nl-BE" sz="1000" dirty="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602919" y="9352053"/>
            <a:ext cx="611025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92119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731520" y="9421200"/>
            <a:ext cx="1159200" cy="1800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000"/>
            </a:lvl1pPr>
          </a:lstStyle>
          <a:p>
            <a:fld id="{438BAB0D-436E-4FD3-B919-A8BDFFF21B93}" type="datetime4">
              <a:rPr lang="nl-BE" smtClean="0"/>
              <a:t>8 augustus 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4512272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895482" y="9421200"/>
            <a:ext cx="4342598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/>
            </a:lvl1pPr>
          </a:lstStyle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6238080" y="9421200"/>
            <a:ext cx="3456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/>
            </a:lvl1pPr>
          </a:lstStyle>
          <a:p>
            <a:fld id="{89556F92-99B6-41A7-800F-0D7A3FC7CDD3}" type="slidenum">
              <a:rPr lang="nl-BE" smtClean="0"/>
              <a:pPr/>
              <a:t>‹nr.›</a:t>
            </a:fld>
            <a:endParaRPr lang="nl-BE"/>
          </a:p>
        </p:txBody>
      </p:sp>
      <p:cxnSp>
        <p:nvCxnSpPr>
          <p:cNvPr id="9" name="Rechte verbindingslijn 8"/>
          <p:cNvCxnSpPr/>
          <p:nvPr/>
        </p:nvCxnSpPr>
        <p:spPr>
          <a:xfrm>
            <a:off x="731520" y="9352053"/>
            <a:ext cx="585216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88626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indent="0" algn="l" defTabSz="914400" rtl="0" eaLnBrk="1" latinLnBrk="0" hangingPunct="1">
      <a:buFont typeface="Arial" panose="020B0604020202020204" pitchFamily="34" charset="0"/>
      <a:buNone/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174150" indent="0" algn="l" defTabSz="914400" rtl="0" eaLnBrk="1" latinLnBrk="0" hangingPunct="1">
      <a:buFont typeface="Arial" panose="020B0604020202020204" pitchFamily="34" charset="0"/>
      <a:buNone/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346950" indent="0" algn="l" defTabSz="914400" rtl="0" eaLnBrk="1" latinLnBrk="0" hangingPunct="1">
      <a:buFont typeface="Arial" panose="020B0604020202020204" pitchFamily="34" charset="0"/>
      <a:buNone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519750" indent="0" algn="l" defTabSz="914400" rtl="0" eaLnBrk="1" latinLnBrk="0" hangingPunct="1">
      <a:buFont typeface="Arial" panose="020B0604020202020204" pitchFamily="34" charset="0"/>
      <a:buNone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692550" indent="0" algn="l" defTabSz="914400" rtl="0" eaLnBrk="1" latinLnBrk="0" hangingPunct="1">
      <a:buFont typeface="Arial" panose="020B0604020202020204" pitchFamily="34" charset="0"/>
      <a:buNone/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892185D-8782-4312-9EDE-47876B8757DA}" type="datetime4">
              <a:rPr lang="nl-BE" smtClean="0"/>
              <a:t>8 augustus 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6F92-99B6-41A7-800F-0D7A3FC7CDD3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86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7FBB043-5186-4574-A23F-72C0C0F494F7}" type="datetime4">
              <a:rPr lang="nl-BE" smtClean="0"/>
              <a:t>8 augustus 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6F92-99B6-41A7-800F-0D7A3FC7CDD3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10944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oud+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828"/>
            <a:ext cx="9163636" cy="60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24/4/2019 Conferentie Opgroeien - Workshop informationele continuïteit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E9C-6CCF-44EB-90C2-C6706B7EEBD3}" type="slidenum">
              <a:rPr lang="nl-BE" smtClean="0"/>
              <a:t>‹nr.›</a:t>
            </a:fld>
            <a:endParaRPr lang="nl-BE"/>
          </a:p>
        </p:txBody>
      </p:sp>
      <p:cxnSp>
        <p:nvCxnSpPr>
          <p:cNvPr id="12" name="Rechte verbindingslijn 11"/>
          <p:cNvCxnSpPr/>
          <p:nvPr userDrawn="1"/>
        </p:nvCxnSpPr>
        <p:spPr>
          <a:xfrm>
            <a:off x="735480" y="1211400"/>
            <a:ext cx="380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0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chtscherm SAM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86792" cy="153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87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chtscherm Fus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711" y="0"/>
            <a:ext cx="4526289" cy="1536195"/>
          </a:xfrm>
          <a:prstGeom prst="rect">
            <a:avLst/>
          </a:prstGeom>
        </p:spPr>
      </p:pic>
      <p:sp>
        <p:nvSpPr>
          <p:cNvPr id="7" name="Tijdelijke aanduiding voor afbeelding 6"/>
          <p:cNvSpPr>
            <a:spLocks noGrp="1"/>
          </p:cNvSpPr>
          <p:nvPr>
            <p:ph type="pic" sz="quarter" idx="10" hasCustomPrompt="1"/>
          </p:nvPr>
        </p:nvSpPr>
        <p:spPr>
          <a:xfrm>
            <a:off x="368300" y="360363"/>
            <a:ext cx="3657600" cy="161290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dirty="0"/>
              <a:t>Klik op het pictogram om het logo van de voormalige entiteit in te voegen</a:t>
            </a:r>
          </a:p>
        </p:txBody>
      </p:sp>
    </p:spTree>
    <p:extLst>
      <p:ext uri="{BB962C8B-B14F-4D97-AF65-F5344CB8AC3E}">
        <p14:creationId xmlns:p14="http://schemas.microsoft.com/office/powerpoint/2010/main" val="3877220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tscherm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0"/>
            <a:ext cx="9144000" cy="30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9242" y="393036"/>
            <a:ext cx="7704000" cy="1414798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de slotgroet in te voegen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5682" y="1999259"/>
            <a:ext cx="7697083" cy="1563214"/>
          </a:xfrm>
        </p:spPr>
        <p:txBody>
          <a:bodyPr>
            <a:normAutofit/>
          </a:bodyPr>
          <a:lstStyle>
            <a:lvl1pPr marL="0" indent="0" algn="l">
              <a:lnSpc>
                <a:spcPct val="126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naam en contactgegevens van de spreker in te voegen</a:t>
            </a:r>
            <a:endParaRPr lang="en-US" dirty="0"/>
          </a:p>
        </p:txBody>
      </p:sp>
      <p:cxnSp>
        <p:nvCxnSpPr>
          <p:cNvPr id="13" name="Rechte verbindingslijn 12"/>
          <p:cNvCxnSpPr/>
          <p:nvPr userDrawn="1"/>
        </p:nvCxnSpPr>
        <p:spPr>
          <a:xfrm>
            <a:off x="752472" y="1927689"/>
            <a:ext cx="570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3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828"/>
            <a:ext cx="9163636" cy="608400"/>
          </a:xfrm>
          <a:prstGeom prst="rect">
            <a:avLst/>
          </a:prstGeom>
        </p:spPr>
      </p:pic>
      <p:cxnSp>
        <p:nvCxnSpPr>
          <p:cNvPr id="8" name="Rechte verbindingslijn 7"/>
          <p:cNvCxnSpPr/>
          <p:nvPr userDrawn="1"/>
        </p:nvCxnSpPr>
        <p:spPr>
          <a:xfrm>
            <a:off x="735480" y="1211400"/>
            <a:ext cx="380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24/4/2019 Conferentie Opgroeien - Workshop informationele continuïteit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E9C-6CCF-44EB-90C2-C6706B7EEBD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0736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828"/>
            <a:ext cx="9163636" cy="6084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24/4/2019 Conferentie Opgroeien - Workshop informationele continuïteit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E9C-6CCF-44EB-90C2-C6706B7EEBD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3359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0"/>
          </p:nvPr>
        </p:nvSpPr>
        <p:spPr>
          <a:xfrm>
            <a:off x="2332037" y="2422524"/>
            <a:ext cx="3420000" cy="2286636"/>
          </a:xfrm>
        </p:spPr>
        <p:txBody>
          <a:bodyPr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2540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828"/>
            <a:ext cx="9163636" cy="608400"/>
          </a:xfrm>
          <a:prstGeom prst="rect">
            <a:avLst/>
          </a:prstGeom>
        </p:spPr>
      </p:pic>
      <p:cxnSp>
        <p:nvCxnSpPr>
          <p:cNvPr id="11" name="Rechte verbindingslijn 10"/>
          <p:cNvCxnSpPr/>
          <p:nvPr userDrawn="1"/>
        </p:nvCxnSpPr>
        <p:spPr>
          <a:xfrm>
            <a:off x="735480" y="1211400"/>
            <a:ext cx="380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7609" y="1610428"/>
            <a:ext cx="3384000" cy="41040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7609" y="1610428"/>
            <a:ext cx="3384000" cy="41040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24/4/2019 Conferentie Opgroeien - Workshop informationele continuïteit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E9C-6CCF-44EB-90C2-C6706B7EEBD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690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presentati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0"/>
            <a:ext cx="9144000" cy="30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242" y="522876"/>
            <a:ext cx="7704000" cy="1926638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6158" y="2671898"/>
            <a:ext cx="7697083" cy="889449"/>
          </a:xfrm>
        </p:spPr>
        <p:txBody>
          <a:bodyPr>
            <a:normAutofit/>
          </a:bodyPr>
          <a:lstStyle>
            <a:lvl1pPr marL="0" indent="0" algn="l">
              <a:lnSpc>
                <a:spcPct val="94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9242" y="238420"/>
            <a:ext cx="8424758" cy="284456"/>
          </a:xfrm>
        </p:spPr>
        <p:txBody>
          <a:bodyPr/>
          <a:lstStyle>
            <a:lvl1pPr algn="l">
              <a:defRPr sz="1350" b="1">
                <a:solidFill>
                  <a:schemeClr val="accent2"/>
                </a:solidFill>
              </a:defRPr>
            </a:lvl1pPr>
          </a:lstStyle>
          <a:p>
            <a:endParaRPr lang="nl-BE" dirty="0"/>
          </a:p>
        </p:txBody>
      </p:sp>
      <p:cxnSp>
        <p:nvCxnSpPr>
          <p:cNvPr id="15" name="Rechte verbindingslijn 14"/>
          <p:cNvCxnSpPr/>
          <p:nvPr userDrawn="1"/>
        </p:nvCxnSpPr>
        <p:spPr>
          <a:xfrm>
            <a:off x="752472" y="2569369"/>
            <a:ext cx="570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5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828"/>
            <a:ext cx="9163636" cy="6084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24/4/2019 Conferentie Opgroeien - Workshop informationele continuïteit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E9C-6CCF-44EB-90C2-C6706B7EEBD3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080000" y="991768"/>
            <a:ext cx="6984000" cy="472265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spcBef>
                <a:spcPts val="1500"/>
              </a:spcBef>
              <a:buNone/>
              <a:defRPr sz="2500" b="1" baseline="0">
                <a:solidFill>
                  <a:schemeClr val="tx2"/>
                </a:solidFill>
              </a:defRPr>
            </a:lvl1pPr>
            <a:lvl2pPr marL="0" indent="0">
              <a:buNone/>
              <a:defRPr/>
            </a:lvl2pPr>
            <a:lvl3pPr marL="36000" indent="0">
              <a:buNone/>
              <a:defRPr/>
            </a:lvl3pPr>
            <a:lvl4pPr marL="190800" indent="0">
              <a:buNone/>
              <a:defRPr/>
            </a:lvl4pPr>
            <a:lvl5pPr marL="381600" indent="0">
              <a:buNone/>
              <a:defRPr/>
            </a:lvl5pPr>
          </a:lstStyle>
          <a:p>
            <a:pPr lvl="0"/>
            <a:r>
              <a:rPr lang="nl-NL" dirty="0"/>
              <a:t>Titel Hoofdstuk 1</a:t>
            </a:r>
            <a:br>
              <a:rPr lang="nl-NL" dirty="0"/>
            </a:br>
            <a:r>
              <a:rPr lang="nl-NL" dirty="0"/>
              <a:t>Titel Hoofdstuk 2</a:t>
            </a:r>
            <a:br>
              <a:rPr lang="nl-NL" dirty="0"/>
            </a:br>
            <a:r>
              <a:rPr lang="nl-NL" dirty="0"/>
              <a:t>Titel Hoofdstuk 3</a:t>
            </a:r>
            <a:br>
              <a:rPr lang="nl-NL" dirty="0"/>
            </a:br>
            <a:r>
              <a:rPr lang="nl-NL" dirty="0"/>
              <a:t>Titel Hoofdstuk 4</a:t>
            </a:r>
            <a:br>
              <a:rPr lang="nl-NL" dirty="0"/>
            </a:br>
            <a:r>
              <a:rPr lang="nl-NL" dirty="0"/>
              <a:t>Titel Hoofdstuk 5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8327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hoofdst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667" y="0"/>
            <a:ext cx="2624333" cy="114605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58092"/>
            <a:ext cx="5400000" cy="1237383"/>
          </a:xfrm>
        </p:spPr>
        <p:txBody>
          <a:bodyPr anchor="t" anchorCtr="0">
            <a:normAutofit/>
          </a:bodyPr>
          <a:lstStyle>
            <a:lvl1pPr>
              <a:defRPr sz="25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4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hoofdstuk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667" y="0"/>
            <a:ext cx="2624333" cy="1146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58092"/>
            <a:ext cx="5400000" cy="1237383"/>
          </a:xfrm>
        </p:spPr>
        <p:txBody>
          <a:bodyPr anchor="t" anchorCtr="0">
            <a:normAutofit/>
          </a:bodyPr>
          <a:lstStyle>
            <a:lvl1pPr>
              <a:defRPr sz="25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0"/>
          </p:nvPr>
        </p:nvSpPr>
        <p:spPr>
          <a:xfrm>
            <a:off x="0" y="2286000"/>
            <a:ext cx="9144000" cy="457200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0873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9136" y="215443"/>
            <a:ext cx="7704000" cy="812977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609" y="1610428"/>
            <a:ext cx="6984000" cy="410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5074" y="6373018"/>
            <a:ext cx="98157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16505" y="6373018"/>
            <a:ext cx="464419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BE"/>
              <a:t>24/4/2019 Conferentie Opgroeien - Workshop informationele continuïteit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5828" y="6373018"/>
            <a:ext cx="46196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100" b="1">
                <a:solidFill>
                  <a:schemeClr val="bg1"/>
                </a:solidFill>
              </a:defRPr>
            </a:lvl1pPr>
          </a:lstStyle>
          <a:p>
            <a:fld id="{76964E9C-6CCF-44EB-90C2-C6706B7EEBD3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5109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67" r:id="rId3"/>
    <p:sldLayoutId id="2147483670" r:id="rId4"/>
    <p:sldLayoutId id="2147483664" r:id="rId5"/>
  </p:sldLayoutIdLst>
  <p:hf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" indent="-36000" algn="l" defTabSz="914400" rtl="0" eaLnBrk="1" latinLnBrk="0" hangingPunct="1">
        <a:lnSpc>
          <a:spcPct val="126000"/>
        </a:lnSpc>
        <a:spcBef>
          <a:spcPts val="500"/>
        </a:spcBef>
        <a:buClr>
          <a:schemeClr val="bg1"/>
        </a:buClr>
        <a:buSzPct val="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" indent="-36000" algn="l" defTabSz="914400" rtl="0" eaLnBrk="1" latinLnBrk="0" hangingPunct="1">
        <a:lnSpc>
          <a:spcPct val="126000"/>
        </a:lnSpc>
        <a:spcBef>
          <a:spcPts val="700"/>
        </a:spcBef>
        <a:buClr>
          <a:schemeClr val="bg1"/>
        </a:buClr>
        <a:buSzPct val="25000"/>
        <a:buFont typeface="Arial" panose="020B0604020202020204" pitchFamily="34" charset="0"/>
        <a:buChar char="•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90800" indent="-154800" algn="l" defTabSz="914400" rtl="0" eaLnBrk="1" latinLnBrk="0" hangingPunct="1">
        <a:lnSpc>
          <a:spcPct val="126000"/>
        </a:lnSpc>
        <a:spcBef>
          <a:spcPts val="500"/>
        </a:spcBef>
        <a:buClr>
          <a:schemeClr val="tx2"/>
        </a:buClr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381600" indent="-190800" algn="l" defTabSz="914400" rtl="0" eaLnBrk="1" latinLnBrk="0" hangingPunct="1">
        <a:lnSpc>
          <a:spcPct val="126000"/>
        </a:lnSpc>
        <a:spcBef>
          <a:spcPts val="300"/>
        </a:spcBef>
        <a:buFont typeface="Trebuchet MS" panose="020B0603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572400" indent="-190800" algn="l" defTabSz="914400" rtl="0" eaLnBrk="1" latinLnBrk="0" hangingPunct="1">
        <a:lnSpc>
          <a:spcPct val="105000"/>
        </a:lnSpc>
        <a:spcBef>
          <a:spcPts val="300"/>
        </a:spcBef>
        <a:buClr>
          <a:schemeClr val="accent3"/>
        </a:buClr>
        <a:buFont typeface="Trebuchet MS" panose="020B0603020202020204" pitchFamily="34" charset="0"/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9136" y="215443"/>
            <a:ext cx="7704000" cy="812977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609" y="1610428"/>
            <a:ext cx="6984000" cy="410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5074" y="6373018"/>
            <a:ext cx="98157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16505" y="6373018"/>
            <a:ext cx="464419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BE"/>
              <a:t>24/4/2019 Conferentie Opgroeien - Workshop informationele continuïteit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5828" y="6373018"/>
            <a:ext cx="46196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100" b="1">
                <a:solidFill>
                  <a:schemeClr val="bg1"/>
                </a:solidFill>
              </a:defRPr>
            </a:lvl1pPr>
          </a:lstStyle>
          <a:p>
            <a:fld id="{76964E9C-6CCF-44EB-90C2-C6706B7EEBD3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5119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0" r:id="rId3"/>
    <p:sldLayoutId id="2147483692" r:id="rId4"/>
  </p:sldLayoutIdLst>
  <p:hf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" indent="-36000" algn="l" defTabSz="914400" rtl="0" eaLnBrk="1" latinLnBrk="0" hangingPunct="1">
        <a:lnSpc>
          <a:spcPct val="126000"/>
        </a:lnSpc>
        <a:spcBef>
          <a:spcPts val="500"/>
        </a:spcBef>
        <a:buClr>
          <a:schemeClr val="bg1"/>
        </a:buClr>
        <a:buSzPct val="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" indent="-36000" algn="l" defTabSz="914400" rtl="0" eaLnBrk="1" latinLnBrk="0" hangingPunct="1">
        <a:lnSpc>
          <a:spcPct val="126000"/>
        </a:lnSpc>
        <a:spcBef>
          <a:spcPts val="700"/>
        </a:spcBef>
        <a:buClr>
          <a:schemeClr val="bg1"/>
        </a:buClr>
        <a:buSzPct val="25000"/>
        <a:buFont typeface="Arial" panose="020B0604020202020204" pitchFamily="34" charset="0"/>
        <a:buChar char="•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90800" indent="-154800" algn="l" defTabSz="914400" rtl="0" eaLnBrk="1" latinLnBrk="0" hangingPunct="1">
        <a:lnSpc>
          <a:spcPct val="126000"/>
        </a:lnSpc>
        <a:spcBef>
          <a:spcPts val="500"/>
        </a:spcBef>
        <a:buClr>
          <a:schemeClr val="tx2"/>
        </a:buClr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381600" indent="-190800" algn="l" defTabSz="914400" rtl="0" eaLnBrk="1" latinLnBrk="0" hangingPunct="1">
        <a:lnSpc>
          <a:spcPct val="126000"/>
        </a:lnSpc>
        <a:spcBef>
          <a:spcPts val="300"/>
        </a:spcBef>
        <a:buFont typeface="Trebuchet MS" panose="020B0603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572400" indent="-190800" algn="l" defTabSz="914400" rtl="0" eaLnBrk="1" latinLnBrk="0" hangingPunct="1">
        <a:lnSpc>
          <a:spcPct val="105000"/>
        </a:lnSpc>
        <a:spcBef>
          <a:spcPts val="300"/>
        </a:spcBef>
        <a:buClr>
          <a:schemeClr val="accent3"/>
        </a:buClr>
        <a:buFont typeface="Trebuchet MS" panose="020B0603020202020204" pitchFamily="34" charset="0"/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9136" y="215443"/>
            <a:ext cx="7704000" cy="812977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609" y="1610428"/>
            <a:ext cx="6984000" cy="410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1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3" r:id="rId2"/>
  </p:sldLayoutIdLst>
  <p:hf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" indent="-36000" algn="l" defTabSz="914400" rtl="0" eaLnBrk="1" latinLnBrk="0" hangingPunct="1">
        <a:lnSpc>
          <a:spcPct val="126000"/>
        </a:lnSpc>
        <a:spcBef>
          <a:spcPts val="500"/>
        </a:spcBef>
        <a:buClr>
          <a:schemeClr val="bg1"/>
        </a:buClr>
        <a:buSzPct val="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" indent="-36000" algn="l" defTabSz="914400" rtl="0" eaLnBrk="1" latinLnBrk="0" hangingPunct="1">
        <a:lnSpc>
          <a:spcPct val="126000"/>
        </a:lnSpc>
        <a:spcBef>
          <a:spcPts val="700"/>
        </a:spcBef>
        <a:buClr>
          <a:schemeClr val="bg1"/>
        </a:buClr>
        <a:buSzPct val="25000"/>
        <a:buFont typeface="Arial" panose="020B0604020202020204" pitchFamily="34" charset="0"/>
        <a:buChar char="•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90800" indent="-154800" algn="l" defTabSz="914400" rtl="0" eaLnBrk="1" latinLnBrk="0" hangingPunct="1">
        <a:lnSpc>
          <a:spcPct val="126000"/>
        </a:lnSpc>
        <a:spcBef>
          <a:spcPts val="500"/>
        </a:spcBef>
        <a:buClr>
          <a:schemeClr val="tx2"/>
        </a:buClr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381600" indent="-190800" algn="l" defTabSz="914400" rtl="0" eaLnBrk="1" latinLnBrk="0" hangingPunct="1">
        <a:lnSpc>
          <a:spcPct val="126000"/>
        </a:lnSpc>
        <a:spcBef>
          <a:spcPts val="300"/>
        </a:spcBef>
        <a:buFont typeface="Trebuchet MS" panose="020B0603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572400" indent="-190800" algn="l" defTabSz="914400" rtl="0" eaLnBrk="1" latinLnBrk="0" hangingPunct="1">
        <a:lnSpc>
          <a:spcPct val="105000"/>
        </a:lnSpc>
        <a:spcBef>
          <a:spcPts val="300"/>
        </a:spcBef>
        <a:buClr>
          <a:schemeClr val="accent3"/>
        </a:buClr>
        <a:buFont typeface="Trebuchet MS" panose="020B0603020202020204" pitchFamily="34" charset="0"/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9136" y="215443"/>
            <a:ext cx="7704000" cy="812977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609" y="1610428"/>
            <a:ext cx="6984000" cy="410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3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" indent="-36000" algn="l" defTabSz="914400" rtl="0" eaLnBrk="1" latinLnBrk="0" hangingPunct="1">
        <a:lnSpc>
          <a:spcPct val="126000"/>
        </a:lnSpc>
        <a:spcBef>
          <a:spcPts val="500"/>
        </a:spcBef>
        <a:buClr>
          <a:schemeClr val="bg1"/>
        </a:buClr>
        <a:buSzPct val="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" indent="-36000" algn="l" defTabSz="914400" rtl="0" eaLnBrk="1" latinLnBrk="0" hangingPunct="1">
        <a:lnSpc>
          <a:spcPct val="126000"/>
        </a:lnSpc>
        <a:spcBef>
          <a:spcPts val="700"/>
        </a:spcBef>
        <a:buClr>
          <a:schemeClr val="bg1"/>
        </a:buClr>
        <a:buSzPct val="25000"/>
        <a:buFont typeface="Arial" panose="020B0604020202020204" pitchFamily="34" charset="0"/>
        <a:buChar char="•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90800" indent="-154800" algn="l" defTabSz="914400" rtl="0" eaLnBrk="1" latinLnBrk="0" hangingPunct="1">
        <a:lnSpc>
          <a:spcPct val="126000"/>
        </a:lnSpc>
        <a:spcBef>
          <a:spcPts val="500"/>
        </a:spcBef>
        <a:buClr>
          <a:schemeClr val="tx2"/>
        </a:buClr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381600" indent="-190800" algn="l" defTabSz="914400" rtl="0" eaLnBrk="1" latinLnBrk="0" hangingPunct="1">
        <a:lnSpc>
          <a:spcPct val="126000"/>
        </a:lnSpc>
        <a:spcBef>
          <a:spcPts val="300"/>
        </a:spcBef>
        <a:buFont typeface="Trebuchet MS" panose="020B0603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572400" indent="-190800" algn="l" defTabSz="914400" rtl="0" eaLnBrk="1" latinLnBrk="0" hangingPunct="1">
        <a:lnSpc>
          <a:spcPct val="105000"/>
        </a:lnSpc>
        <a:spcBef>
          <a:spcPts val="300"/>
        </a:spcBef>
        <a:buClr>
          <a:schemeClr val="accent3"/>
        </a:buClr>
        <a:buFont typeface="Trebuchet MS" panose="020B0603020202020204" pitchFamily="34" charset="0"/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2279" y="522876"/>
            <a:ext cx="8716304" cy="1926638"/>
          </a:xfrm>
        </p:spPr>
        <p:txBody>
          <a:bodyPr/>
          <a:lstStyle/>
          <a:p>
            <a:r>
              <a:rPr lang="nl-BE" dirty="0"/>
              <a:t>Juridisch kader beroepsgeheim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Maakt het info-delen nu werkelijk onmogelijk ?</a:t>
            </a:r>
          </a:p>
        </p:txBody>
      </p:sp>
    </p:spTree>
    <p:extLst>
      <p:ext uri="{BB962C8B-B14F-4D97-AF65-F5344CB8AC3E}">
        <p14:creationId xmlns:p14="http://schemas.microsoft.com/office/powerpoint/2010/main" val="300308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90B7A-C2A3-47E4-BFF3-943D48D8D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Info delen in de hulpverlening: juridisch kader</a:t>
            </a:r>
            <a:endParaRPr lang="nl-BE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F36D2F9C-9C1E-4950-BB39-04D7D4447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E9C-6CCF-44EB-90C2-C6706B7EEBD3}" type="slidenum">
              <a:rPr lang="nl-BE" smtClean="0"/>
              <a:t>2</a:t>
            </a:fld>
            <a:endParaRPr lang="nl-BE"/>
          </a:p>
        </p:txBody>
      </p:sp>
      <p:sp>
        <p:nvSpPr>
          <p:cNvPr id="4" name="Tijdelijke aanduiding voor inhoud 4">
            <a:extLst>
              <a:ext uri="{FF2B5EF4-FFF2-40B4-BE49-F238E27FC236}">
                <a16:creationId xmlns:a16="http://schemas.microsoft.com/office/drawing/2014/main" id="{59C1D941-C188-427A-91CC-476F7382B46F}"/>
              </a:ext>
            </a:extLst>
          </p:cNvPr>
          <p:cNvSpPr txBox="1">
            <a:spLocks/>
          </p:cNvSpPr>
          <p:nvPr/>
        </p:nvSpPr>
        <p:spPr>
          <a:xfrm>
            <a:off x="719136" y="1595913"/>
            <a:ext cx="6984000" cy="4104000"/>
          </a:xfrm>
          <a:prstGeom prst="rect">
            <a:avLst/>
          </a:prstGeom>
        </p:spPr>
        <p:txBody>
          <a:bodyPr/>
          <a:lstStyle>
            <a:lvl1pPr marL="36000" indent="-36000" algn="l" defTabSz="914400" rtl="0" eaLnBrk="1" latinLnBrk="0" hangingPunct="1">
              <a:lnSpc>
                <a:spcPct val="12600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" indent="-36000" algn="l" defTabSz="914400" rtl="0" eaLnBrk="1" latinLnBrk="0" hangingPunct="1">
              <a:lnSpc>
                <a:spcPct val="126000"/>
              </a:lnSpc>
              <a:spcBef>
                <a:spcPts val="700"/>
              </a:spcBef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90800" indent="-154800" algn="l" defTabSz="914400" rtl="0" eaLnBrk="1" latinLnBrk="0" hangingPunct="1">
              <a:lnSpc>
                <a:spcPct val="126000"/>
              </a:lnSpc>
              <a:spcBef>
                <a:spcPts val="5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1600" indent="-190800" algn="l" defTabSz="914400" rtl="0" eaLnBrk="1" latinLnBrk="0" hangingPunct="1">
              <a:lnSpc>
                <a:spcPct val="126000"/>
              </a:lnSpc>
              <a:spcBef>
                <a:spcPts val="300"/>
              </a:spcBef>
              <a:buFont typeface="Trebuchet MS" panose="020B0603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2400" indent="-190800" algn="l" defTabSz="914400" rtl="0" eaLnBrk="1" latinLnBrk="0" hangingPunct="1">
              <a:lnSpc>
                <a:spcPct val="105000"/>
              </a:lnSpc>
              <a:spcBef>
                <a:spcPts val="300"/>
              </a:spcBef>
              <a:buClr>
                <a:schemeClr val="accent3"/>
              </a:buClr>
              <a:buFont typeface="Trebuchet MS" panose="020B0603020202020204" pitchFamily="34" charset="0"/>
              <a:buChar char="&gt;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Privacy-kader</a:t>
            </a:r>
          </a:p>
          <a:p>
            <a:pPr marL="0" lvl="1" indent="0">
              <a:buNone/>
            </a:pPr>
            <a:r>
              <a:rPr lang="nl-NL" dirty="0"/>
              <a:t>	Mensenrechten/grondrechten</a:t>
            </a:r>
          </a:p>
          <a:p>
            <a:pPr marL="0" lvl="1" indent="0">
              <a:buNone/>
            </a:pPr>
            <a:r>
              <a:rPr lang="nl-NL" dirty="0"/>
              <a:t>	GDPR</a:t>
            </a:r>
          </a:p>
          <a:p>
            <a:pPr marL="0" lvl="1" indent="0">
              <a:buNone/>
            </a:pPr>
            <a:r>
              <a:rPr lang="nl-NL" dirty="0"/>
              <a:t>	Beroepsgeheim </a:t>
            </a:r>
            <a:endParaRPr lang="nl-NL" sz="2000" dirty="0">
              <a:solidFill>
                <a:prstClr val="black"/>
              </a:solidFill>
            </a:endParaRPr>
          </a:p>
          <a:p>
            <a:pPr lvl="0">
              <a:buClr>
                <a:prstClr val="white"/>
              </a:buClr>
            </a:pPr>
            <a:r>
              <a:rPr lang="nl-NL" dirty="0">
                <a:solidFill>
                  <a:prstClr val="black"/>
                </a:solidFill>
              </a:rPr>
              <a:t>Doorbrekingsgronden die uitwisseling mogelijk maken</a:t>
            </a:r>
          </a:p>
          <a:p>
            <a:pPr marL="0" lvl="1" indent="0">
              <a:buClr>
                <a:prstClr val="white"/>
              </a:buClr>
              <a:buNone/>
            </a:pPr>
            <a:r>
              <a:rPr lang="nl-NL" dirty="0">
                <a:solidFill>
                  <a:srgbClr val="00A183"/>
                </a:solidFill>
              </a:rPr>
              <a:t>	Specifieke voorwaarden</a:t>
            </a:r>
          </a:p>
          <a:p>
            <a:pPr marL="0" lvl="1" indent="0">
              <a:buClr>
                <a:prstClr val="white"/>
              </a:buClr>
              <a:buNone/>
            </a:pPr>
            <a:r>
              <a:rPr lang="nl-NL" dirty="0">
                <a:solidFill>
                  <a:srgbClr val="00A183"/>
                </a:solidFill>
              </a:rPr>
              <a:t>	Bepaalde gesprekspartners</a:t>
            </a:r>
          </a:p>
          <a:p>
            <a:pPr marL="0" lvl="1" indent="0">
              <a:buClr>
                <a:prstClr val="white"/>
              </a:buClr>
              <a:buNone/>
            </a:pPr>
            <a:r>
              <a:rPr lang="nl-NL" dirty="0">
                <a:solidFill>
                  <a:srgbClr val="00A183"/>
                </a:solidFill>
              </a:rPr>
              <a:t>	Bepaling van de inhoud die gedeeld kan worden</a:t>
            </a:r>
          </a:p>
          <a:p>
            <a:pPr marL="0" lvl="1" indent="0">
              <a:buClr>
                <a:prstClr val="white"/>
              </a:buClr>
              <a:buNone/>
            </a:pPr>
            <a:r>
              <a:rPr lang="nl-NL" dirty="0">
                <a:solidFill>
                  <a:srgbClr val="00A183"/>
                </a:solidFill>
              </a:rPr>
              <a:t>	Noodzakelijk – proportioneel – doelgericht</a:t>
            </a:r>
          </a:p>
          <a:p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129FC2-5424-4124-86F3-AB2CC46C0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24/4/2019 Conferentie Opgroeien - Workshop informationele continuïteit</a:t>
            </a:r>
          </a:p>
        </p:txBody>
      </p:sp>
    </p:spTree>
    <p:extLst>
      <p:ext uri="{BB962C8B-B14F-4D97-AF65-F5344CB8AC3E}">
        <p14:creationId xmlns:p14="http://schemas.microsoft.com/office/powerpoint/2010/main" val="2796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90B7A-C2A3-47E4-BFF3-943D48D8D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Enkele doorbrekingsgronden beroepsgeheim</a:t>
            </a:r>
            <a:endParaRPr lang="nl-BE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F36D2F9C-9C1E-4950-BB39-04D7D4447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E9C-6CCF-44EB-90C2-C6706B7EEBD3}" type="slidenum">
              <a:rPr lang="nl-BE" smtClean="0"/>
              <a:t>3</a:t>
            </a:fld>
            <a:endParaRPr lang="nl-BE"/>
          </a:p>
        </p:txBody>
      </p:sp>
      <p:sp>
        <p:nvSpPr>
          <p:cNvPr id="4" name="Tijdelijke aanduiding voor inhoud 4">
            <a:extLst>
              <a:ext uri="{FF2B5EF4-FFF2-40B4-BE49-F238E27FC236}">
                <a16:creationId xmlns:a16="http://schemas.microsoft.com/office/drawing/2014/main" id="{59C1D941-C188-427A-91CC-476F7382B46F}"/>
              </a:ext>
            </a:extLst>
          </p:cNvPr>
          <p:cNvSpPr txBox="1">
            <a:spLocks/>
          </p:cNvSpPr>
          <p:nvPr/>
        </p:nvSpPr>
        <p:spPr>
          <a:xfrm>
            <a:off x="719136" y="1595913"/>
            <a:ext cx="6984000" cy="4104000"/>
          </a:xfrm>
          <a:prstGeom prst="rect">
            <a:avLst/>
          </a:prstGeom>
        </p:spPr>
        <p:txBody>
          <a:bodyPr/>
          <a:lstStyle>
            <a:lvl1pPr marL="36000" indent="-36000" algn="l" defTabSz="914400" rtl="0" eaLnBrk="1" latinLnBrk="0" hangingPunct="1">
              <a:lnSpc>
                <a:spcPct val="12600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" indent="-36000" algn="l" defTabSz="914400" rtl="0" eaLnBrk="1" latinLnBrk="0" hangingPunct="1">
              <a:lnSpc>
                <a:spcPct val="126000"/>
              </a:lnSpc>
              <a:spcBef>
                <a:spcPts val="700"/>
              </a:spcBef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90800" indent="-154800" algn="l" defTabSz="914400" rtl="0" eaLnBrk="1" latinLnBrk="0" hangingPunct="1">
              <a:lnSpc>
                <a:spcPct val="126000"/>
              </a:lnSpc>
              <a:spcBef>
                <a:spcPts val="5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1600" indent="-190800" algn="l" defTabSz="914400" rtl="0" eaLnBrk="1" latinLnBrk="0" hangingPunct="1">
              <a:lnSpc>
                <a:spcPct val="126000"/>
              </a:lnSpc>
              <a:spcBef>
                <a:spcPts val="300"/>
              </a:spcBef>
              <a:buFont typeface="Trebuchet MS" panose="020B0603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2400" indent="-190800" algn="l" defTabSz="914400" rtl="0" eaLnBrk="1" latinLnBrk="0" hangingPunct="1">
              <a:lnSpc>
                <a:spcPct val="105000"/>
              </a:lnSpc>
              <a:spcBef>
                <a:spcPts val="300"/>
              </a:spcBef>
              <a:buClr>
                <a:schemeClr val="accent3"/>
              </a:buClr>
              <a:buFont typeface="Trebuchet MS" panose="020B0603020202020204" pitchFamily="34" charset="0"/>
              <a:buChar char="&gt;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Instemming</a:t>
            </a:r>
          </a:p>
          <a:p>
            <a:r>
              <a:rPr lang="nl-NL" dirty="0"/>
              <a:t>Gedeeld beroepsgeheim – Gezamenlijk beroepsgeheim</a:t>
            </a:r>
          </a:p>
          <a:p>
            <a:r>
              <a:rPr lang="nl-NL" dirty="0"/>
              <a:t>Noodtoestand </a:t>
            </a:r>
          </a:p>
          <a:p>
            <a:r>
              <a:rPr lang="nl-NL" dirty="0"/>
              <a:t>Schuldig verzuim</a:t>
            </a:r>
          </a:p>
          <a:p>
            <a:r>
              <a:rPr lang="nl-NL" dirty="0"/>
              <a:t>Artikel 75.1. Decreet Integrale Jeugdhulp</a:t>
            </a:r>
          </a:p>
          <a:p>
            <a:r>
              <a:rPr lang="nl-NL" dirty="0"/>
              <a:t>Artikel 458 Bis SW</a:t>
            </a:r>
          </a:p>
          <a:p>
            <a:r>
              <a:rPr lang="nl-NL" dirty="0"/>
              <a:t>Artikel 458 Ter SW – gestructureerd casusoverleg</a:t>
            </a:r>
          </a:p>
          <a:p>
            <a:r>
              <a:rPr lang="nl-NL" dirty="0"/>
              <a:t>Rapportageplichten </a:t>
            </a:r>
          </a:p>
          <a:p>
            <a:r>
              <a:rPr lang="nl-NL" dirty="0"/>
              <a:t>…. </a:t>
            </a:r>
            <a:endParaRPr lang="nl-BE" dirty="0"/>
          </a:p>
          <a:p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129FC2-5424-4124-86F3-AB2CC46C0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24/4/2019 Conferentie Opgroeien - Workshop informationele continuïteit</a:t>
            </a:r>
          </a:p>
        </p:txBody>
      </p:sp>
    </p:spTree>
    <p:extLst>
      <p:ext uri="{BB962C8B-B14F-4D97-AF65-F5344CB8AC3E}">
        <p14:creationId xmlns:p14="http://schemas.microsoft.com/office/powerpoint/2010/main" val="273535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90B7A-C2A3-47E4-BFF3-943D48D8D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Maar...</a:t>
            </a:r>
            <a:endParaRPr lang="nl-BE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F36D2F9C-9C1E-4950-BB39-04D7D4447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E9C-6CCF-44EB-90C2-C6706B7EEBD3}" type="slidenum">
              <a:rPr lang="nl-BE" smtClean="0"/>
              <a:t>4</a:t>
            </a:fld>
            <a:endParaRPr lang="nl-BE"/>
          </a:p>
        </p:txBody>
      </p:sp>
      <p:sp>
        <p:nvSpPr>
          <p:cNvPr id="4" name="Tijdelijke aanduiding voor inhoud 4">
            <a:extLst>
              <a:ext uri="{FF2B5EF4-FFF2-40B4-BE49-F238E27FC236}">
                <a16:creationId xmlns:a16="http://schemas.microsoft.com/office/drawing/2014/main" id="{59C1D941-C188-427A-91CC-476F7382B46F}"/>
              </a:ext>
            </a:extLst>
          </p:cNvPr>
          <p:cNvSpPr txBox="1">
            <a:spLocks/>
          </p:cNvSpPr>
          <p:nvPr/>
        </p:nvSpPr>
        <p:spPr>
          <a:xfrm>
            <a:off x="719136" y="1595913"/>
            <a:ext cx="6984000" cy="4104000"/>
          </a:xfrm>
          <a:prstGeom prst="rect">
            <a:avLst/>
          </a:prstGeom>
        </p:spPr>
        <p:txBody>
          <a:bodyPr/>
          <a:lstStyle>
            <a:lvl1pPr marL="36000" indent="-36000" algn="l" defTabSz="914400" rtl="0" eaLnBrk="1" latinLnBrk="0" hangingPunct="1">
              <a:lnSpc>
                <a:spcPct val="12600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" indent="-36000" algn="l" defTabSz="914400" rtl="0" eaLnBrk="1" latinLnBrk="0" hangingPunct="1">
              <a:lnSpc>
                <a:spcPct val="126000"/>
              </a:lnSpc>
              <a:spcBef>
                <a:spcPts val="700"/>
              </a:spcBef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90800" indent="-154800" algn="l" defTabSz="914400" rtl="0" eaLnBrk="1" latinLnBrk="0" hangingPunct="1">
              <a:lnSpc>
                <a:spcPct val="126000"/>
              </a:lnSpc>
              <a:spcBef>
                <a:spcPts val="5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1600" indent="-190800" algn="l" defTabSz="914400" rtl="0" eaLnBrk="1" latinLnBrk="0" hangingPunct="1">
              <a:lnSpc>
                <a:spcPct val="126000"/>
              </a:lnSpc>
              <a:spcBef>
                <a:spcPts val="300"/>
              </a:spcBef>
              <a:buFont typeface="Trebuchet MS" panose="020B0603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2400" indent="-190800" algn="l" defTabSz="914400" rtl="0" eaLnBrk="1" latinLnBrk="0" hangingPunct="1">
              <a:lnSpc>
                <a:spcPct val="105000"/>
              </a:lnSpc>
              <a:spcBef>
                <a:spcPts val="300"/>
              </a:spcBef>
              <a:buClr>
                <a:schemeClr val="accent3"/>
              </a:buClr>
              <a:buFont typeface="Trebuchet MS" panose="020B0603020202020204" pitchFamily="34" charset="0"/>
              <a:buChar char="&gt;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Hij die info deelt, beslist ! </a:t>
            </a:r>
          </a:p>
          <a:p>
            <a:endParaRPr lang="nl-NL" dirty="0"/>
          </a:p>
          <a:p>
            <a:pPr marL="0" lvl="1" indent="0">
              <a:buNone/>
            </a:pPr>
            <a:r>
              <a:rPr lang="nl-NL" dirty="0"/>
              <a:t>	Recht om te spreken -  meestal geen plicht</a:t>
            </a:r>
          </a:p>
          <a:p>
            <a:pPr marL="0" lvl="1" indent="0">
              <a:buNone/>
            </a:pPr>
            <a:r>
              <a:rPr lang="nl-NL" dirty="0"/>
              <a:t>	Rekening houden met eigen deontologische kaders, 	visie – stappenplan van de organisatie,… </a:t>
            </a:r>
          </a:p>
          <a:p>
            <a:pPr lvl="5"/>
            <a:r>
              <a:rPr lang="nl-NL" dirty="0"/>
              <a:t>Bv: adviezen Orde der artsen</a:t>
            </a:r>
          </a:p>
          <a:p>
            <a:pPr marL="0" lvl="1" indent="0">
              <a:buNone/>
            </a:pPr>
            <a:r>
              <a:rPr lang="nl-NL" dirty="0"/>
              <a:t>	Rekening houden met de cliëntrelatie – de eigen 	opdracht en finaliteit als hulpverlener – beeld van de 	hulpverlening</a:t>
            </a:r>
          </a:p>
          <a:p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129FC2-5424-4124-86F3-AB2CC46C0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24/4/2019 Conferentie Opgroeien - Workshop informationele continuïteit</a:t>
            </a:r>
          </a:p>
        </p:txBody>
      </p:sp>
    </p:spTree>
    <p:extLst>
      <p:ext uri="{BB962C8B-B14F-4D97-AF65-F5344CB8AC3E}">
        <p14:creationId xmlns:p14="http://schemas.microsoft.com/office/powerpoint/2010/main" val="3601452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90B7A-C2A3-47E4-BFF3-943D48D8D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Mogelijkheden tot infodeling maar…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F36D2F9C-9C1E-4950-BB39-04D7D4447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E9C-6CCF-44EB-90C2-C6706B7EEBD3}" type="slidenum">
              <a:rPr lang="nl-BE" smtClean="0"/>
              <a:t>5</a:t>
            </a:fld>
            <a:endParaRPr lang="nl-BE"/>
          </a:p>
        </p:txBody>
      </p:sp>
      <p:sp>
        <p:nvSpPr>
          <p:cNvPr id="4" name="Tijdelijke aanduiding voor inhoud 4">
            <a:extLst>
              <a:ext uri="{FF2B5EF4-FFF2-40B4-BE49-F238E27FC236}">
                <a16:creationId xmlns:a16="http://schemas.microsoft.com/office/drawing/2014/main" id="{59C1D941-C188-427A-91CC-476F7382B46F}"/>
              </a:ext>
            </a:extLst>
          </p:cNvPr>
          <p:cNvSpPr txBox="1">
            <a:spLocks/>
          </p:cNvSpPr>
          <p:nvPr/>
        </p:nvSpPr>
        <p:spPr>
          <a:xfrm>
            <a:off x="719136" y="1595913"/>
            <a:ext cx="6984000" cy="4104000"/>
          </a:xfrm>
          <a:prstGeom prst="rect">
            <a:avLst/>
          </a:prstGeom>
        </p:spPr>
        <p:txBody>
          <a:bodyPr/>
          <a:lstStyle>
            <a:lvl1pPr marL="36000" indent="-36000" algn="l" defTabSz="914400" rtl="0" eaLnBrk="1" latinLnBrk="0" hangingPunct="1">
              <a:lnSpc>
                <a:spcPct val="12600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" indent="-36000" algn="l" defTabSz="914400" rtl="0" eaLnBrk="1" latinLnBrk="0" hangingPunct="1">
              <a:lnSpc>
                <a:spcPct val="126000"/>
              </a:lnSpc>
              <a:spcBef>
                <a:spcPts val="700"/>
              </a:spcBef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90800" indent="-154800" algn="l" defTabSz="914400" rtl="0" eaLnBrk="1" latinLnBrk="0" hangingPunct="1">
              <a:lnSpc>
                <a:spcPct val="126000"/>
              </a:lnSpc>
              <a:spcBef>
                <a:spcPts val="5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1600" indent="-190800" algn="l" defTabSz="914400" rtl="0" eaLnBrk="1" latinLnBrk="0" hangingPunct="1">
              <a:lnSpc>
                <a:spcPct val="126000"/>
              </a:lnSpc>
              <a:spcBef>
                <a:spcPts val="300"/>
              </a:spcBef>
              <a:buFont typeface="Trebuchet MS" panose="020B0603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2400" indent="-190800" algn="l" defTabSz="914400" rtl="0" eaLnBrk="1" latinLnBrk="0" hangingPunct="1">
              <a:lnSpc>
                <a:spcPct val="105000"/>
              </a:lnSpc>
              <a:spcBef>
                <a:spcPts val="300"/>
              </a:spcBef>
              <a:buClr>
                <a:schemeClr val="accent3"/>
              </a:buClr>
              <a:buFont typeface="Trebuchet MS" panose="020B0603020202020204" pitchFamily="34" charset="0"/>
              <a:buChar char="&gt;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De bomen en het bos !  - juridisch redeneren : 5 centrale vragen</a:t>
            </a:r>
          </a:p>
          <a:p>
            <a:r>
              <a:rPr lang="nl-NL" dirty="0"/>
              <a:t>Kennis over gesprekspartners : hun opdracht, hun manier van omgaan met informatie, welke nood aan informatie,…</a:t>
            </a:r>
          </a:p>
          <a:p>
            <a:r>
              <a:rPr lang="nl-NL" dirty="0"/>
              <a:t>Vertrouwen</a:t>
            </a:r>
          </a:p>
          <a:p>
            <a:r>
              <a:rPr lang="nl-NL" dirty="0"/>
              <a:t>Participatieve basishouding : de cliënt centraal !</a:t>
            </a:r>
          </a:p>
          <a:p>
            <a:endParaRPr lang="nl-NL" dirty="0"/>
          </a:p>
          <a:p>
            <a:r>
              <a:rPr lang="nl-NL" dirty="0"/>
              <a:t>Overtuigen, motiveren, praten,…en evalueren !!  </a:t>
            </a:r>
          </a:p>
          <a:p>
            <a:endParaRPr lang="nl-NL" dirty="0"/>
          </a:p>
          <a:p>
            <a:r>
              <a:rPr lang="nl-NL" dirty="0"/>
              <a:t>INDODELEN MAG NIET EVIDENT ZIJN, MAAR IS VAAK OOK NIET ONMOGELIJK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129FC2-5424-4124-86F3-AB2CC46C0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24/4/2019 Conferentie Opgroeien - Workshop informationele continuïteit</a:t>
            </a:r>
          </a:p>
        </p:txBody>
      </p:sp>
    </p:spTree>
    <p:extLst>
      <p:ext uri="{BB962C8B-B14F-4D97-AF65-F5344CB8AC3E}">
        <p14:creationId xmlns:p14="http://schemas.microsoft.com/office/powerpoint/2010/main" val="3442034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Annemie Van Looveren </a:t>
            </a:r>
          </a:p>
          <a:p>
            <a:r>
              <a:rPr lang="nl-BE" dirty="0"/>
              <a:t>SAM VZW – www.jeugdrecht.be </a:t>
            </a:r>
          </a:p>
        </p:txBody>
      </p:sp>
    </p:spTree>
    <p:extLst>
      <p:ext uri="{BB962C8B-B14F-4D97-AF65-F5344CB8AC3E}">
        <p14:creationId xmlns:p14="http://schemas.microsoft.com/office/powerpoint/2010/main" val="1540088987"/>
      </p:ext>
    </p:extLst>
  </p:cSld>
  <p:clrMapOvr>
    <a:masterClrMapping/>
  </p:clrMapOvr>
</p:sld>
</file>

<file path=ppt/theme/theme1.xml><?xml version="1.0" encoding="utf-8"?>
<a:theme xmlns:a="http://schemas.openxmlformats.org/drawingml/2006/main" name="inhoud">
  <a:themeElements>
    <a:clrScheme name="_SAM_2017">
      <a:dk1>
        <a:sysClr val="windowText" lastClr="000000"/>
      </a:dk1>
      <a:lt1>
        <a:sysClr val="window" lastClr="FFFFFF"/>
      </a:lt1>
      <a:dk2>
        <a:srgbClr val="00A183"/>
      </a:dk2>
      <a:lt2>
        <a:srgbClr val="F2F2F2"/>
      </a:lt2>
      <a:accent1>
        <a:srgbClr val="00A183"/>
      </a:accent1>
      <a:accent2>
        <a:srgbClr val="6BBFA3"/>
      </a:accent2>
      <a:accent3>
        <a:srgbClr val="C7502E"/>
      </a:accent3>
      <a:accent4>
        <a:srgbClr val="EE7326"/>
      </a:accent4>
      <a:accent5>
        <a:srgbClr val="005CA9"/>
      </a:accent5>
      <a:accent6>
        <a:srgbClr val="00A5DF"/>
      </a:accent6>
      <a:hlink>
        <a:srgbClr val="000000"/>
      </a:hlink>
      <a:folHlink>
        <a:srgbClr val="000000"/>
      </a:folHlink>
    </a:clrScheme>
    <a:fontScheme name="_SAM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AM_schermpresentatie-sjabloon_0" id="{920E3A5A-8F04-42DA-9F8D-2A99F1544947}" vid="{A6DAA1A5-CE24-4D95-AB85-3A6DD34089CA}"/>
    </a:ext>
  </a:extLst>
</a:theme>
</file>

<file path=ppt/theme/theme2.xml><?xml version="1.0" encoding="utf-8"?>
<a:theme xmlns:a="http://schemas.openxmlformats.org/drawingml/2006/main" name="voorwerk">
  <a:themeElements>
    <a:clrScheme name="_SAM_2017">
      <a:dk1>
        <a:sysClr val="windowText" lastClr="000000"/>
      </a:dk1>
      <a:lt1>
        <a:sysClr val="window" lastClr="FFFFFF"/>
      </a:lt1>
      <a:dk2>
        <a:srgbClr val="00A183"/>
      </a:dk2>
      <a:lt2>
        <a:srgbClr val="F2F2F2"/>
      </a:lt2>
      <a:accent1>
        <a:srgbClr val="00A183"/>
      </a:accent1>
      <a:accent2>
        <a:srgbClr val="6BBFA3"/>
      </a:accent2>
      <a:accent3>
        <a:srgbClr val="C7502E"/>
      </a:accent3>
      <a:accent4>
        <a:srgbClr val="EE7326"/>
      </a:accent4>
      <a:accent5>
        <a:srgbClr val="005CA9"/>
      </a:accent5>
      <a:accent6>
        <a:srgbClr val="00A5DF"/>
      </a:accent6>
      <a:hlink>
        <a:srgbClr val="000000"/>
      </a:hlink>
      <a:folHlink>
        <a:srgbClr val="000000"/>
      </a:folHlink>
    </a:clrScheme>
    <a:fontScheme name="_SAM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AM_schermpresentatie-sjabloon_0" id="{920E3A5A-8F04-42DA-9F8D-2A99F1544947}" vid="{D7A8E3E4-9F49-4647-BE4B-DDE252AEB717}"/>
    </a:ext>
  </a:extLst>
</a:theme>
</file>

<file path=ppt/theme/theme3.xml><?xml version="1.0" encoding="utf-8"?>
<a:theme xmlns:a="http://schemas.openxmlformats.org/drawingml/2006/main" name="wachtschermen">
  <a:themeElements>
    <a:clrScheme name="_SAM_2017">
      <a:dk1>
        <a:sysClr val="windowText" lastClr="000000"/>
      </a:dk1>
      <a:lt1>
        <a:sysClr val="window" lastClr="FFFFFF"/>
      </a:lt1>
      <a:dk2>
        <a:srgbClr val="00A183"/>
      </a:dk2>
      <a:lt2>
        <a:srgbClr val="F2F2F2"/>
      </a:lt2>
      <a:accent1>
        <a:srgbClr val="00A183"/>
      </a:accent1>
      <a:accent2>
        <a:srgbClr val="6BBFA3"/>
      </a:accent2>
      <a:accent3>
        <a:srgbClr val="C7502E"/>
      </a:accent3>
      <a:accent4>
        <a:srgbClr val="EE7326"/>
      </a:accent4>
      <a:accent5>
        <a:srgbClr val="005CA9"/>
      </a:accent5>
      <a:accent6>
        <a:srgbClr val="00A5DF"/>
      </a:accent6>
      <a:hlink>
        <a:srgbClr val="000000"/>
      </a:hlink>
      <a:folHlink>
        <a:srgbClr val="000000"/>
      </a:folHlink>
    </a:clrScheme>
    <a:fontScheme name="_SAM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AM_schermpresentatie-sjabloon_0" id="{920E3A5A-8F04-42DA-9F8D-2A99F1544947}" vid="{1721A14A-17AF-42C1-917E-52EAC59E88EF}"/>
    </a:ext>
  </a:extLst>
</a:theme>
</file>

<file path=ppt/theme/theme4.xml><?xml version="1.0" encoding="utf-8"?>
<a:theme xmlns:a="http://schemas.openxmlformats.org/drawingml/2006/main" name="slotscherm">
  <a:themeElements>
    <a:clrScheme name="_SAM_2017">
      <a:dk1>
        <a:sysClr val="windowText" lastClr="000000"/>
      </a:dk1>
      <a:lt1>
        <a:sysClr val="window" lastClr="FFFFFF"/>
      </a:lt1>
      <a:dk2>
        <a:srgbClr val="00A183"/>
      </a:dk2>
      <a:lt2>
        <a:srgbClr val="F2F2F2"/>
      </a:lt2>
      <a:accent1>
        <a:srgbClr val="00A183"/>
      </a:accent1>
      <a:accent2>
        <a:srgbClr val="6BBFA3"/>
      </a:accent2>
      <a:accent3>
        <a:srgbClr val="C7502E"/>
      </a:accent3>
      <a:accent4>
        <a:srgbClr val="EE7326"/>
      </a:accent4>
      <a:accent5>
        <a:srgbClr val="005CA9"/>
      </a:accent5>
      <a:accent6>
        <a:srgbClr val="00A5DF"/>
      </a:accent6>
      <a:hlink>
        <a:srgbClr val="000000"/>
      </a:hlink>
      <a:folHlink>
        <a:srgbClr val="000000"/>
      </a:folHlink>
    </a:clrScheme>
    <a:fontScheme name="_SAM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AM_schermpresentatie-sjabloon_0" id="{920E3A5A-8F04-42DA-9F8D-2A99F1544947}" vid="{9B41459F-0A6F-4DDA-B786-700CCE4AF67A}"/>
    </a:ext>
  </a:extLst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raag_x0020_nummer xmlns="e58823c3-9226-4bb7-a434-941750dd9581" xsi:nil="true"/>
    <dossiernummer xmlns="e58823c3-9226-4bb7-a434-941750dd958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5915AD95C66D4DA87DFF3AF555BDAF" ma:contentTypeVersion="4" ma:contentTypeDescription="Een nieuw document maken." ma:contentTypeScope="" ma:versionID="7fd78f2d8fc341e8b9eeec6907ec217e">
  <xsd:schema xmlns:xsd="http://www.w3.org/2001/XMLSchema" xmlns:xs="http://www.w3.org/2001/XMLSchema" xmlns:p="http://schemas.microsoft.com/office/2006/metadata/properties" xmlns:ns2="e58823c3-9226-4bb7-a434-941750dd9581" targetNamespace="http://schemas.microsoft.com/office/2006/metadata/properties" ma:root="true" ma:fieldsID="3076d0522c60d6afd387469cb198da2e" ns2:_="">
    <xsd:import namespace="e58823c3-9226-4bb7-a434-941750dd9581"/>
    <xsd:element name="properties">
      <xsd:complexType>
        <xsd:sequence>
          <xsd:element name="documentManagement">
            <xsd:complexType>
              <xsd:all>
                <xsd:element ref="ns2:Vraag_x0020_nummer" minOccurs="0"/>
                <xsd:element ref="ns2:dossiernumm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823c3-9226-4bb7-a434-941750dd9581" elementFormDefault="qualified">
    <xsd:import namespace="http://schemas.microsoft.com/office/2006/documentManagement/types"/>
    <xsd:import namespace="http://schemas.microsoft.com/office/infopath/2007/PartnerControls"/>
    <xsd:element name="Vraag_x0020_nummer" ma:index="1" nillable="true" ma:displayName="Vraag nummer" ma:description="Geef hier het nummer van de VOU in" ma:internalName="Vraag_x0020_nummer" ma:percentage="FALSE">
      <xsd:simpleType>
        <xsd:restriction base="dms:Number"/>
      </xsd:simpleType>
    </xsd:element>
    <xsd:element name="dossiernummer" ma:index="2" nillable="true" ma:displayName="dossiernummer" ma:description="het nummer dat een dossier krijgt vanuit het postregistratiesysteem = een uniek nummer" ma:internalName="dossiernumm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Inhoudstype"/>
        <xsd:element ref="dc:title" minOccurs="0" maxOccurs="1" ma:index="0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375828-002C-4124-8AE3-BBCB94251B9E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e58823c3-9226-4bb7-a434-941750dd9581"/>
  </ds:schemaRefs>
</ds:datastoreItem>
</file>

<file path=customXml/itemProps2.xml><?xml version="1.0" encoding="utf-8"?>
<ds:datastoreItem xmlns:ds="http://schemas.openxmlformats.org/officeDocument/2006/customXml" ds:itemID="{4398373F-3134-4C73-9F02-7FE8100627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511163-C420-4264-96A4-493E6A0536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823c3-9226-4bb7-a434-941750dd95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SAM_schermpresentatie-sjabloon_0</Template>
  <TotalTime>72</TotalTime>
  <Words>172</Words>
  <Application>Microsoft Office PowerPoint</Application>
  <PresentationFormat>Diavoorstelling (4:3)</PresentationFormat>
  <Paragraphs>52</Paragraphs>
  <Slides>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4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Calibri</vt:lpstr>
      <vt:lpstr>Trebuchet MS</vt:lpstr>
      <vt:lpstr>inhoud</vt:lpstr>
      <vt:lpstr>voorwerk</vt:lpstr>
      <vt:lpstr>wachtschermen</vt:lpstr>
      <vt:lpstr>slotscherm</vt:lpstr>
      <vt:lpstr>Juridisch kader beroepsgeheim</vt:lpstr>
      <vt:lpstr>Info delen in de hulpverlening: juridisch kader</vt:lpstr>
      <vt:lpstr>Enkele doorbrekingsgronden beroepsgeheim</vt:lpstr>
      <vt:lpstr>Maar...</vt:lpstr>
      <vt:lpstr>Mogelijkheden tot infodeling maar…</vt:lpstr>
      <vt:lpstr>PowerPoint-presentatie</vt:lpstr>
    </vt:vector>
  </TitlesOfParts>
  <Company>SAM, steunpunt Mens en Samenleving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Beroepsgeheim:  blik op het juridisch kader.</dc:title>
  <dc:creator>Annemie Van Looveren</dc:creator>
  <cp:lastModifiedBy>Goossens Martine</cp:lastModifiedBy>
  <cp:revision>9</cp:revision>
  <dcterms:created xsi:type="dcterms:W3CDTF">2019-04-22T06:37:51Z</dcterms:created>
  <dcterms:modified xsi:type="dcterms:W3CDTF">2019-08-08T13:39:23Z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0x0101009A5915AD95C66D4DA87DFF3AF555BDAF</vt:lpwstr>
  </property>
</Properties>
</file>