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39" r:id="rId3"/>
    <p:sldId id="275" r:id="rId4"/>
    <p:sldId id="306" r:id="rId5"/>
    <p:sldId id="281" r:id="rId6"/>
    <p:sldId id="315" r:id="rId7"/>
    <p:sldId id="333" r:id="rId8"/>
    <p:sldId id="337" r:id="rId9"/>
    <p:sldId id="284" r:id="rId10"/>
    <p:sldId id="332" r:id="rId11"/>
    <p:sldId id="338" r:id="rId12"/>
    <p:sldId id="331" r:id="rId13"/>
    <p:sldId id="334" r:id="rId14"/>
    <p:sldId id="308" r:id="rId15"/>
    <p:sldId id="324" r:id="rId16"/>
    <p:sldId id="297" r:id="rId17"/>
    <p:sldId id="298" r:id="rId18"/>
    <p:sldId id="300" r:id="rId19"/>
    <p:sldId id="309" r:id="rId20"/>
    <p:sldId id="296" r:id="rId21"/>
    <p:sldId id="310" r:id="rId22"/>
    <p:sldId id="305" r:id="rId23"/>
    <p:sldId id="311" r:id="rId24"/>
    <p:sldId id="30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8220"/>
    <a:srgbClr val="FFD400"/>
    <a:srgbClr val="E99FAF"/>
    <a:srgbClr val="2A5CAA"/>
    <a:srgbClr val="00AB4E"/>
    <a:srgbClr val="F04E37"/>
    <a:srgbClr val="295CAB"/>
    <a:srgbClr val="C9422F"/>
    <a:srgbClr val="D67B19"/>
    <a:srgbClr val="D9A3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318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246" y="53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EDAE4-4FF2-42DF-B286-9FBDA6521D29}" type="datetimeFigureOut">
              <a:rPr lang="en-GB" smtClean="0"/>
              <a:pPr/>
              <a:t>16/01/2014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1E3F4-9ED8-4E32-B02D-5FAC24A532D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318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1E3F4-9ED8-4E32-B02D-5FAC24A532D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9861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1E3F4-9ED8-4E32-B02D-5FAC24A532D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9861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1E3F4-9ED8-4E32-B02D-5FAC24A532D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9861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1E3F4-9ED8-4E32-B02D-5FAC24A532D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9861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1E3F4-9ED8-4E32-B02D-5FAC24A532D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9861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1E3F4-9ED8-4E32-B02D-5FAC24A532D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9861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1E3F4-9ED8-4E32-B02D-5FAC24A532D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9861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1E3F4-9ED8-4E32-B02D-5FAC24A532D5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986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1E3F4-9ED8-4E32-B02D-5FAC24A532D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9861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1E3F4-9ED8-4E32-B02D-5FAC24A532D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9861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1E3F4-9ED8-4E32-B02D-5FAC24A532D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9861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1E3F4-9ED8-4E32-B02D-5FAC24A532D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9861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1E3F4-9ED8-4E32-B02D-5FAC24A532D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9861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1E3F4-9ED8-4E32-B02D-5FAC24A532D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9861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1E3F4-9ED8-4E32-B02D-5FAC24A532D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9861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1E3F4-9ED8-4E32-B02D-5FAC24A532D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986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76" b="13320"/>
          <a:stretch/>
        </p:blipFill>
        <p:spPr>
          <a:xfrm>
            <a:off x="-5502" y="313267"/>
            <a:ext cx="9149502" cy="56251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800" y="4316942"/>
            <a:ext cx="1971962" cy="10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543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365126"/>
            <a:ext cx="9144001" cy="557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905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49" y="5945843"/>
            <a:ext cx="2262717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05C8882A-A7B0-4E1B-B41E-935FC451A4B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73" y="6052734"/>
            <a:ext cx="1319117" cy="69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610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65126"/>
            <a:ext cx="9144000" cy="557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905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49" y="5945843"/>
            <a:ext cx="2262717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05C8882A-A7B0-4E1B-B41E-935FC451A4B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73" y="6052734"/>
            <a:ext cx="1319117" cy="69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2342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65126"/>
            <a:ext cx="9144000" cy="557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905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49" y="5945843"/>
            <a:ext cx="2262717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05C8882A-A7B0-4E1B-B41E-935FC451A4B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73" y="6052734"/>
            <a:ext cx="1319117" cy="69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221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65126"/>
            <a:ext cx="9144000" cy="557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905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49" y="5945843"/>
            <a:ext cx="2262717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05C8882A-A7B0-4E1B-B41E-935FC451A4B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73" y="6052734"/>
            <a:ext cx="1319117" cy="69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48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65126"/>
            <a:ext cx="9144000" cy="557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905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49" y="5945843"/>
            <a:ext cx="2262717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05C8882A-A7B0-4E1B-B41E-935FC451A4B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73" y="6052734"/>
            <a:ext cx="1319117" cy="69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029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65126"/>
            <a:ext cx="9144000" cy="557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905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49" y="5945843"/>
            <a:ext cx="2262717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05C8882A-A7B0-4E1B-B41E-935FC451A4B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73" y="6052734"/>
            <a:ext cx="1319117" cy="69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013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rgbClr val="2A5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41401" y="2370667"/>
            <a:ext cx="6858000" cy="3149600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3713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00AB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41401" y="2370667"/>
            <a:ext cx="6858000" cy="3149600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2601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rgbClr val="F04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41401" y="2370667"/>
            <a:ext cx="6858000" cy="3149600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4045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41401" y="2370667"/>
            <a:ext cx="6858000" cy="3149600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23231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3D52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65126"/>
            <a:ext cx="9144000" cy="5573308"/>
          </a:xfrm>
          <a:prstGeom prst="rect">
            <a:avLst/>
          </a:prstGeom>
          <a:solidFill>
            <a:srgbClr val="2A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76" y="1709739"/>
            <a:ext cx="7886700" cy="2852737"/>
          </a:xfrm>
        </p:spPr>
        <p:txBody>
          <a:bodyPr anchor="b"/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76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73" y="6052734"/>
            <a:ext cx="1319117" cy="69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647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rgbClr val="FFD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41401" y="2370667"/>
            <a:ext cx="6858000" cy="3149600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38160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solidFill>
          <a:srgbClr val="E99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41401" y="2370667"/>
            <a:ext cx="6858000" cy="3149600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7982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267" y="6052734"/>
            <a:ext cx="1319117" cy="69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48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65126"/>
            <a:ext cx="9144000" cy="557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49" y="5945843"/>
            <a:ext cx="226271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CDD043E9-07ED-4F2B-9699-BFF61FBA9E8A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365125"/>
            <a:ext cx="9144000" cy="5573713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73" y="6052734"/>
            <a:ext cx="1319117" cy="69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0387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AF69592-70B6-4EE0-9DD8-FA7791841E2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756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AF69592-70B6-4EE0-9DD8-FA7791841E2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15445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AF69592-70B6-4EE0-9DD8-FA7791841E2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540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459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" y="365126"/>
            <a:ext cx="9144001" cy="5573308"/>
          </a:xfrm>
          <a:prstGeom prst="rect">
            <a:avLst/>
          </a:prstGeom>
          <a:solidFill>
            <a:srgbClr val="00A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5" y="1709739"/>
            <a:ext cx="7886700" cy="2852737"/>
          </a:xfrm>
        </p:spPr>
        <p:txBody>
          <a:bodyPr anchor="b"/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5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73" y="6052734"/>
            <a:ext cx="1319117" cy="69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824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rgbClr val="C942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365126"/>
            <a:ext cx="9144000" cy="5573308"/>
          </a:xfrm>
          <a:prstGeom prst="rect">
            <a:avLst/>
          </a:prstGeom>
          <a:solidFill>
            <a:srgbClr val="F04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73" y="6052734"/>
            <a:ext cx="1319117" cy="6909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4443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rgbClr val="D67B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365126"/>
            <a:ext cx="9144000" cy="5573308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73" y="6052734"/>
            <a:ext cx="1319117" cy="69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5503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solidFill>
          <a:srgbClr val="F5D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365126"/>
            <a:ext cx="9144000" cy="5573308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73" y="6052734"/>
            <a:ext cx="1319117" cy="69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46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bg>
      <p:bgPr>
        <a:solidFill>
          <a:srgbClr val="D9A3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365126"/>
            <a:ext cx="9144000" cy="5573308"/>
          </a:xfrm>
          <a:prstGeom prst="rect">
            <a:avLst/>
          </a:prstGeom>
          <a:solidFill>
            <a:srgbClr val="E99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73" y="6052734"/>
            <a:ext cx="1319117" cy="69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810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65126"/>
            <a:ext cx="9144000" cy="557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905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49" y="5945843"/>
            <a:ext cx="226271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CDD043E9-07ED-4F2B-9699-BFF61FBA9E8A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73" y="6052734"/>
            <a:ext cx="1319117" cy="69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965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65125"/>
            <a:ext cx="9144000" cy="5580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781550" cy="1325563"/>
          </a:xfrm>
        </p:spPr>
        <p:txBody>
          <a:bodyPr>
            <a:normAutofit/>
          </a:bodyPr>
          <a:lstStyle>
            <a:lvl1pPr>
              <a:defRPr sz="4400" baseline="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781550" cy="40905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49" y="5945843"/>
            <a:ext cx="226271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CDD043E9-07ED-4F2B-9699-BFF61FBA9E8A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410200" y="369361"/>
            <a:ext cx="3733800" cy="5574239"/>
          </a:xfrm>
        </p:spPr>
        <p:txBody>
          <a:bodyPr/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73" y="6052734"/>
            <a:ext cx="1319117" cy="69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84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81199"/>
            <a:ext cx="78867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123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62" r:id="rId8"/>
    <p:sldLayoutId id="2147483678" r:id="rId9"/>
    <p:sldLayoutId id="2147483673" r:id="rId10"/>
    <p:sldLayoutId id="2147483675" r:id="rId11"/>
    <p:sldLayoutId id="2147483674" r:id="rId12"/>
    <p:sldLayoutId id="2147483672" r:id="rId13"/>
    <p:sldLayoutId id="2147483676" r:id="rId14"/>
    <p:sldLayoutId id="2147483677" r:id="rId15"/>
    <p:sldLayoutId id="2147483682" r:id="rId16"/>
    <p:sldLayoutId id="2147483680" r:id="rId17"/>
    <p:sldLayoutId id="2147483681" r:id="rId18"/>
    <p:sldLayoutId id="2147483683" r:id="rId19"/>
    <p:sldLayoutId id="2147483684" r:id="rId20"/>
    <p:sldLayoutId id="2147483685" r:id="rId21"/>
    <p:sldLayoutId id="2147483691" r:id="rId22"/>
    <p:sldLayoutId id="2147483692" r:id="rId23"/>
    <p:sldLayoutId id="2147483664" r:id="rId24"/>
    <p:sldLayoutId id="2147483665" r:id="rId25"/>
    <p:sldLayoutId id="2147483666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661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29600" cy="1325563"/>
          </a:xfrm>
        </p:spPr>
        <p:txBody>
          <a:bodyPr>
            <a:normAutofit/>
          </a:bodyPr>
          <a:lstStyle/>
          <a:p>
            <a:r>
              <a:rPr lang="en-GB" dirty="0" err="1"/>
              <a:t>V</a:t>
            </a:r>
            <a:r>
              <a:rPr lang="en-GB" dirty="0" err="1" smtClean="0"/>
              <a:t>oortraject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485901"/>
            <a:ext cx="7886700" cy="43053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Bij dit voortraject worden zoveel mogelijk Brusselse en ook Vlaamse partners betrokken.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Dit begint zo vroeg mogelijk. Voor de volgende editie lijkt begin april een haalbare kaart.</a:t>
            </a: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Centrale rol voor de website, waarop alle activiteiten verzameld worden.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43E9-07ED-4F2B-9699-BFF61FBA9E8A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466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29600" cy="1325563"/>
          </a:xfrm>
        </p:spPr>
        <p:txBody>
          <a:bodyPr>
            <a:normAutofit/>
          </a:bodyPr>
          <a:lstStyle/>
          <a:p>
            <a:r>
              <a:rPr lang="en-GB" dirty="0" err="1"/>
              <a:t>V</a:t>
            </a:r>
            <a:r>
              <a:rPr lang="en-GB" dirty="0" err="1" smtClean="0"/>
              <a:t>oortraject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457325"/>
            <a:ext cx="7886700" cy="4505325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Communicatie voor 11 juli en voortraject vallen dus gedeeltelijk samen. Bv. ambassadeurs als onderdeel campagne.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Elke ambassadeur wordt ingezet voor activiteiten die passen bij zijn genre (workshop, dansinitiatie, </a:t>
            </a:r>
            <a:r>
              <a:rPr lang="nl-BE" dirty="0" err="1" smtClean="0"/>
              <a:t>flashmob</a:t>
            </a:r>
            <a:r>
              <a:rPr lang="nl-BE" dirty="0" smtClean="0"/>
              <a:t>,…)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Bestaande dansactiviteiten kunnen in deze kalender opgenomen worden! (bv. danscursus in gemeenschapscentra, voorstellingen,…). Al deze activiteiten krijgen het Brussel danst-logo.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43E9-07ED-4F2B-9699-BFF61FBA9E8A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86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29600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11 </a:t>
            </a:r>
            <a:r>
              <a:rPr lang="en-GB" dirty="0" err="1" smtClean="0"/>
              <a:t>juli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485900"/>
            <a:ext cx="7886700" cy="392548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Naast de genres krijgt ook een aantal projecten of activiteiten van het voortraject een plaats op 11 juli.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Dit kan op 1 van de podia, maar ook in het parcours.</a:t>
            </a:r>
          </a:p>
          <a:p>
            <a:pPr lvl="1"/>
            <a:endParaRPr lang="nl-BE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43E9-07ED-4F2B-9699-BFF61FBA9E8A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142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29600" cy="1325563"/>
          </a:xfrm>
        </p:spPr>
        <p:txBody>
          <a:bodyPr>
            <a:normAutofit/>
          </a:bodyPr>
          <a:lstStyle/>
          <a:p>
            <a:r>
              <a:rPr lang="en-GB" dirty="0" err="1" smtClean="0"/>
              <a:t>Beste</a:t>
            </a:r>
            <a:r>
              <a:rPr lang="en-GB" dirty="0" smtClean="0"/>
              <a:t> </a:t>
            </a:r>
            <a:r>
              <a:rPr lang="en-GB" dirty="0" err="1" smtClean="0"/>
              <a:t>danser</a:t>
            </a:r>
            <a:r>
              <a:rPr lang="en-GB" dirty="0" smtClean="0"/>
              <a:t> van de </a:t>
            </a:r>
            <a:r>
              <a:rPr lang="en-GB" dirty="0" err="1" smtClean="0"/>
              <a:t>wereld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485900"/>
            <a:ext cx="7886700" cy="392548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Hij heeft 1 missie: “zoveel mogelijk mensen aan het dansen krijgen”.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Daarom heeft hij 4 ambassadeurs aangesteld (1 per genre).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Hij is het gezicht van de campagne, en ook de presentator op 11 juli.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Is de “rode draad” tijdens campagne en op 11 juli, hij verbindt de verschillende genres.</a:t>
            </a:r>
          </a:p>
          <a:p>
            <a:pPr lvl="1"/>
            <a:endParaRPr lang="nl-BE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43E9-07ED-4F2B-9699-BFF61FBA9E8A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172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Programma 11 juli</a:t>
            </a:r>
            <a:br>
              <a:rPr lang="nl-BE" dirty="0" smtClean="0"/>
            </a:br>
            <a:r>
              <a:rPr lang="nl-BE" sz="4000" dirty="0" smtClean="0"/>
              <a:t>Van campagne naar evenement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xmlns="" val="25508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Grote Markt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694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Editie 2014: Grote Markt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5595"/>
            <a:ext cx="7886700" cy="40905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Welke lessen hebben we getrokken?</a:t>
            </a:r>
          </a:p>
          <a:p>
            <a:endParaRPr lang="nl-BE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dirty="0" smtClean="0"/>
              <a:t>Later beginnen met programmeren (vanaf 17u)</a:t>
            </a:r>
          </a:p>
          <a:p>
            <a:pPr lvl="1"/>
            <a:endParaRPr lang="nl-BE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dirty="0" smtClean="0"/>
              <a:t>Meer opbouwen naar een hoogtepunt, de grote finale van Brussel danst!</a:t>
            </a:r>
          </a:p>
          <a:p>
            <a:pPr lvl="1"/>
            <a:endParaRPr lang="nl-BE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dirty="0" smtClean="0"/>
              <a:t>Meer “show” zonder de actieve participatie van de bezoekers te verliezen.</a:t>
            </a:r>
          </a:p>
          <a:p>
            <a:pPr lvl="1"/>
            <a:endParaRPr lang="nl-BE" dirty="0" smtClean="0"/>
          </a:p>
          <a:p>
            <a:pPr lvl="2"/>
            <a:endParaRPr lang="nl-BE" dirty="0" smtClean="0"/>
          </a:p>
          <a:p>
            <a:endParaRPr lang="nl-B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43E9-07ED-4F2B-9699-BFF61FBA9E8A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145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Editie 2014: Grote Markt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5595"/>
            <a:ext cx="7886700" cy="409058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000" dirty="0" smtClean="0"/>
              <a:t>Programma: </a:t>
            </a:r>
            <a:r>
              <a:rPr lang="nl-BE" sz="3500" dirty="0" smtClean="0"/>
              <a:t>17u – 20.30u: </a:t>
            </a:r>
          </a:p>
          <a:p>
            <a:endParaRPr lang="nl-BE" sz="35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600" dirty="0"/>
              <a:t>Op het podium en tussen het publiek worden er dans-initiaties </a:t>
            </a:r>
            <a:r>
              <a:rPr lang="nl-BE" sz="2600" dirty="0" smtClean="0"/>
              <a:t>gegeven in de 4 genres</a:t>
            </a:r>
          </a:p>
          <a:p>
            <a:pPr lvl="1"/>
            <a:endParaRPr lang="nl-BE" sz="2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600" dirty="0" smtClean="0"/>
              <a:t>Klein balorkest/groep/DJ speelt ten dans</a:t>
            </a:r>
          </a:p>
          <a:p>
            <a:pPr lvl="1"/>
            <a:endParaRPr lang="nl-BE" sz="26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600" dirty="0" smtClean="0"/>
              <a:t>Elk (half) uur wordt er van genre gewisseld</a:t>
            </a:r>
          </a:p>
          <a:p>
            <a:pPr lvl="1"/>
            <a:endParaRPr lang="nl-BE" sz="26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600" dirty="0" smtClean="0"/>
              <a:t>Deze “genres” en dansen komen terug in de  hoofdshow om 20u30</a:t>
            </a:r>
          </a:p>
          <a:p>
            <a:pPr lvl="1"/>
            <a:endParaRPr lang="nl-BE" dirty="0" smtClean="0"/>
          </a:p>
          <a:p>
            <a:pPr lvl="2"/>
            <a:endParaRPr lang="nl-BE" dirty="0" smtClean="0"/>
          </a:p>
          <a:p>
            <a:endParaRPr lang="nl-B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43E9-07ED-4F2B-9699-BFF61FBA9E8A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957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Editie 2014: Grote Markt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471295"/>
            <a:ext cx="7886700" cy="467233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3300" dirty="0"/>
              <a:t>Programma: 20u30 – </a:t>
            </a:r>
            <a:r>
              <a:rPr lang="nl-BE" sz="3300" dirty="0" smtClean="0"/>
              <a:t>23u00</a:t>
            </a:r>
            <a:r>
              <a:rPr lang="nl-BE" sz="3300" dirty="0"/>
              <a:t>: </a:t>
            </a:r>
            <a:endParaRPr lang="nl-BE"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BE" sz="3400" dirty="0" smtClean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3400" dirty="0" smtClean="0"/>
              <a:t>Grote show met MC</a:t>
            </a:r>
          </a:p>
          <a:p>
            <a:pPr lvl="1">
              <a:lnSpc>
                <a:spcPct val="100000"/>
              </a:lnSpc>
            </a:pPr>
            <a:endParaRPr lang="nl-BE" sz="3400"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3400" dirty="0"/>
              <a:t>Programma waarin de </a:t>
            </a:r>
            <a:r>
              <a:rPr lang="nl-BE" sz="3400" dirty="0" smtClean="0"/>
              <a:t>gekozen </a:t>
            </a:r>
            <a:r>
              <a:rPr lang="nl-BE" sz="3400" dirty="0"/>
              <a:t>(dans)genres aan bod </a:t>
            </a:r>
            <a:r>
              <a:rPr lang="nl-BE" sz="3400" dirty="0" smtClean="0"/>
              <a:t>komen, bv. slow, Rock ‘n </a:t>
            </a:r>
            <a:r>
              <a:rPr lang="nl-BE" sz="3400" dirty="0" err="1" smtClean="0"/>
              <a:t>Roll</a:t>
            </a:r>
            <a:r>
              <a:rPr lang="nl-BE" sz="3400" dirty="0" smtClean="0"/>
              <a:t>, Salsa, Urban (in samenwerking met “leraar” per genre)</a:t>
            </a:r>
          </a:p>
          <a:p>
            <a:pPr lvl="1">
              <a:lnSpc>
                <a:spcPct val="100000"/>
              </a:lnSpc>
            </a:pPr>
            <a:endParaRPr lang="nl-BE" sz="3400" dirty="0" smtClean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3400" dirty="0" smtClean="0"/>
              <a:t>Met </a:t>
            </a:r>
            <a:r>
              <a:rPr lang="nl-BE" sz="3400" dirty="0"/>
              <a:t>(</a:t>
            </a:r>
            <a:r>
              <a:rPr lang="nl-BE" sz="3400" dirty="0" err="1"/>
              <a:t>inter</a:t>
            </a:r>
            <a:r>
              <a:rPr lang="nl-BE" sz="3400" dirty="0"/>
              <a:t>-)nationale </a:t>
            </a:r>
            <a:r>
              <a:rPr lang="nl-BE" sz="3400" dirty="0" smtClean="0"/>
              <a:t>gasten</a:t>
            </a:r>
          </a:p>
          <a:p>
            <a:pPr lvl="1">
              <a:lnSpc>
                <a:spcPct val="100000"/>
              </a:lnSpc>
            </a:pPr>
            <a:endParaRPr lang="nl-BE" sz="3400"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3400" dirty="0"/>
              <a:t>Betrekken van de volledige Grote Markt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3400" dirty="0"/>
              <a:t>Bv. koppel op Broodhuis, extra podia met dansers</a:t>
            </a:r>
            <a:r>
              <a:rPr lang="nl-BE" sz="3400" dirty="0" smtClean="0"/>
              <a:t>,….</a:t>
            </a:r>
          </a:p>
          <a:p>
            <a:pPr lvl="2"/>
            <a:endParaRPr lang="nl-BE" sz="28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nl-BE" sz="2800" dirty="0" smtClean="0"/>
          </a:p>
          <a:p>
            <a:pPr lvl="3"/>
            <a:endParaRPr lang="nl-BE" sz="2600" dirty="0" smtClean="0"/>
          </a:p>
          <a:p>
            <a:pPr lvl="2"/>
            <a:endParaRPr lang="nl-BE" dirty="0" smtClean="0"/>
          </a:p>
          <a:p>
            <a:endParaRPr lang="nl-B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43E9-07ED-4F2B-9699-BFF61FBA9E8A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395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Muntplein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863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Uitgangspunten 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3710335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Editie 2014: Muntplein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5595"/>
            <a:ext cx="7886700" cy="4090585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100" dirty="0" smtClean="0"/>
              <a:t>Muntplein = jongerenplein</a:t>
            </a:r>
          </a:p>
          <a:p>
            <a:endParaRPr lang="nl-BE" sz="3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100" dirty="0" smtClean="0"/>
              <a:t>Programmering van 17u tot 3u</a:t>
            </a:r>
          </a:p>
          <a:p>
            <a:endParaRPr lang="nl-BE" sz="3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100" dirty="0" smtClean="0"/>
              <a:t>Programma samengesteld in samenwerking met danser-muzikant (Urban) </a:t>
            </a:r>
          </a:p>
          <a:p>
            <a:endParaRPr lang="nl-BE" sz="3100" i="1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100" dirty="0" smtClean="0"/>
              <a:t>Evolueren van Ned. hip hop tot breder (R&amp;B, soul,…)</a:t>
            </a:r>
          </a:p>
          <a:p>
            <a:endParaRPr lang="nl-BE" sz="3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100" dirty="0" smtClean="0"/>
              <a:t>Programmering afstemmen op GM: geen live-groepen tijdens grote show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 smtClean="0"/>
          </a:p>
          <a:p>
            <a:pPr lvl="1"/>
            <a:endParaRPr lang="nl-BE" dirty="0" smtClean="0"/>
          </a:p>
          <a:p>
            <a:pPr lvl="2"/>
            <a:endParaRPr lang="nl-BE" dirty="0" smtClean="0"/>
          </a:p>
          <a:p>
            <a:endParaRPr lang="nl-B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43E9-07ED-4F2B-9699-BFF61FBA9E8A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146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Spiegelzaal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863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Editie 2014: Spiegelzaal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5595"/>
            <a:ext cx="7886700" cy="40905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smtClean="0"/>
              <a:t>Dansinitiaties ballroom-genres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smtClean="0">
                <a:sym typeface="Wingdings" panose="05000000000000000000" pitchFamily="2" charset="2"/>
              </a:rPr>
              <a:t>In namiddag: 17u-19u </a:t>
            </a:r>
            <a:endParaRPr lang="nl-BE" sz="2400" dirty="0">
              <a:sym typeface="Wingdings" panose="05000000000000000000" pitchFamily="2" charset="2"/>
            </a:endParaRPr>
          </a:p>
          <a:p>
            <a:pPr lvl="1"/>
            <a:endParaRPr lang="nl-BE" dirty="0" smtClean="0"/>
          </a:p>
          <a:p>
            <a:pPr lvl="2"/>
            <a:endParaRPr lang="nl-BE" dirty="0" smtClean="0"/>
          </a:p>
          <a:p>
            <a:endParaRPr lang="nl-B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43E9-07ED-4F2B-9699-BFF61FBA9E8A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4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Stadhuis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863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Editie 2014: Stadhuis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5595"/>
            <a:ext cx="7886700" cy="40905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Concept van vorig jaar wordt hernomen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Receptie met randanimatie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Sfeer: salsa/Latin – Braziliaanse accenten</a:t>
            </a:r>
          </a:p>
          <a:p>
            <a:pPr lvl="1"/>
            <a:endParaRPr lang="nl-BE" dirty="0" smtClean="0"/>
          </a:p>
          <a:p>
            <a:pPr lvl="2"/>
            <a:endParaRPr lang="nl-BE" dirty="0" smtClean="0"/>
          </a:p>
          <a:p>
            <a:endParaRPr lang="nl-B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43E9-07ED-4F2B-9699-BFF61FBA9E8A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77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Editie 2014: Brussel </a:t>
            </a:r>
            <a:r>
              <a:rPr lang="nl-BE" dirty="0"/>
              <a:t>danst!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597025"/>
            <a:ext cx="7886700" cy="40905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Verder bouwen op de resultaten en sfeer van 2013</a:t>
            </a:r>
          </a:p>
          <a:p>
            <a:endParaRPr lang="nl-BE" dirty="0" smtClean="0"/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BE" sz="2800" dirty="0"/>
              <a:t>Dans als internationale taal, als </a:t>
            </a:r>
            <a:r>
              <a:rPr lang="nl-BE" sz="2800" dirty="0" smtClean="0"/>
              <a:t>verbindingselement</a:t>
            </a:r>
          </a:p>
          <a:p>
            <a:pPr marL="0" lvl="1">
              <a:spcBef>
                <a:spcPts val="1000"/>
              </a:spcBef>
            </a:pPr>
            <a:endParaRPr lang="nl-BE" sz="2800" dirty="0" smtClean="0"/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BE" sz="2800" dirty="0" smtClean="0"/>
              <a:t>Actieve participatie van het publiek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 smtClean="0"/>
          </a:p>
          <a:p>
            <a:endParaRPr lang="nl-B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43E9-07ED-4F2B-9699-BFF61FBA9E8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181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Editie 2014: klemtonen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9425"/>
            <a:ext cx="7886700" cy="414655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Verderzetten verjonging in communicatie en programmering</a:t>
            </a:r>
          </a:p>
          <a:p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Vlaams karakter bewaren in voortraject en programmering</a:t>
            </a:r>
          </a:p>
          <a:p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Verbinding en actieve participatie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800" dirty="0" smtClean="0"/>
              <a:t>Niet enkel op 11 juli zelf, ook in voortraject</a:t>
            </a:r>
          </a:p>
          <a:p>
            <a:pPr lvl="1"/>
            <a:endParaRPr lang="nl-BE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Co-creatie: stuurgroep + uitbreiding partners</a:t>
            </a:r>
          </a:p>
          <a:p>
            <a:pPr lvl="1"/>
            <a:endParaRPr lang="nl-BE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lvl="1"/>
            <a:endParaRPr lang="nl-BE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lvl="2"/>
            <a:endParaRPr lang="nl-BE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43E9-07ED-4F2B-9699-BFF61FBA9E8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091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Editie 2014: programmatorisch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5595"/>
            <a:ext cx="7886700" cy="409058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000" dirty="0" smtClean="0"/>
              <a:t>Bestendigen en uitbouwen traject:</a:t>
            </a:r>
          </a:p>
          <a:p>
            <a:endParaRPr lang="nl-BE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600" dirty="0" smtClean="0"/>
              <a:t>Grote Markt: algemeen</a:t>
            </a:r>
          </a:p>
          <a:p>
            <a:pPr lvl="1"/>
            <a:endParaRPr lang="nl-BE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600" dirty="0" smtClean="0"/>
              <a:t>Muntplein: jongerenplein</a:t>
            </a:r>
          </a:p>
          <a:p>
            <a:pPr lvl="1"/>
            <a:endParaRPr lang="nl-BE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600" dirty="0" smtClean="0"/>
              <a:t>Parcours: verbinding en doorstroming tussen de 2 pleinen met straatanimatie &amp; </a:t>
            </a:r>
            <a:r>
              <a:rPr lang="nl-BE" sz="2600" dirty="0" err="1" smtClean="0"/>
              <a:t>streetacts</a:t>
            </a:r>
            <a:endParaRPr lang="nl-BE" sz="2600" dirty="0" smtClean="0"/>
          </a:p>
          <a:p>
            <a:pPr lvl="1"/>
            <a:endParaRPr lang="nl-BE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600" dirty="0" smtClean="0"/>
              <a:t>Spiegelzaal: workshops algemeen publiek</a:t>
            </a:r>
          </a:p>
          <a:p>
            <a:pPr lvl="1"/>
            <a:endParaRPr lang="nl-BE" sz="26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600" dirty="0" smtClean="0"/>
              <a:t>Stadhuis: receptie “Brussel danst community”</a:t>
            </a:r>
          </a:p>
          <a:p>
            <a:pPr lvl="1"/>
            <a:endParaRPr lang="nl-BE" dirty="0" smtClean="0"/>
          </a:p>
          <a:p>
            <a:pPr lvl="2"/>
            <a:endParaRPr lang="nl-BE" dirty="0" smtClean="0"/>
          </a:p>
          <a:p>
            <a:endParaRPr lang="nl-B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43E9-07ED-4F2B-9699-BFF61FBA9E8A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012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4826" y="2652715"/>
            <a:ext cx="7886700" cy="2490786"/>
          </a:xfrm>
        </p:spPr>
        <p:txBody>
          <a:bodyPr/>
          <a:lstStyle/>
          <a:p>
            <a:r>
              <a:rPr lang="nl-BE" dirty="0" smtClean="0"/>
              <a:t>Concept</a:t>
            </a:r>
            <a:br>
              <a:rPr lang="nl-BE" dirty="0" smtClean="0"/>
            </a:b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xmlns="" val="35100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29600" cy="1325563"/>
          </a:xfrm>
        </p:spPr>
        <p:txBody>
          <a:bodyPr>
            <a:normAutofit/>
          </a:bodyPr>
          <a:lstStyle/>
          <a:p>
            <a:r>
              <a:rPr lang="en-GB" dirty="0" err="1" smtClean="0"/>
              <a:t>Basisconcept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485900"/>
            <a:ext cx="7886700" cy="423862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Er worden elk jaar 4 dansgenres gekozen.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dirty="0" smtClean="0"/>
              <a:t>Deze komen aan bod op 11 juli zelf, maar vooral in het voortraject.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dirty="0" smtClean="0"/>
              <a:t>Bij de keuze van de genres staan de verschillende doelgroepen centraal, iedereen moet zich bij 1 of meerdere genres aangesproken voelen.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dirty="0"/>
              <a:t>Bv. Slow, Rock ‘n </a:t>
            </a:r>
            <a:r>
              <a:rPr lang="nl-BE" dirty="0" err="1"/>
              <a:t>Roll</a:t>
            </a:r>
            <a:r>
              <a:rPr lang="nl-BE" dirty="0"/>
              <a:t>, Salsa en Urban</a:t>
            </a:r>
            <a:r>
              <a:rPr lang="nl-BE" dirty="0" smtClean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dirty="0" smtClean="0"/>
              <a:t>Bepaalde genres kunnen meerdere jaren gekozen worden (bv. Urban).</a:t>
            </a:r>
          </a:p>
          <a:p>
            <a:pPr lvl="1"/>
            <a:endParaRPr lang="nl-BE" sz="2800" dirty="0" smtClean="0"/>
          </a:p>
          <a:p>
            <a:pPr lvl="2"/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43E9-07ED-4F2B-9699-BFF61FBA9E8A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109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29600" cy="1325563"/>
          </a:xfrm>
        </p:spPr>
        <p:txBody>
          <a:bodyPr>
            <a:normAutofit/>
          </a:bodyPr>
          <a:lstStyle/>
          <a:p>
            <a:r>
              <a:rPr lang="en-GB" dirty="0" err="1" smtClean="0"/>
              <a:t>Basisconcept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485900"/>
            <a:ext cx="7886700" cy="423862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000" dirty="0"/>
              <a:t>Per dansgenre wordt er een bekende en gekende </a:t>
            </a:r>
            <a:r>
              <a:rPr lang="nl-BE" sz="3000" dirty="0" smtClean="0"/>
              <a:t>“dansambassadeur” </a:t>
            </a:r>
            <a:r>
              <a:rPr lang="nl-BE" sz="3000" dirty="0"/>
              <a:t>aangesteld. Zij of hij: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dirty="0"/>
              <a:t>is specialist in het genre.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dirty="0"/>
              <a:t>i</a:t>
            </a:r>
            <a:r>
              <a:rPr lang="nl-BE" dirty="0" smtClean="0"/>
              <a:t>s </a:t>
            </a:r>
            <a:r>
              <a:rPr lang="nl-BE" dirty="0"/>
              <a:t>het uithangbord van het genre in de campagne, het voortraject en op 11 juli zelf.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dirty="0"/>
              <a:t>moet het Brusselse, Vlaamse en Belgische publiek aanspreken en zin doen krijgen deel te nemen, mee te dansen</a:t>
            </a:r>
            <a:r>
              <a:rPr lang="nl-BE" dirty="0" smtClean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dirty="0"/>
              <a:t>w</a:t>
            </a:r>
            <a:r>
              <a:rPr lang="nl-BE" dirty="0" smtClean="0"/>
              <a:t>ordt gekozen i.s.m. danspartners.</a:t>
            </a:r>
            <a:endParaRPr lang="nl-BE" dirty="0"/>
          </a:p>
          <a:p>
            <a:endParaRPr lang="nl-B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PARTICIPATIE staat hier centraal</a:t>
            </a:r>
            <a:r>
              <a:rPr lang="nl-BE" sz="3200" dirty="0"/>
              <a:t>!</a:t>
            </a:r>
            <a:endParaRPr lang="nl-BE" dirty="0"/>
          </a:p>
          <a:p>
            <a:pPr lvl="1"/>
            <a:endParaRPr lang="nl-BE" sz="2800" dirty="0" smtClean="0"/>
          </a:p>
          <a:p>
            <a:pPr lvl="2"/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43E9-07ED-4F2B-9699-BFF61FBA9E8A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0495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29600" cy="1325563"/>
          </a:xfrm>
        </p:spPr>
        <p:txBody>
          <a:bodyPr>
            <a:normAutofit/>
          </a:bodyPr>
          <a:lstStyle/>
          <a:p>
            <a:r>
              <a:rPr lang="en-GB" dirty="0" err="1" smtClean="0"/>
              <a:t>Ambassadeurs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762124"/>
            <a:ext cx="7886700" cy="401002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Elke ambassadeur engageert </a:t>
            </a:r>
            <a:r>
              <a:rPr lang="nl-BE" dirty="0"/>
              <a:t>zich voor enkele  activiteiten in het voortraject</a:t>
            </a:r>
            <a:r>
              <a:rPr lang="nl-BE" dirty="0" smtClean="0"/>
              <a:t>.</a:t>
            </a: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Samen met deze ambassadeurs wordt per genre bekeken hoe het voortraject en een onderdeel van de finale op 11 juli uitgewerkt kan worden.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Naast deze ambassadeurs kunnen ook andere specialisten in het genre ingezet worden voor activiteiten tijdens dit voortraject.</a:t>
            </a:r>
          </a:p>
          <a:p>
            <a:pPr lvl="1"/>
            <a:endParaRPr lang="nl-BE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43E9-07ED-4F2B-9699-BFF61FBA9E8A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33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Simplon BP Bold"/>
        <a:ea typeface=""/>
        <a:cs typeface=""/>
      </a:majorFont>
      <a:minorFont>
        <a:latin typeface="Simplon BP Regula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3349</TotalTime>
  <Words>797</Words>
  <Application>Microsoft Office PowerPoint</Application>
  <PresentationFormat>Diavoorstelling (4:3)</PresentationFormat>
  <Paragraphs>161</Paragraphs>
  <Slides>24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Office Theme</vt:lpstr>
      <vt:lpstr>Dia 1</vt:lpstr>
      <vt:lpstr>Uitgangspunten </vt:lpstr>
      <vt:lpstr>Editie 2014: Brussel danst! </vt:lpstr>
      <vt:lpstr>Editie 2014: klemtonen</vt:lpstr>
      <vt:lpstr>Editie 2014: programmatorisch</vt:lpstr>
      <vt:lpstr>Concept </vt:lpstr>
      <vt:lpstr>Basisconcept</vt:lpstr>
      <vt:lpstr>Basisconcept</vt:lpstr>
      <vt:lpstr>Ambassadeurs</vt:lpstr>
      <vt:lpstr>Voortraject</vt:lpstr>
      <vt:lpstr>Voortraject</vt:lpstr>
      <vt:lpstr>11 juli</vt:lpstr>
      <vt:lpstr>Beste danser van de wereld</vt:lpstr>
      <vt:lpstr>Programma 11 juli Van campagne naar evenement</vt:lpstr>
      <vt:lpstr>Grote Markt</vt:lpstr>
      <vt:lpstr>Editie 2014: Grote Markt</vt:lpstr>
      <vt:lpstr>Editie 2014: Grote Markt</vt:lpstr>
      <vt:lpstr>Editie 2014: Grote Markt</vt:lpstr>
      <vt:lpstr>Muntplein</vt:lpstr>
      <vt:lpstr>Editie 2014: Muntplein</vt:lpstr>
      <vt:lpstr>Spiegelzaal</vt:lpstr>
      <vt:lpstr>Editie 2014: Spiegelzaal</vt:lpstr>
      <vt:lpstr>Stadhuis</vt:lpstr>
      <vt:lpstr>Editie 2014: Stadhuis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Koen Peters</dc:creator>
  <cp:lastModifiedBy>janssead</cp:lastModifiedBy>
  <cp:revision>96</cp:revision>
  <dcterms:created xsi:type="dcterms:W3CDTF">2013-08-21T20:37:03Z</dcterms:created>
  <dcterms:modified xsi:type="dcterms:W3CDTF">2014-01-16T12:36:40Z</dcterms:modified>
</cp:coreProperties>
</file>