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58" r:id="rId6"/>
    <p:sldId id="283" r:id="rId7"/>
    <p:sldId id="260" r:id="rId8"/>
    <p:sldId id="284" r:id="rId9"/>
    <p:sldId id="285" r:id="rId10"/>
    <p:sldId id="289" r:id="rId11"/>
    <p:sldId id="266" r:id="rId12"/>
    <p:sldId id="286" r:id="rId13"/>
    <p:sldId id="290" r:id="rId14"/>
    <p:sldId id="291" r:id="rId15"/>
    <p:sldId id="288" r:id="rId16"/>
    <p:sldId id="293" r:id="rId17"/>
    <p:sldId id="294" r:id="rId18"/>
    <p:sldId id="295" r:id="rId19"/>
    <p:sldId id="282" r:id="rId20"/>
    <p:sldId id="278" r:id="rId21"/>
  </p:sldIdLst>
  <p:sldSz cx="12192000" cy="6858000"/>
  <p:notesSz cx="6797675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74618" autoAdjust="0"/>
  </p:normalViewPr>
  <p:slideViewPr>
    <p:cSldViewPr snapToGrid="0">
      <p:cViewPr varScale="1">
        <p:scale>
          <a:sx n="93" d="100"/>
          <a:sy n="93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ervbe.sharepoint.com/sites/Studiedienst/Werkdocumenten%20BFO/Advies%20BO2023/Statbel%20FPB%20inflatie%20feb2023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servbe.sharepoint.com/sites/Studiedienst/Werkdocumenten%20BFO/Advies%20BO2023/Statbel%20FPB%20inflatie%20feb2023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rvbe.sharepoint.com/sites/Studiedienst/Werkdocumenten%20BFO/Evalrapport%202023/Ramingen%20advies%20Evaluatierapport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servbe.sharepoint.com/sites/Studiedienst/Werkdocumenten%20BFO/Evalrapport%202023/Ramingen%20advies%20Evaluatierapport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61306243007892E-2"/>
          <c:y val="1.2196113434083201E-2"/>
          <c:w val="0.94725829846405174"/>
          <c:h val="0.64394915746470227"/>
        </c:manualLayout>
      </c:layout>
      <c:lineChart>
        <c:grouping val="standard"/>
        <c:varyColors val="0"/>
        <c:ser>
          <c:idx val="0"/>
          <c:order val="0"/>
          <c:tx>
            <c:strRef>
              <c:f>CPI!$AC$16</c:f>
              <c:strCache>
                <c:ptCount val="1"/>
                <c:pt idx="0">
                  <c:v>REAL</c:v>
                </c:pt>
              </c:strCache>
            </c:strRef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76200">
                <a:solidFill>
                  <a:schemeClr val="tx1"/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CPI!$AC$17:$AC$52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5.7082838615394982E-2</c:v>
                </c:pt>
                <c:pt idx="12">
                  <c:v>7.5929799036096979E-2</c:v>
                </c:pt>
                <c:pt idx="13">
                  <c:v>8.1299337628160551E-2</c:v>
                </c:pt>
                <c:pt idx="14">
                  <c:v>8.3069405483662706E-2</c:v>
                </c:pt>
                <c:pt idx="15">
                  <c:v>8.3062770562766675E-2</c:v>
                </c:pt>
                <c:pt idx="16">
                  <c:v>8.9689329131018125E-2</c:v>
                </c:pt>
                <c:pt idx="17">
                  <c:v>9.6495956873311473E-2</c:v>
                </c:pt>
                <c:pt idx="18">
                  <c:v>9.6213808463247785E-2</c:v>
                </c:pt>
                <c:pt idx="19">
                  <c:v>9.9441637862266896E-2</c:v>
                </c:pt>
                <c:pt idx="20">
                  <c:v>0.10990670812971626</c:v>
                </c:pt>
                <c:pt idx="21">
                  <c:v>0.12267950963222418</c:v>
                </c:pt>
                <c:pt idx="22">
                  <c:v>0.10628729568450712</c:v>
                </c:pt>
                <c:pt idx="23">
                  <c:v>0.10350786245031962</c:v>
                </c:pt>
                <c:pt idx="24">
                  <c:v>8.0459770114942541E-2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53-456B-9C4A-B55E53BB858D}"/>
            </c:ext>
          </c:extLst>
        </c:ser>
        <c:ser>
          <c:idx val="1"/>
          <c:order val="1"/>
          <c:tx>
            <c:strRef>
              <c:f>CPI!$AD$16</c:f>
              <c:strCache>
                <c:ptCount val="1"/>
                <c:pt idx="0">
                  <c:v>2021 mei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CPI!$AD$17:$AD$52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1.5806304248511704E-2</c:v>
                </c:pt>
                <c:pt idx="5">
                  <c:v>1.607012417822884E-2</c:v>
                </c:pt>
                <c:pt idx="6">
                  <c:v>1.6126093294457133E-2</c:v>
                </c:pt>
                <c:pt idx="7">
                  <c:v>1.7026313393422754E-2</c:v>
                </c:pt>
                <c:pt idx="8">
                  <c:v>1.8460976055562073E-2</c:v>
                </c:pt>
                <c:pt idx="9">
                  <c:v>1.90623859905108E-2</c:v>
                </c:pt>
                <c:pt idx="10">
                  <c:v>2.1286314635479808E-2</c:v>
                </c:pt>
                <c:pt idx="11">
                  <c:v>2.2650470362586717E-2</c:v>
                </c:pt>
                <c:pt idx="12">
                  <c:v>2.3279076111663244E-2</c:v>
                </c:pt>
                <c:pt idx="13">
                  <c:v>2.2048815896920537E-2</c:v>
                </c:pt>
                <c:pt idx="14">
                  <c:v>1.9636232015198596E-2</c:v>
                </c:pt>
                <c:pt idx="15">
                  <c:v>1.7045454545450811E-2</c:v>
                </c:pt>
                <c:pt idx="16">
                  <c:v>1.610001798884686E-2</c:v>
                </c:pt>
                <c:pt idx="17">
                  <c:v>1.5905823148813836E-2</c:v>
                </c:pt>
                <c:pt idx="18">
                  <c:v>1.5421859589348053E-2</c:v>
                </c:pt>
                <c:pt idx="19">
                  <c:v>1.5666965085049167E-2</c:v>
                </c:pt>
                <c:pt idx="20">
                  <c:v>1.5254845656855753E-2</c:v>
                </c:pt>
                <c:pt idx="21">
                  <c:v>1.5483755481965344E-2</c:v>
                </c:pt>
                <c:pt idx="22">
                  <c:v>1.5564898470346034E-2</c:v>
                </c:pt>
                <c:pt idx="23">
                  <c:v>1.5361257479681978E-2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53-456B-9C4A-B55E53BB858D}"/>
            </c:ext>
          </c:extLst>
        </c:ser>
        <c:ser>
          <c:idx val="2"/>
          <c:order val="2"/>
          <c:tx>
            <c:strRef>
              <c:f>CPI!$AE$16</c:f>
              <c:strCache>
                <c:ptCount val="1"/>
                <c:pt idx="0">
                  <c:v>2021 jun</c:v>
                </c:pt>
              </c:strCache>
            </c:strRef>
          </c:tx>
          <c:spPr>
            <a:ln w="28575" cap="rnd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CPI!$AE$17:$AE$52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1.5522279035788955E-2</c:v>
                </c:pt>
                <c:pt idx="6">
                  <c:v>1.6399416909617326E-2</c:v>
                </c:pt>
                <c:pt idx="7">
                  <c:v>1.7481562414637164E-2</c:v>
                </c:pt>
                <c:pt idx="8">
                  <c:v>1.8917930908422642E-2</c:v>
                </c:pt>
                <c:pt idx="9">
                  <c:v>1.9609631521338988E-2</c:v>
                </c:pt>
                <c:pt idx="10">
                  <c:v>2.1834460076736839E-2</c:v>
                </c:pt>
                <c:pt idx="11">
                  <c:v>2.31071330715098E-2</c:v>
                </c:pt>
                <c:pt idx="12">
                  <c:v>2.4279348913336385E-2</c:v>
                </c:pt>
                <c:pt idx="13">
                  <c:v>2.3137646311583326E-2</c:v>
                </c:pt>
                <c:pt idx="14">
                  <c:v>2.0812596145141526E-2</c:v>
                </c:pt>
                <c:pt idx="15">
                  <c:v>1.80375180375143E-2</c:v>
                </c:pt>
                <c:pt idx="16">
                  <c:v>1.6929311121113066E-2</c:v>
                </c:pt>
                <c:pt idx="17">
                  <c:v>1.6274051429598924E-2</c:v>
                </c:pt>
                <c:pt idx="18">
                  <c:v>1.4879885263535231E-2</c:v>
                </c:pt>
                <c:pt idx="19">
                  <c:v>1.4944071588366858E-2</c:v>
                </c:pt>
                <c:pt idx="20">
                  <c:v>1.4530451161539171E-2</c:v>
                </c:pt>
                <c:pt idx="21">
                  <c:v>1.4670364075498599E-2</c:v>
                </c:pt>
                <c:pt idx="22">
                  <c:v>1.4751899865891982E-2</c:v>
                </c:pt>
                <c:pt idx="23">
                  <c:v>1.4640242813783289E-2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53-456B-9C4A-B55E53BB858D}"/>
            </c:ext>
          </c:extLst>
        </c:ser>
        <c:ser>
          <c:idx val="3"/>
          <c:order val="3"/>
          <c:tx>
            <c:strRef>
              <c:f>CPI!$AF$16</c:f>
              <c:strCache>
                <c:ptCount val="1"/>
                <c:pt idx="0">
                  <c:v>2021 jul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CPI!$AF$17:$AF$52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1.840379008746007E-2</c:v>
                </c:pt>
                <c:pt idx="7">
                  <c:v>1.9484658107981501E-2</c:v>
                </c:pt>
                <c:pt idx="8">
                  <c:v>2.0928532261008881E-2</c:v>
                </c:pt>
                <c:pt idx="9">
                  <c:v>2.3896388179492911E-2</c:v>
                </c:pt>
                <c:pt idx="10">
                  <c:v>2.6128266033250469E-2</c:v>
                </c:pt>
                <c:pt idx="11">
                  <c:v>2.7491095077172512E-2</c:v>
                </c:pt>
                <c:pt idx="12">
                  <c:v>2.8280440120029171E-2</c:v>
                </c:pt>
                <c:pt idx="13">
                  <c:v>2.7220760366569285E-2</c:v>
                </c:pt>
                <c:pt idx="14">
                  <c:v>2.488462582571338E-2</c:v>
                </c:pt>
                <c:pt idx="15">
                  <c:v>2.1735209235205666E-2</c:v>
                </c:pt>
                <c:pt idx="16">
                  <c:v>2.035119315623235E-2</c:v>
                </c:pt>
                <c:pt idx="17">
                  <c:v>1.8328840970346816E-2</c:v>
                </c:pt>
                <c:pt idx="18">
                  <c:v>1.6460905349794164E-2</c:v>
                </c:pt>
                <c:pt idx="19">
                  <c:v>1.6165044208270141E-2</c:v>
                </c:pt>
                <c:pt idx="20">
                  <c:v>1.5755080118163178E-2</c:v>
                </c:pt>
                <c:pt idx="21">
                  <c:v>1.3539996436843005E-2</c:v>
                </c:pt>
                <c:pt idx="22">
                  <c:v>1.3532763532763559E-2</c:v>
                </c:pt>
                <c:pt idx="23">
                  <c:v>1.3333333333333419E-2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53-456B-9C4A-B55E53BB858D}"/>
            </c:ext>
          </c:extLst>
        </c:ser>
        <c:ser>
          <c:idx val="4"/>
          <c:order val="4"/>
          <c:tx>
            <c:strRef>
              <c:f>CPI!$AG$16</c:f>
              <c:strCache>
                <c:ptCount val="1"/>
                <c:pt idx="0">
                  <c:v>2021 sep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CPI!$AG$17:$AG$52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2.7691464083344997E-2</c:v>
                </c:pt>
                <c:pt idx="9">
                  <c:v>3.0554542137902319E-2</c:v>
                </c:pt>
                <c:pt idx="10">
                  <c:v>3.2523296181249828E-2</c:v>
                </c:pt>
                <c:pt idx="11">
                  <c:v>3.3245045209604474E-2</c:v>
                </c:pt>
                <c:pt idx="12">
                  <c:v>3.3554605801578541E-2</c:v>
                </c:pt>
                <c:pt idx="13">
                  <c:v>3.2392704836218034E-2</c:v>
                </c:pt>
                <c:pt idx="14">
                  <c:v>2.9318613700113794E-2</c:v>
                </c:pt>
                <c:pt idx="15">
                  <c:v>2.6605339105335357E-2</c:v>
                </c:pt>
                <c:pt idx="16">
                  <c:v>2.4673570463751515E-2</c:v>
                </c:pt>
                <c:pt idx="17">
                  <c:v>2.2551662174300047E-2</c:v>
                </c:pt>
                <c:pt idx="18">
                  <c:v>1.7639198218259322E-2</c:v>
                </c:pt>
                <c:pt idx="19">
                  <c:v>1.5510059381366625E-2</c:v>
                </c:pt>
                <c:pt idx="20">
                  <c:v>1.4495331258336908E-2</c:v>
                </c:pt>
                <c:pt idx="21">
                  <c:v>1.2213470218603417E-2</c:v>
                </c:pt>
                <c:pt idx="22">
                  <c:v>1.2121748363121521E-2</c:v>
                </c:pt>
                <c:pt idx="23">
                  <c:v>1.2109961990630191E-2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53-456B-9C4A-B55E53BB858D}"/>
            </c:ext>
          </c:extLst>
        </c:ser>
        <c:ser>
          <c:idx val="5"/>
          <c:order val="5"/>
          <c:tx>
            <c:strRef>
              <c:f>CPI!$AH$16</c:f>
              <c:strCache>
                <c:ptCount val="1"/>
                <c:pt idx="0">
                  <c:v>2021 okt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CPI!$AH$17:$AH$52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3.6756658153954902E-2</c:v>
                </c:pt>
                <c:pt idx="10">
                  <c:v>3.9740544491134733E-2</c:v>
                </c:pt>
                <c:pt idx="11">
                  <c:v>4.0916978719514052E-2</c:v>
                </c:pt>
                <c:pt idx="12">
                  <c:v>4.383013549149406E-2</c:v>
                </c:pt>
                <c:pt idx="13">
                  <c:v>4.2373650303961341E-2</c:v>
                </c:pt>
                <c:pt idx="14">
                  <c:v>3.9362953578857773E-2</c:v>
                </c:pt>
                <c:pt idx="15">
                  <c:v>3.4541847041843265E-2</c:v>
                </c:pt>
                <c:pt idx="16">
                  <c:v>3.3138226024309825E-2</c:v>
                </c:pt>
                <c:pt idx="17">
                  <c:v>3.0907457322547849E-2</c:v>
                </c:pt>
                <c:pt idx="18">
                  <c:v>2.5835189309573181E-2</c:v>
                </c:pt>
                <c:pt idx="19">
                  <c:v>2.3752548081180436E-2</c:v>
                </c:pt>
                <c:pt idx="20">
                  <c:v>2.2656597067966189E-2</c:v>
                </c:pt>
                <c:pt idx="21">
                  <c:v>1.416380751297619E-2</c:v>
                </c:pt>
                <c:pt idx="22">
                  <c:v>1.2828398207538783E-2</c:v>
                </c:pt>
                <c:pt idx="23">
                  <c:v>1.2371676757041206E-2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53-456B-9C4A-B55E53BB858D}"/>
            </c:ext>
          </c:extLst>
        </c:ser>
        <c:ser>
          <c:idx val="6"/>
          <c:order val="6"/>
          <c:tx>
            <c:strRef>
              <c:f>CPI!$AI$16</c:f>
              <c:strCache>
                <c:ptCount val="1"/>
                <c:pt idx="0">
                  <c:v>2021 nov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CPI!$AI$17:$AI$52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4.9972592727933529E-2</c:v>
                </c:pt>
                <c:pt idx="11">
                  <c:v>4.8406247145854397E-2</c:v>
                </c:pt>
                <c:pt idx="12">
                  <c:v>4.9740838410471833E-2</c:v>
                </c:pt>
                <c:pt idx="13">
                  <c:v>4.8090009980941817E-2</c:v>
                </c:pt>
                <c:pt idx="14">
                  <c:v>4.4882816034744089E-2</c:v>
                </c:pt>
                <c:pt idx="15">
                  <c:v>4.1035353535349817E-2</c:v>
                </c:pt>
                <c:pt idx="16">
                  <c:v>3.9351643403868541E-2</c:v>
                </c:pt>
                <c:pt idx="17">
                  <c:v>3.6837376460014282E-2</c:v>
                </c:pt>
                <c:pt idx="18">
                  <c:v>3.1893095768370516E-2</c:v>
                </c:pt>
                <c:pt idx="19">
                  <c:v>2.9779314012227109E-2</c:v>
                </c:pt>
                <c:pt idx="20">
                  <c:v>2.8698356286091409E-2</c:v>
                </c:pt>
                <c:pt idx="21">
                  <c:v>1.8476357267950938E-2</c:v>
                </c:pt>
                <c:pt idx="22">
                  <c:v>1.0876185504219871E-2</c:v>
                </c:pt>
                <c:pt idx="23">
                  <c:v>1.2718877951040986E-2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553-456B-9C4A-B55E53BB858D}"/>
            </c:ext>
          </c:extLst>
        </c:ser>
        <c:ser>
          <c:idx val="7"/>
          <c:order val="7"/>
          <c:tx>
            <c:strRef>
              <c:f>CPI!$AJ$16</c:f>
              <c:strCache>
                <c:ptCount val="1"/>
                <c:pt idx="0">
                  <c:v>2021 dec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CPI!$AJ$17:$AJ$52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5.1237555941178181E-2</c:v>
                </c:pt>
                <c:pt idx="12">
                  <c:v>5.5651541329449827E-2</c:v>
                </c:pt>
                <c:pt idx="13">
                  <c:v>5.3987841393699165E-2</c:v>
                </c:pt>
                <c:pt idx="14">
                  <c:v>5.0764636684459186E-2</c:v>
                </c:pt>
                <c:pt idx="15">
                  <c:v>4.6987734487730748E-2</c:v>
                </c:pt>
                <c:pt idx="16">
                  <c:v>4.5384961728947237E-2</c:v>
                </c:pt>
                <c:pt idx="17">
                  <c:v>4.2857142857139152E-2</c:v>
                </c:pt>
                <c:pt idx="18">
                  <c:v>3.7772828507791401E-2</c:v>
                </c:pt>
                <c:pt idx="19">
                  <c:v>3.5540193211021753E-2</c:v>
                </c:pt>
                <c:pt idx="20">
                  <c:v>3.4384717903150452E-2</c:v>
                </c:pt>
                <c:pt idx="21">
                  <c:v>2.390542907180393E-2</c:v>
                </c:pt>
                <c:pt idx="22">
                  <c:v>1.2194067283573418E-2</c:v>
                </c:pt>
                <c:pt idx="23">
                  <c:v>1.6854908774978306E-2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553-456B-9C4A-B55E53BB858D}"/>
            </c:ext>
          </c:extLst>
        </c:ser>
        <c:ser>
          <c:idx val="8"/>
          <c:order val="8"/>
          <c:tx>
            <c:strRef>
              <c:f>CPI!$AK$16</c:f>
              <c:strCache>
                <c:ptCount val="1"/>
                <c:pt idx="0">
                  <c:v>2022 jan</c:v>
                </c:pt>
              </c:strCache>
            </c:strRef>
          </c:tx>
          <c:spPr>
            <a:ln w="28575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CPI!$AK$17:$AK$52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5.7082838615394982E-2</c:v>
                </c:pt>
                <c:pt idx="12">
                  <c:v>6.6745476038916118E-2</c:v>
                </c:pt>
                <c:pt idx="13">
                  <c:v>6.7688957444874243E-2</c:v>
                </c:pt>
                <c:pt idx="14">
                  <c:v>6.4066600307660648E-2</c:v>
                </c:pt>
                <c:pt idx="15">
                  <c:v>6.0966810966807117E-2</c:v>
                </c:pt>
                <c:pt idx="16">
                  <c:v>5.8442143178744521E-2</c:v>
                </c:pt>
                <c:pt idx="17">
                  <c:v>5.516621743036465E-2</c:v>
                </c:pt>
                <c:pt idx="18">
                  <c:v>4.9799554565697957E-2</c:v>
                </c:pt>
                <c:pt idx="19">
                  <c:v>4.7327838340863071E-2</c:v>
                </c:pt>
                <c:pt idx="20">
                  <c:v>4.5668591737002107E-2</c:v>
                </c:pt>
                <c:pt idx="21">
                  <c:v>3.5464098073555217E-2</c:v>
                </c:pt>
                <c:pt idx="22">
                  <c:v>2.3177376113461712E-2</c:v>
                </c:pt>
                <c:pt idx="23">
                  <c:v>2.5660964230171057E-2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553-456B-9C4A-B55E53BB858D}"/>
            </c:ext>
          </c:extLst>
        </c:ser>
        <c:ser>
          <c:idx val="9"/>
          <c:order val="9"/>
          <c:tx>
            <c:strRef>
              <c:f>CPI!$AL$16</c:f>
              <c:strCache>
                <c:ptCount val="1"/>
                <c:pt idx="0">
                  <c:v>2022 feb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CPI!$AL$17:$AL$52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5.7082838615394982E-2</c:v>
                </c:pt>
                <c:pt idx="12">
                  <c:v>7.5929799036096979E-2</c:v>
                </c:pt>
                <c:pt idx="13">
                  <c:v>7.9212412666723298E-2</c:v>
                </c:pt>
                <c:pt idx="14">
                  <c:v>7.5196814767890308E-2</c:v>
                </c:pt>
                <c:pt idx="15">
                  <c:v>7.0165945165941324E-2</c:v>
                </c:pt>
                <c:pt idx="16">
                  <c:v>6.7717244484462702E-2</c:v>
                </c:pt>
                <c:pt idx="17">
                  <c:v>6.4061096136564188E-2</c:v>
                </c:pt>
                <c:pt idx="18">
                  <c:v>5.808463251669993E-2</c:v>
                </c:pt>
                <c:pt idx="19">
                  <c:v>5.4861295754671469E-2</c:v>
                </c:pt>
                <c:pt idx="20">
                  <c:v>5.3043091959125599E-2</c:v>
                </c:pt>
                <c:pt idx="21">
                  <c:v>4.1856392294220779E-2</c:v>
                </c:pt>
                <c:pt idx="22">
                  <c:v>2.9231168381904205E-2</c:v>
                </c:pt>
                <c:pt idx="23">
                  <c:v>3.1190599619837611E-2</c:v>
                </c:pt>
                <c:pt idx="24">
                  <c:v>1.5212981744421983E-2</c:v>
                </c:pt>
                <c:pt idx="25">
                  <c:v>1.0761728602656895E-2</c:v>
                </c:pt>
                <c:pt idx="26">
                  <c:v>1.0015148964820808E-2</c:v>
                </c:pt>
                <c:pt idx="27">
                  <c:v>8.0903421540536868E-3</c:v>
                </c:pt>
                <c:pt idx="28">
                  <c:v>7.5904528970229812E-3</c:v>
                </c:pt>
                <c:pt idx="29">
                  <c:v>7.2616735624420059E-3</c:v>
                </c:pt>
                <c:pt idx="30">
                  <c:v>6.7357076702871943E-3</c:v>
                </c:pt>
                <c:pt idx="31">
                  <c:v>6.6375399092590825E-3</c:v>
                </c:pt>
                <c:pt idx="32">
                  <c:v>6.2436719541005825E-3</c:v>
                </c:pt>
                <c:pt idx="33">
                  <c:v>6.6397713901495958E-3</c:v>
                </c:pt>
                <c:pt idx="34">
                  <c:v>6.4700445340726276E-3</c:v>
                </c:pt>
                <c:pt idx="35">
                  <c:v>6.2840385421030209E-3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553-456B-9C4A-B55E53BB858D}"/>
            </c:ext>
          </c:extLst>
        </c:ser>
        <c:ser>
          <c:idx val="10"/>
          <c:order val="10"/>
          <c:tx>
            <c:strRef>
              <c:f>CPI!$AM$16</c:f>
              <c:strCache>
                <c:ptCount val="1"/>
                <c:pt idx="0">
                  <c:v>2022 maa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CPI!$AM$17:$AM$52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5.7082838615394982E-2</c:v>
                </c:pt>
                <c:pt idx="12">
                  <c:v>7.5929799036096979E-2</c:v>
                </c:pt>
                <c:pt idx="13">
                  <c:v>8.1299337628160551E-2</c:v>
                </c:pt>
                <c:pt idx="14">
                  <c:v>7.5649262510176118E-2</c:v>
                </c:pt>
                <c:pt idx="15">
                  <c:v>7.0887445887442002E-2</c:v>
                </c:pt>
                <c:pt idx="16">
                  <c:v>6.8797838811342382E-2</c:v>
                </c:pt>
                <c:pt idx="17">
                  <c:v>6.5408805031442752E-2</c:v>
                </c:pt>
                <c:pt idx="18">
                  <c:v>6.4409799554562053E-2</c:v>
                </c:pt>
                <c:pt idx="19">
                  <c:v>6.1597092971723555E-2</c:v>
                </c:pt>
                <c:pt idx="20">
                  <c:v>6.0239893380716003E-2</c:v>
                </c:pt>
                <c:pt idx="21">
                  <c:v>4.8861646234676037E-2</c:v>
                </c:pt>
                <c:pt idx="22">
                  <c:v>3.6236270863958975E-2</c:v>
                </c:pt>
                <c:pt idx="23">
                  <c:v>3.8275444962847738E-2</c:v>
                </c:pt>
                <c:pt idx="24">
                  <c:v>2.0875591615956868E-2</c:v>
                </c:pt>
                <c:pt idx="25">
                  <c:v>1.6614919862381505E-2</c:v>
                </c:pt>
                <c:pt idx="26">
                  <c:v>1.808698578278789E-2</c:v>
                </c:pt>
                <c:pt idx="27">
                  <c:v>1.8275223176688504E-2</c:v>
                </c:pt>
                <c:pt idx="28">
                  <c:v>1.7271884741764332E-2</c:v>
                </c:pt>
                <c:pt idx="29">
                  <c:v>1.6950581885646798E-2</c:v>
                </c:pt>
                <c:pt idx="30">
                  <c:v>1.1633746233679298E-2</c:v>
                </c:pt>
                <c:pt idx="31">
                  <c:v>1.1103690098513974E-2</c:v>
                </c:pt>
                <c:pt idx="32">
                  <c:v>1.1145562725215719E-2</c:v>
                </c:pt>
                <c:pt idx="33">
                  <c:v>1.0769744531641257E-2</c:v>
                </c:pt>
                <c:pt idx="34">
                  <c:v>1.0682690702720654E-2</c:v>
                </c:pt>
                <c:pt idx="35">
                  <c:v>1.0069068819172688E-2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553-456B-9C4A-B55E53BB858D}"/>
            </c:ext>
          </c:extLst>
        </c:ser>
        <c:ser>
          <c:idx val="11"/>
          <c:order val="11"/>
          <c:tx>
            <c:strRef>
              <c:f>CPI!$AN$4</c:f>
              <c:strCache>
                <c:ptCount val="1"/>
                <c:pt idx="0">
                  <c:v>2022 apr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CPI!$AN$17:$AN$52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5.7082838615394982E-2</c:v>
                </c:pt>
                <c:pt idx="12">
                  <c:v>7.5929799036096979E-2</c:v>
                </c:pt>
                <c:pt idx="13">
                  <c:v>8.1299337628160551E-2</c:v>
                </c:pt>
                <c:pt idx="14">
                  <c:v>8.3069405483662706E-2</c:v>
                </c:pt>
                <c:pt idx="15">
                  <c:v>8.0447330447326548E-2</c:v>
                </c:pt>
                <c:pt idx="16">
                  <c:v>8.0504277352539955E-2</c:v>
                </c:pt>
                <c:pt idx="17">
                  <c:v>7.8167115902961104E-2</c:v>
                </c:pt>
                <c:pt idx="18">
                  <c:v>7.0467706013359166E-2</c:v>
                </c:pt>
                <c:pt idx="19">
                  <c:v>6.7623858902770229E-2</c:v>
                </c:pt>
                <c:pt idx="20">
                  <c:v>6.8591737005771369E-2</c:v>
                </c:pt>
                <c:pt idx="21">
                  <c:v>7.2591943957968308E-2</c:v>
                </c:pt>
                <c:pt idx="22">
                  <c:v>6.0191991697652547E-2</c:v>
                </c:pt>
                <c:pt idx="23">
                  <c:v>6.1257992051149124E-2</c:v>
                </c:pt>
                <c:pt idx="24">
                  <c:v>4.1497633536173195E-2</c:v>
                </c:pt>
                <c:pt idx="25">
                  <c:v>3.7593354032054993E-2</c:v>
                </c:pt>
                <c:pt idx="26">
                  <c:v>3.46729050045953E-2</c:v>
                </c:pt>
                <c:pt idx="27">
                  <c:v>3.4974958263772837E-2</c:v>
                </c:pt>
                <c:pt idx="28">
                  <c:v>3.2836069672472767E-2</c:v>
                </c:pt>
                <c:pt idx="29">
                  <c:v>3.1666666666666732E-2</c:v>
                </c:pt>
                <c:pt idx="30">
                  <c:v>3.2623169107856231E-2</c:v>
                </c:pt>
                <c:pt idx="31">
                  <c:v>3.1047650672422433E-2</c:v>
                </c:pt>
                <c:pt idx="32">
                  <c:v>3.0015797788309539E-2</c:v>
                </c:pt>
                <c:pt idx="33">
                  <c:v>1.4368519879173869E-2</c:v>
                </c:pt>
                <c:pt idx="34">
                  <c:v>1.3622644587649946E-2</c:v>
                </c:pt>
                <c:pt idx="35">
                  <c:v>1.2700480338679432E-2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553-456B-9C4A-B55E53BB858D}"/>
            </c:ext>
          </c:extLst>
        </c:ser>
        <c:ser>
          <c:idx val="12"/>
          <c:order val="12"/>
          <c:tx>
            <c:strRef>
              <c:f>CPI!$AO$4</c:f>
              <c:strCache>
                <c:ptCount val="1"/>
                <c:pt idx="0">
                  <c:v>2022 mei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CPI!$AO$17:$AO$52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5.7082838615394982E-2</c:v>
                </c:pt>
                <c:pt idx="12">
                  <c:v>7.5929799036096979E-2</c:v>
                </c:pt>
                <c:pt idx="13">
                  <c:v>8.1299337628160551E-2</c:v>
                </c:pt>
                <c:pt idx="14">
                  <c:v>8.3069405483662706E-2</c:v>
                </c:pt>
                <c:pt idx="15">
                  <c:v>8.3062770562766675E-2</c:v>
                </c:pt>
                <c:pt idx="16">
                  <c:v>8.5366951823499182E-2</c:v>
                </c:pt>
                <c:pt idx="17">
                  <c:v>8.4456424079061732E-2</c:v>
                </c:pt>
                <c:pt idx="18">
                  <c:v>7.7060133630285854E-2</c:v>
                </c:pt>
                <c:pt idx="19">
                  <c:v>7.4005140476819831E-2</c:v>
                </c:pt>
                <c:pt idx="20">
                  <c:v>7.5344291426029164E-2</c:v>
                </c:pt>
                <c:pt idx="21">
                  <c:v>8.1436077057793321E-2</c:v>
                </c:pt>
                <c:pt idx="22">
                  <c:v>6.9359162847008271E-2</c:v>
                </c:pt>
                <c:pt idx="23">
                  <c:v>7.0762052877138437E-2</c:v>
                </c:pt>
                <c:pt idx="24">
                  <c:v>5.1639621365787702E-2</c:v>
                </c:pt>
                <c:pt idx="25">
                  <c:v>4.7914743643534319E-2</c:v>
                </c:pt>
                <c:pt idx="26">
                  <c:v>4.5116551090316648E-2</c:v>
                </c:pt>
                <c:pt idx="27">
                  <c:v>4.0969273045216026E-2</c:v>
                </c:pt>
                <c:pt idx="28">
                  <c:v>3.7003235708952031E-2</c:v>
                </c:pt>
                <c:pt idx="29">
                  <c:v>3.4631317315658494E-2</c:v>
                </c:pt>
                <c:pt idx="30">
                  <c:v>3.6311000827129902E-2</c:v>
                </c:pt>
                <c:pt idx="31">
                  <c:v>3.4989272157121665E-2</c:v>
                </c:pt>
                <c:pt idx="32">
                  <c:v>3.3297529538131032E-2</c:v>
                </c:pt>
                <c:pt idx="33">
                  <c:v>1.5951417004048674E-2</c:v>
                </c:pt>
                <c:pt idx="34">
                  <c:v>1.4638091386979246E-2</c:v>
                </c:pt>
                <c:pt idx="35">
                  <c:v>1.3152586137335609E-2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553-456B-9C4A-B55E53BB858D}"/>
            </c:ext>
          </c:extLst>
        </c:ser>
        <c:ser>
          <c:idx val="13"/>
          <c:order val="13"/>
          <c:tx>
            <c:strRef>
              <c:f>CPI!$AP$4</c:f>
              <c:strCache>
                <c:ptCount val="1"/>
                <c:pt idx="0">
                  <c:v>2022 jun</c:v>
                </c:pt>
              </c:strCache>
            </c:strRef>
          </c:tx>
          <c:spPr>
            <a:ln w="28575" cap="rnd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CPI!$AP$17:$AP$52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5.7082838615394982E-2</c:v>
                </c:pt>
                <c:pt idx="12">
                  <c:v>7.5929799036096979E-2</c:v>
                </c:pt>
                <c:pt idx="13">
                  <c:v>8.1299337628160551E-2</c:v>
                </c:pt>
                <c:pt idx="14">
                  <c:v>8.3069405483662706E-2</c:v>
                </c:pt>
                <c:pt idx="15">
                  <c:v>8.3062770562766675E-2</c:v>
                </c:pt>
                <c:pt idx="16">
                  <c:v>8.9689329131018125E-2</c:v>
                </c:pt>
                <c:pt idx="17">
                  <c:v>8.7511230907453497E-2</c:v>
                </c:pt>
                <c:pt idx="18">
                  <c:v>8.2494432071265722E-2</c:v>
                </c:pt>
                <c:pt idx="19">
                  <c:v>7.8879730568107487E-2</c:v>
                </c:pt>
                <c:pt idx="20">
                  <c:v>7.9520213238556847E-2</c:v>
                </c:pt>
                <c:pt idx="21">
                  <c:v>8.6865148861646313E-2</c:v>
                </c:pt>
                <c:pt idx="22">
                  <c:v>7.3683300181609956E-2</c:v>
                </c:pt>
                <c:pt idx="23">
                  <c:v>7.3958873336789299E-2</c:v>
                </c:pt>
                <c:pt idx="24">
                  <c:v>5.5358350236646592E-2</c:v>
                </c:pt>
                <c:pt idx="25">
                  <c:v>5.1271293110682237E-2</c:v>
                </c:pt>
                <c:pt idx="26">
                  <c:v>4.8207870331690161E-2</c:v>
                </c:pt>
                <c:pt idx="27">
                  <c:v>4.4466650012490616E-2</c:v>
                </c:pt>
                <c:pt idx="28">
                  <c:v>3.7269647136600303E-2</c:v>
                </c:pt>
                <c:pt idx="29">
                  <c:v>3.5855915399867655E-2</c:v>
                </c:pt>
                <c:pt idx="30">
                  <c:v>3.5305736153403044E-2</c:v>
                </c:pt>
                <c:pt idx="31">
                  <c:v>3.4338289657438459E-2</c:v>
                </c:pt>
                <c:pt idx="32">
                  <c:v>3.3168724279835304E-2</c:v>
                </c:pt>
                <c:pt idx="33">
                  <c:v>1.4985497905253053E-2</c:v>
                </c:pt>
                <c:pt idx="34">
                  <c:v>1.4659685863874339E-2</c:v>
                </c:pt>
                <c:pt idx="35">
                  <c:v>1.4078841512469742E-2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553-456B-9C4A-B55E53BB858D}"/>
            </c:ext>
          </c:extLst>
        </c:ser>
        <c:ser>
          <c:idx val="14"/>
          <c:order val="14"/>
          <c:tx>
            <c:strRef>
              <c:f>CPI!$AQ$4</c:f>
              <c:strCache>
                <c:ptCount val="1"/>
                <c:pt idx="0">
                  <c:v>2022 jul</c:v>
                </c:pt>
              </c:strCache>
            </c:strRef>
          </c:tx>
          <c:spPr>
            <a:ln w="28575" cap="rnd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  <a:prstDash val="dash"/>
              </a:ln>
              <a:effectLst/>
            </c:spPr>
          </c:marker>
          <c:dPt>
            <c:idx val="17"/>
            <c:marker>
              <c:symbol val="circle"/>
              <c:size val="5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57150">
                  <a:solidFill>
                    <a:schemeClr val="accent6">
                      <a:lumMod val="40000"/>
                      <a:lumOff val="60000"/>
                    </a:schemeClr>
                  </a:solidFill>
                  <a:prstDash val="dash"/>
                </a:ln>
                <a:effectLst/>
              </c:spPr>
            </c:marker>
            <c:bubble3D val="0"/>
            <c:spPr>
              <a:ln w="57150" cap="rnd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6553-456B-9C4A-B55E53BB858D}"/>
              </c:ext>
            </c:extLst>
          </c:dPt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CPI!$AQ$17:$AQ$52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5.7082838615394982E-2</c:v>
                </c:pt>
                <c:pt idx="12">
                  <c:v>7.5929799036096979E-2</c:v>
                </c:pt>
                <c:pt idx="13">
                  <c:v>8.1299337628160551E-2</c:v>
                </c:pt>
                <c:pt idx="14">
                  <c:v>8.3069405483662706E-2</c:v>
                </c:pt>
                <c:pt idx="15">
                  <c:v>8.3062770562766675E-2</c:v>
                </c:pt>
                <c:pt idx="16">
                  <c:v>8.9689329131018125E-2</c:v>
                </c:pt>
                <c:pt idx="17">
                  <c:v>9.6495956873311473E-2</c:v>
                </c:pt>
                <c:pt idx="18">
                  <c:v>9.3273942093537343E-2</c:v>
                </c:pt>
                <c:pt idx="19">
                  <c:v>9.1199149162453086E-2</c:v>
                </c:pt>
                <c:pt idx="20">
                  <c:v>9.3203020879605303E-2</c:v>
                </c:pt>
                <c:pt idx="21">
                  <c:v>8.5201401050788217E-2</c:v>
                </c:pt>
                <c:pt idx="22">
                  <c:v>7.3510334688225765E-2</c:v>
                </c:pt>
                <c:pt idx="23">
                  <c:v>7.5514083290133094E-2</c:v>
                </c:pt>
                <c:pt idx="24">
                  <c:v>6.9726166328600403E-2</c:v>
                </c:pt>
                <c:pt idx="25">
                  <c:v>6.5200973399345497E-2</c:v>
                </c:pt>
                <c:pt idx="26">
                  <c:v>6.1575737321413637E-2</c:v>
                </c:pt>
                <c:pt idx="27">
                  <c:v>5.6874011158297932E-2</c:v>
                </c:pt>
                <c:pt idx="28">
                  <c:v>4.9334765721841256E-2</c:v>
                </c:pt>
                <c:pt idx="29">
                  <c:v>4.0150770239265832E-2</c:v>
                </c:pt>
                <c:pt idx="30">
                  <c:v>3.8380052151238742E-2</c:v>
                </c:pt>
                <c:pt idx="31">
                  <c:v>3.606237816764124E-2</c:v>
                </c:pt>
                <c:pt idx="32">
                  <c:v>3.4379063719115699E-2</c:v>
                </c:pt>
                <c:pt idx="33">
                  <c:v>2.9452110062131887E-2</c:v>
                </c:pt>
                <c:pt idx="34">
                  <c:v>2.7793442358817311E-2</c:v>
                </c:pt>
                <c:pt idx="35">
                  <c:v>2.4983933161953686E-2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553-456B-9C4A-B55E53BB858D}"/>
            </c:ext>
          </c:extLst>
        </c:ser>
        <c:ser>
          <c:idx val="15"/>
          <c:order val="15"/>
          <c:tx>
            <c:strRef>
              <c:f>CPI!$AR$4</c:f>
              <c:strCache>
                <c:ptCount val="1"/>
                <c:pt idx="0">
                  <c:v>2022 sep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CPI!$AR$17:$AR$52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5.7082838615394982E-2</c:v>
                </c:pt>
                <c:pt idx="12">
                  <c:v>7.5929799036096979E-2</c:v>
                </c:pt>
                <c:pt idx="13">
                  <c:v>8.1299337628160551E-2</c:v>
                </c:pt>
                <c:pt idx="14">
                  <c:v>8.3069405483662706E-2</c:v>
                </c:pt>
                <c:pt idx="15">
                  <c:v>8.3062770562766675E-2</c:v>
                </c:pt>
                <c:pt idx="16">
                  <c:v>8.9689329131018125E-2</c:v>
                </c:pt>
                <c:pt idx="17">
                  <c:v>9.6495956873311473E-2</c:v>
                </c:pt>
                <c:pt idx="18">
                  <c:v>9.6213808463247785E-2</c:v>
                </c:pt>
                <c:pt idx="19">
                  <c:v>9.9441637862266896E-2</c:v>
                </c:pt>
                <c:pt idx="20">
                  <c:v>0.10537538871612218</c:v>
                </c:pt>
                <c:pt idx="21">
                  <c:v>0.10726795096322239</c:v>
                </c:pt>
                <c:pt idx="22">
                  <c:v>9.8849779468991983E-2</c:v>
                </c:pt>
                <c:pt idx="23">
                  <c:v>0.10540867461551762</c:v>
                </c:pt>
                <c:pt idx="24">
                  <c:v>8.6629479377958063E-2</c:v>
                </c:pt>
                <c:pt idx="25">
                  <c:v>8.2738944365192468E-2</c:v>
                </c:pt>
                <c:pt idx="26">
                  <c:v>7.9705906926226033E-2</c:v>
                </c:pt>
                <c:pt idx="27">
                  <c:v>9.1348155550004195E-2</c:v>
                </c:pt>
                <c:pt idx="28">
                  <c:v>8.3794727708453864E-2</c:v>
                </c:pt>
                <c:pt idx="29">
                  <c:v>7.4156014421501215E-2</c:v>
                </c:pt>
                <c:pt idx="30">
                  <c:v>6.7777326290125783E-2</c:v>
                </c:pt>
                <c:pt idx="31">
                  <c:v>6.1507456670697458E-2</c:v>
                </c:pt>
                <c:pt idx="32">
                  <c:v>5.5944055944056048E-2</c:v>
                </c:pt>
                <c:pt idx="33">
                  <c:v>4.1597469355476591E-2</c:v>
                </c:pt>
                <c:pt idx="34">
                  <c:v>3.6282071462301113E-2</c:v>
                </c:pt>
                <c:pt idx="35">
                  <c:v>2.9154291073940852E-2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553-456B-9C4A-B55E53BB858D}"/>
            </c:ext>
          </c:extLst>
        </c:ser>
        <c:ser>
          <c:idx val="16"/>
          <c:order val="16"/>
          <c:tx>
            <c:strRef>
              <c:f>CPI!$AS$16</c:f>
              <c:strCache>
                <c:ptCount val="1"/>
                <c:pt idx="0">
                  <c:v>2022 okt</c:v>
                </c:pt>
              </c:strCache>
            </c:strRef>
          </c:tx>
          <c:spPr>
            <a:ln w="28575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CPI!$AS$17:$AS$52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5.7082838615394982E-2</c:v>
                </c:pt>
                <c:pt idx="12">
                  <c:v>7.5929799036096979E-2</c:v>
                </c:pt>
                <c:pt idx="13">
                  <c:v>8.1299337628160551E-2</c:v>
                </c:pt>
                <c:pt idx="14">
                  <c:v>8.3069405483662706E-2</c:v>
                </c:pt>
                <c:pt idx="15">
                  <c:v>8.3062770562766675E-2</c:v>
                </c:pt>
                <c:pt idx="16">
                  <c:v>8.9689329131018125E-2</c:v>
                </c:pt>
                <c:pt idx="17">
                  <c:v>9.6495956873311473E-2</c:v>
                </c:pt>
                <c:pt idx="18">
                  <c:v>9.6213808463247785E-2</c:v>
                </c:pt>
                <c:pt idx="19">
                  <c:v>9.9441637862266896E-2</c:v>
                </c:pt>
                <c:pt idx="20">
                  <c:v>0.10990670812971626</c:v>
                </c:pt>
                <c:pt idx="21">
                  <c:v>0.11856392294220663</c:v>
                </c:pt>
                <c:pt idx="22">
                  <c:v>8.7607022399027512E-2</c:v>
                </c:pt>
                <c:pt idx="23">
                  <c:v>9.3312597200622127E-2</c:v>
                </c:pt>
                <c:pt idx="24">
                  <c:v>7.1923597025016939E-2</c:v>
                </c:pt>
                <c:pt idx="25">
                  <c:v>8.4668960308802443E-2</c:v>
                </c:pt>
                <c:pt idx="26">
                  <c:v>8.1460439468627355E-2</c:v>
                </c:pt>
                <c:pt idx="27">
                  <c:v>9.3679740194853922E-2</c:v>
                </c:pt>
                <c:pt idx="28">
                  <c:v>8.5695397074621926E-2</c:v>
                </c:pt>
                <c:pt idx="29">
                  <c:v>7.5794821370042564E-2</c:v>
                </c:pt>
                <c:pt idx="30">
                  <c:v>6.8671271840715198E-2</c:v>
                </c:pt>
                <c:pt idx="31">
                  <c:v>6.2797259169689701E-2</c:v>
                </c:pt>
                <c:pt idx="32">
                  <c:v>5.3394172270252893E-2</c:v>
                </c:pt>
                <c:pt idx="33">
                  <c:v>3.2409581963363188E-2</c:v>
                </c:pt>
                <c:pt idx="34">
                  <c:v>4.8346055979643809E-2</c:v>
                </c:pt>
                <c:pt idx="35">
                  <c:v>4.2516200410937177E-2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6553-456B-9C4A-B55E53BB858D}"/>
            </c:ext>
          </c:extLst>
        </c:ser>
        <c:ser>
          <c:idx val="17"/>
          <c:order val="17"/>
          <c:tx>
            <c:strRef>
              <c:f>CPI!$AU$4</c:f>
              <c:strCache>
                <c:ptCount val="1"/>
                <c:pt idx="0">
                  <c:v>2022 dec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CPI!$AU$17:$AU$52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5.7082838615394982E-2</c:v>
                </c:pt>
                <c:pt idx="12">
                  <c:v>7.5929799036096979E-2</c:v>
                </c:pt>
                <c:pt idx="13">
                  <c:v>8.1299337628160551E-2</c:v>
                </c:pt>
                <c:pt idx="14">
                  <c:v>8.3069405483662706E-2</c:v>
                </c:pt>
                <c:pt idx="15">
                  <c:v>8.3062770562766675E-2</c:v>
                </c:pt>
                <c:pt idx="16">
                  <c:v>8.9689329131018125E-2</c:v>
                </c:pt>
                <c:pt idx="17">
                  <c:v>9.6495956873311473E-2</c:v>
                </c:pt>
                <c:pt idx="18">
                  <c:v>9.6213808463247785E-2</c:v>
                </c:pt>
                <c:pt idx="19">
                  <c:v>9.9441637862266896E-2</c:v>
                </c:pt>
                <c:pt idx="20">
                  <c:v>0.10990670812971626</c:v>
                </c:pt>
                <c:pt idx="21">
                  <c:v>0.12267950963222418</c:v>
                </c:pt>
                <c:pt idx="22">
                  <c:v>0.10628729568450712</c:v>
                </c:pt>
                <c:pt idx="23">
                  <c:v>0.10307585968550215</c:v>
                </c:pt>
                <c:pt idx="24">
                  <c:v>7.8008789722785687E-2</c:v>
                </c:pt>
                <c:pt idx="25">
                  <c:v>7.3256692120500233E-2</c:v>
                </c:pt>
                <c:pt idx="26">
                  <c:v>6.9178711671818771E-2</c:v>
                </c:pt>
                <c:pt idx="27">
                  <c:v>7.9357148805062838E-2</c:v>
                </c:pt>
                <c:pt idx="28">
                  <c:v>7.1894884720271168E-2</c:v>
                </c:pt>
                <c:pt idx="29">
                  <c:v>6.2438544739429558E-2</c:v>
                </c:pt>
                <c:pt idx="30">
                  <c:v>5.6887444128403297E-2</c:v>
                </c:pt>
                <c:pt idx="31">
                  <c:v>5.1189036678758626E-2</c:v>
                </c:pt>
                <c:pt idx="32">
                  <c:v>4.170669228306112E-2</c:v>
                </c:pt>
                <c:pt idx="33">
                  <c:v>1.8641291630917989E-2</c:v>
                </c:pt>
                <c:pt idx="34">
                  <c:v>2.2279549718574154E-2</c:v>
                </c:pt>
                <c:pt idx="35">
                  <c:v>2.6161196835591705E-2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553-456B-9C4A-B55E53BB858D}"/>
            </c:ext>
          </c:extLst>
        </c:ser>
        <c:ser>
          <c:idx val="18"/>
          <c:order val="18"/>
          <c:tx>
            <c:v>2023 jan</c:v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CPI!$AV$17:$AV$52</c:f>
              <c:numCache>
                <c:formatCode>0.00%</c:formatCode>
                <c:ptCount val="36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5.7082838615394982E-2</c:v>
                </c:pt>
                <c:pt idx="12">
                  <c:v>7.5929799036096979E-2</c:v>
                </c:pt>
                <c:pt idx="13">
                  <c:v>8.1299337628160551E-2</c:v>
                </c:pt>
                <c:pt idx="14">
                  <c:v>8.3069405483662706E-2</c:v>
                </c:pt>
                <c:pt idx="15">
                  <c:v>8.3062770562766675E-2</c:v>
                </c:pt>
                <c:pt idx="16">
                  <c:v>8.9689329131018125E-2</c:v>
                </c:pt>
                <c:pt idx="17">
                  <c:v>9.6495956873311473E-2</c:v>
                </c:pt>
                <c:pt idx="18">
                  <c:v>9.6213808463247785E-2</c:v>
                </c:pt>
                <c:pt idx="19">
                  <c:v>9.9441637862266896E-2</c:v>
                </c:pt>
                <c:pt idx="20">
                  <c:v>0.10990670812971626</c:v>
                </c:pt>
                <c:pt idx="21">
                  <c:v>0.12267950963222418</c:v>
                </c:pt>
                <c:pt idx="22">
                  <c:v>0.10628729568450712</c:v>
                </c:pt>
                <c:pt idx="23">
                  <c:v>0.10350786245031962</c:v>
                </c:pt>
                <c:pt idx="24">
                  <c:v>7.9107505070993955E-2</c:v>
                </c:pt>
                <c:pt idx="25">
                  <c:v>7.3844088277250863E-2</c:v>
                </c:pt>
                <c:pt idx="26">
                  <c:v>7.1100342551591478E-2</c:v>
                </c:pt>
                <c:pt idx="27">
                  <c:v>7.727537680073282E-2</c:v>
                </c:pt>
                <c:pt idx="28">
                  <c:v>7.049004214527721E-2</c:v>
                </c:pt>
                <c:pt idx="29">
                  <c:v>6.1783021960013063E-2</c:v>
                </c:pt>
                <c:pt idx="30">
                  <c:v>5.6968711905729386E-2</c:v>
                </c:pt>
                <c:pt idx="31">
                  <c:v>5.1430874647319769E-2</c:v>
                </c:pt>
                <c:pt idx="32">
                  <c:v>4.1226384886327239E-2</c:v>
                </c:pt>
                <c:pt idx="33">
                  <c:v>1.8173309414242222E-2</c:v>
                </c:pt>
                <c:pt idx="34">
                  <c:v>2.165415884928068E-2</c:v>
                </c:pt>
                <c:pt idx="35">
                  <c:v>2.6307547760726635E-2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6553-456B-9C4A-B55E53BB858D}"/>
            </c:ext>
          </c:extLst>
        </c:ser>
        <c:ser>
          <c:idx val="19"/>
          <c:order val="19"/>
          <c:tx>
            <c:v>2023 feb</c:v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cat>
            <c:strRef>
              <c:f>CPI!$AB$17:$AB$64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CPI!$AW$17:$AW$64</c:f>
              <c:numCache>
                <c:formatCode>0.00%</c:formatCode>
                <c:ptCount val="48"/>
                <c:pt idx="0">
                  <c:v>2.552648372686761E-3</c:v>
                </c:pt>
                <c:pt idx="1">
                  <c:v>4.5574696928265546E-3</c:v>
                </c:pt>
                <c:pt idx="2">
                  <c:v>8.9473203688488212E-3</c:v>
                </c:pt>
                <c:pt idx="3">
                  <c:v>1.2325390304026351E-2</c:v>
                </c:pt>
                <c:pt idx="4">
                  <c:v>1.4618547281863847E-2</c:v>
                </c:pt>
                <c:pt idx="5">
                  <c:v>1.6252739225712354E-2</c:v>
                </c:pt>
                <c:pt idx="6">
                  <c:v>2.2685860058309082E-2</c:v>
                </c:pt>
                <c:pt idx="7">
                  <c:v>2.731494127287637E-2</c:v>
                </c:pt>
                <c:pt idx="8">
                  <c:v>2.8605373789069688E-2</c:v>
                </c:pt>
                <c:pt idx="9">
                  <c:v>4.1590660342937014E-2</c:v>
                </c:pt>
                <c:pt idx="10">
                  <c:v>5.6367622875936441E-2</c:v>
                </c:pt>
                <c:pt idx="11">
                  <c:v>5.7082838615394982E-2</c:v>
                </c:pt>
                <c:pt idx="12">
                  <c:v>7.5929799036096979E-2</c:v>
                </c:pt>
                <c:pt idx="13">
                  <c:v>8.1299337628160551E-2</c:v>
                </c:pt>
                <c:pt idx="14">
                  <c:v>8.3069405483662706E-2</c:v>
                </c:pt>
                <c:pt idx="15">
                  <c:v>8.3062770562766675E-2</c:v>
                </c:pt>
                <c:pt idx="16">
                  <c:v>8.9689329131018125E-2</c:v>
                </c:pt>
                <c:pt idx="17">
                  <c:v>9.6495956873311473E-2</c:v>
                </c:pt>
                <c:pt idx="18">
                  <c:v>9.6213808463247785E-2</c:v>
                </c:pt>
                <c:pt idx="19">
                  <c:v>9.9441637862266896E-2</c:v>
                </c:pt>
                <c:pt idx="20">
                  <c:v>0.10990670812971626</c:v>
                </c:pt>
                <c:pt idx="21">
                  <c:v>0.12267950963222418</c:v>
                </c:pt>
                <c:pt idx="22">
                  <c:v>0.10628729568450712</c:v>
                </c:pt>
                <c:pt idx="23">
                  <c:v>0.10350786245031962</c:v>
                </c:pt>
                <c:pt idx="24">
                  <c:v>8.0459770114942541E-2</c:v>
                </c:pt>
                <c:pt idx="25">
                  <c:v>7.2249727280355724E-2</c:v>
                </c:pt>
                <c:pt idx="26">
                  <c:v>6.8092572478903879E-2</c:v>
                </c:pt>
                <c:pt idx="27">
                  <c:v>7.0197351986010625E-2</c:v>
                </c:pt>
                <c:pt idx="28">
                  <c:v>6.3217915874721031E-2</c:v>
                </c:pt>
                <c:pt idx="29">
                  <c:v>5.4408390691576436E-2</c:v>
                </c:pt>
                <c:pt idx="30">
                  <c:v>4.9654611946363225E-2</c:v>
                </c:pt>
                <c:pt idx="31">
                  <c:v>4.4498186215235824E-2</c:v>
                </c:pt>
                <c:pt idx="32">
                  <c:v>3.4341978866474498E-2</c:v>
                </c:pt>
                <c:pt idx="33">
                  <c:v>1.2557522814133026E-2</c:v>
                </c:pt>
                <c:pt idx="34">
                  <c:v>1.7041901188242559E-2</c:v>
                </c:pt>
                <c:pt idx="35">
                  <c:v>2.1609771374882403E-2</c:v>
                </c:pt>
                <c:pt idx="36">
                  <c:v>3.0741551939925005E-2</c:v>
                </c:pt>
                <c:pt idx="37">
                  <c:v>3.5842854906871224E-2</c:v>
                </c:pt>
                <c:pt idx="38">
                  <c:v>3.8485607008760914E-2</c:v>
                </c:pt>
                <c:pt idx="39">
                  <c:v>3.0423280423280463E-2</c:v>
                </c:pt>
                <c:pt idx="40">
                  <c:v>2.9690657547023047E-2</c:v>
                </c:pt>
                <c:pt idx="41">
                  <c:v>2.9064345663661673E-2</c:v>
                </c:pt>
                <c:pt idx="42">
                  <c:v>2.7253019510684595E-2</c:v>
                </c:pt>
                <c:pt idx="43">
                  <c:v>2.5314501813691548E-2</c:v>
                </c:pt>
                <c:pt idx="44">
                  <c:v>2.6545932977323661E-2</c:v>
                </c:pt>
                <c:pt idx="45">
                  <c:v>2.6652287783084372E-2</c:v>
                </c:pt>
                <c:pt idx="46">
                  <c:v>2.544196771714069E-2</c:v>
                </c:pt>
                <c:pt idx="47">
                  <c:v>2.3068669527897212E-2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6553-456B-9C4A-B55E53BB8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8376608"/>
        <c:axId val="778376192"/>
      </c:lineChart>
      <c:catAx>
        <c:axId val="77837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78376192"/>
        <c:crosses val="autoZero"/>
        <c:auto val="1"/>
        <c:lblAlgn val="ctr"/>
        <c:lblOffset val="100"/>
        <c:noMultiLvlLbl val="0"/>
      </c:catAx>
      <c:valAx>
        <c:axId val="77837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7837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028543486994777"/>
          <c:w val="1"/>
          <c:h val="0.16971456513005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l-B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GZI!$AC$16</c:f>
              <c:strCache>
                <c:ptCount val="1"/>
                <c:pt idx="0">
                  <c:v>REAL</c:v>
                </c:pt>
              </c:strCache>
            </c:strRef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76200">
                <a:solidFill>
                  <a:schemeClr val="tx1"/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GZI!$AC$17:$AC$52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5.2056789224604882E-2</c:v>
                </c:pt>
                <c:pt idx="12">
                  <c:v>7.1227911191658944E-2</c:v>
                </c:pt>
                <c:pt idx="13">
                  <c:v>7.5640909502668441E-2</c:v>
                </c:pt>
                <c:pt idx="14">
                  <c:v>7.6790882778577929E-2</c:v>
                </c:pt>
                <c:pt idx="15">
                  <c:v>7.8067249616871504E-2</c:v>
                </c:pt>
                <c:pt idx="16">
                  <c:v>8.3430939724295605E-2</c:v>
                </c:pt>
                <c:pt idx="17">
                  <c:v>8.723385140597939E-2</c:v>
                </c:pt>
                <c:pt idx="18">
                  <c:v>9.0657871278298829E-2</c:v>
                </c:pt>
                <c:pt idx="19">
                  <c:v>9.7037431257757545E-2</c:v>
                </c:pt>
                <c:pt idx="20">
                  <c:v>0.11247662302965145</c:v>
                </c:pt>
                <c:pt idx="21">
                  <c:v>0.1226961558715074</c:v>
                </c:pt>
                <c:pt idx="22">
                  <c:v>0.10624999999999596</c:v>
                </c:pt>
                <c:pt idx="23">
                  <c:v>0.10631487889273372</c:v>
                </c:pt>
                <c:pt idx="24">
                  <c:v>8.2818712460874799E-2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30-4052-AB63-5BB06A7886E5}"/>
            </c:ext>
          </c:extLst>
        </c:ser>
        <c:ser>
          <c:idx val="1"/>
          <c:order val="1"/>
          <c:tx>
            <c:strRef>
              <c:f>GZI!$AD$16</c:f>
              <c:strCache>
                <c:ptCount val="1"/>
                <c:pt idx="0">
                  <c:v>2021 mei</c:v>
                </c:pt>
              </c:strCache>
            </c:strRef>
          </c:tx>
          <c:spPr>
            <a:ln w="28575" cap="rnd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GZI!$AD$17:$AD$52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9.6276112624851251E-3</c:v>
                </c:pt>
                <c:pt idx="5">
                  <c:v>1.1267605633799249E-2</c:v>
                </c:pt>
                <c:pt idx="6">
                  <c:v>1.2618010167026128E-2</c:v>
                </c:pt>
                <c:pt idx="7">
                  <c:v>1.3793103448272115E-2</c:v>
                </c:pt>
                <c:pt idx="8">
                  <c:v>1.5212242667149045E-2</c:v>
                </c:pt>
                <c:pt idx="9">
                  <c:v>1.5529924620830027E-2</c:v>
                </c:pt>
                <c:pt idx="10">
                  <c:v>1.7650805204254549E-2</c:v>
                </c:pt>
                <c:pt idx="11">
                  <c:v>2.0112850382231651E-2</c:v>
                </c:pt>
                <c:pt idx="12">
                  <c:v>2.1205256003621109E-2</c:v>
                </c:pt>
                <c:pt idx="13">
                  <c:v>2.1197572243859097E-2</c:v>
                </c:pt>
                <c:pt idx="14">
                  <c:v>2.0531837916059947E-2</c:v>
                </c:pt>
                <c:pt idx="15">
                  <c:v>1.7849094023254075E-2</c:v>
                </c:pt>
                <c:pt idx="16">
                  <c:v>1.7362360561353096E-2</c:v>
                </c:pt>
                <c:pt idx="17">
                  <c:v>1.725222391948944E-2</c:v>
                </c:pt>
                <c:pt idx="18">
                  <c:v>1.6853428955625471E-2</c:v>
                </c:pt>
                <c:pt idx="19">
                  <c:v>1.7006802721088565E-2</c:v>
                </c:pt>
                <c:pt idx="20">
                  <c:v>1.6509645580978116E-2</c:v>
                </c:pt>
                <c:pt idx="21">
                  <c:v>1.6723305312108749E-2</c:v>
                </c:pt>
                <c:pt idx="22">
                  <c:v>1.6718819848010824E-2</c:v>
                </c:pt>
                <c:pt idx="23">
                  <c:v>1.6504594522258831E-2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30-4052-AB63-5BB06A7886E5}"/>
            </c:ext>
          </c:extLst>
        </c:ser>
        <c:ser>
          <c:idx val="2"/>
          <c:order val="2"/>
          <c:tx>
            <c:strRef>
              <c:f>GZI!$AE$16</c:f>
              <c:strCache>
                <c:ptCount val="1"/>
                <c:pt idx="0">
                  <c:v>2021 jun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GZI!$AE$17:$AE$52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1.0358927760105496E-2</c:v>
                </c:pt>
                <c:pt idx="6">
                  <c:v>1.2527233115464886E-2</c:v>
                </c:pt>
                <c:pt idx="7">
                  <c:v>1.3793103448272115E-2</c:v>
                </c:pt>
                <c:pt idx="8">
                  <c:v>1.5212242667149045E-2</c:v>
                </c:pt>
                <c:pt idx="9">
                  <c:v>1.5620742893466488E-2</c:v>
                </c:pt>
                <c:pt idx="10">
                  <c:v>1.774178873623522E-2</c:v>
                </c:pt>
                <c:pt idx="11">
                  <c:v>2.0203858755001969E-2</c:v>
                </c:pt>
                <c:pt idx="12">
                  <c:v>2.1748980516534733E-2</c:v>
                </c:pt>
                <c:pt idx="13">
                  <c:v>2.1741099737291325E-2</c:v>
                </c:pt>
                <c:pt idx="14">
                  <c:v>2.116497829232622E-2</c:v>
                </c:pt>
                <c:pt idx="15">
                  <c:v>1.8119534841788409E-2</c:v>
                </c:pt>
                <c:pt idx="16">
                  <c:v>1.7659248580949694E-2</c:v>
                </c:pt>
                <c:pt idx="17">
                  <c:v>1.7357676050004489E-2</c:v>
                </c:pt>
                <c:pt idx="18">
                  <c:v>1.5868746637977438E-2</c:v>
                </c:pt>
                <c:pt idx="19">
                  <c:v>1.6022198353025541E-2</c:v>
                </c:pt>
                <c:pt idx="20">
                  <c:v>1.5522655899506521E-2</c:v>
                </c:pt>
                <c:pt idx="21">
                  <c:v>1.5648752570866398E-2</c:v>
                </c:pt>
                <c:pt idx="22">
                  <c:v>1.5644555694618312E-2</c:v>
                </c:pt>
                <c:pt idx="23">
                  <c:v>1.5432649420160649E-2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30-4052-AB63-5BB06A7886E5}"/>
            </c:ext>
          </c:extLst>
        </c:ser>
        <c:ser>
          <c:idx val="3"/>
          <c:order val="3"/>
          <c:tx>
            <c:strRef>
              <c:f>GZI!$AF$16</c:f>
              <c:strCache>
                <c:ptCount val="1"/>
                <c:pt idx="0">
                  <c:v>2021 aug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GZI!$AF$17:$AF$52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1.3435003631078413E-2</c:v>
                </c:pt>
                <c:pt idx="7">
                  <c:v>1.4428312159705969E-2</c:v>
                </c:pt>
                <c:pt idx="8">
                  <c:v>1.5758790307885073E-2</c:v>
                </c:pt>
                <c:pt idx="9">
                  <c:v>1.8708564163105956E-2</c:v>
                </c:pt>
                <c:pt idx="10">
                  <c:v>2.0835228823579355E-2</c:v>
                </c:pt>
                <c:pt idx="11">
                  <c:v>2.3389151801962216E-2</c:v>
                </c:pt>
                <c:pt idx="12">
                  <c:v>2.4648844585406282E-2</c:v>
                </c:pt>
                <c:pt idx="13">
                  <c:v>2.4639913035597427E-2</c:v>
                </c:pt>
                <c:pt idx="14">
                  <c:v>2.405933429811502E-2</c:v>
                </c:pt>
                <c:pt idx="15">
                  <c:v>2.082394302713042E-2</c:v>
                </c:pt>
                <c:pt idx="16">
                  <c:v>2.0091900171183008E-2</c:v>
                </c:pt>
                <c:pt idx="17">
                  <c:v>1.8596711885720874E-2</c:v>
                </c:pt>
                <c:pt idx="18">
                  <c:v>1.7646005016123345E-2</c:v>
                </c:pt>
                <c:pt idx="19">
                  <c:v>1.7532874139010612E-2</c:v>
                </c:pt>
                <c:pt idx="20">
                  <c:v>1.7218186709712091E-2</c:v>
                </c:pt>
                <c:pt idx="21">
                  <c:v>1.4620665061959581E-2</c:v>
                </c:pt>
                <c:pt idx="22">
                  <c:v>1.461675579322641E-2</c:v>
                </c:pt>
                <c:pt idx="23">
                  <c:v>1.4317474433081401E-2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30-4052-AB63-5BB06A7886E5}"/>
            </c:ext>
          </c:extLst>
        </c:ser>
        <c:ser>
          <c:idx val="4"/>
          <c:order val="4"/>
          <c:tx>
            <c:strRef>
              <c:f>GZI!$AG$16</c:f>
              <c:strCache>
                <c:ptCount val="1"/>
                <c:pt idx="0">
                  <c:v>2021 sep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GZI!$AG$17:$AG$52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2.359263982510118E-2</c:v>
                </c:pt>
                <c:pt idx="9">
                  <c:v>2.6246480791931592E-2</c:v>
                </c:pt>
                <c:pt idx="10">
                  <c:v>2.8113911382036338E-2</c:v>
                </c:pt>
                <c:pt idx="11">
                  <c:v>2.9941754641423568E-2</c:v>
                </c:pt>
                <c:pt idx="12">
                  <c:v>3.0629814227454366E-2</c:v>
                </c:pt>
                <c:pt idx="13">
                  <c:v>3.0618715463353485E-2</c:v>
                </c:pt>
                <c:pt idx="14">
                  <c:v>2.9305354558607055E-2</c:v>
                </c:pt>
                <c:pt idx="15">
                  <c:v>2.6322906337326035E-2</c:v>
                </c:pt>
                <c:pt idx="16">
                  <c:v>2.504730155869539E-2</c:v>
                </c:pt>
                <c:pt idx="17">
                  <c:v>2.3448028029823043E-2</c:v>
                </c:pt>
                <c:pt idx="18">
                  <c:v>1.9433054020320695E-2</c:v>
                </c:pt>
                <c:pt idx="19">
                  <c:v>1.7119034947663758E-2</c:v>
                </c:pt>
                <c:pt idx="20">
                  <c:v>1.5573551659695539E-2</c:v>
                </c:pt>
                <c:pt idx="21">
                  <c:v>1.318584070796458E-2</c:v>
                </c:pt>
                <c:pt idx="22">
                  <c:v>1.2920353982300847E-2</c:v>
                </c:pt>
                <c:pt idx="23">
                  <c:v>1.2900945480250892E-2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330-4052-AB63-5BB06A7886E5}"/>
            </c:ext>
          </c:extLst>
        </c:ser>
        <c:ser>
          <c:idx val="5"/>
          <c:order val="5"/>
          <c:tx>
            <c:strRef>
              <c:f>GZI!$AH$16</c:f>
              <c:strCache>
                <c:ptCount val="1"/>
                <c:pt idx="0">
                  <c:v>2021 okt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GZI!$AH$17:$AH$52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3.0424121333208376E-2</c:v>
                </c:pt>
                <c:pt idx="10">
                  <c:v>3.2754071513052541E-2</c:v>
                </c:pt>
                <c:pt idx="11">
                  <c:v>3.5129231889330148E-2</c:v>
                </c:pt>
                <c:pt idx="12">
                  <c:v>3.8785681921156279E-2</c:v>
                </c:pt>
                <c:pt idx="13">
                  <c:v>3.8499864118122895E-2</c:v>
                </c:pt>
                <c:pt idx="14">
                  <c:v>3.7174384949345107E-2</c:v>
                </c:pt>
                <c:pt idx="15">
                  <c:v>3.2182457405567355E-2</c:v>
                </c:pt>
                <c:pt idx="16">
                  <c:v>3.1354176051892946E-2</c:v>
                </c:pt>
                <c:pt idx="17">
                  <c:v>2.98266103674385E-2</c:v>
                </c:pt>
                <c:pt idx="18">
                  <c:v>2.5673025494736823E-2</c:v>
                </c:pt>
                <c:pt idx="19">
                  <c:v>2.3505410679435901E-2</c:v>
                </c:pt>
                <c:pt idx="20">
                  <c:v>2.2976222281588576E-2</c:v>
                </c:pt>
                <c:pt idx="21">
                  <c:v>1.5159527586814825E-2</c:v>
                </c:pt>
                <c:pt idx="22">
                  <c:v>1.4359968284732627E-2</c:v>
                </c:pt>
                <c:pt idx="23">
                  <c:v>1.3803411288904499E-2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330-4052-AB63-5BB06A7886E5}"/>
            </c:ext>
          </c:extLst>
        </c:ser>
        <c:ser>
          <c:idx val="6"/>
          <c:order val="6"/>
          <c:tx>
            <c:strRef>
              <c:f>GZI!$AI$16</c:f>
              <c:strCache>
                <c:ptCount val="1"/>
                <c:pt idx="0">
                  <c:v>2021 nov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GZI!$AI$17:$AI$52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4.1670457647162262E-2</c:v>
                </c:pt>
                <c:pt idx="11">
                  <c:v>4.1499817983250864E-2</c:v>
                </c:pt>
                <c:pt idx="12">
                  <c:v>4.3588581785225067E-2</c:v>
                </c:pt>
                <c:pt idx="13">
                  <c:v>4.3029259896726124E-2</c:v>
                </c:pt>
                <c:pt idx="14">
                  <c:v>4.1606367583209014E-2</c:v>
                </c:pt>
                <c:pt idx="15">
                  <c:v>3.7591273776251377E-2</c:v>
                </c:pt>
                <c:pt idx="16">
                  <c:v>3.6669970267588115E-2</c:v>
                </c:pt>
                <c:pt idx="17">
                  <c:v>3.4677926511540669E-2</c:v>
                </c:pt>
                <c:pt idx="18">
                  <c:v>3.0754145123904175E-2</c:v>
                </c:pt>
                <c:pt idx="19">
                  <c:v>2.8472591804147518E-2</c:v>
                </c:pt>
                <c:pt idx="20">
                  <c:v>2.7963309288445926E-2</c:v>
                </c:pt>
                <c:pt idx="21">
                  <c:v>1.9396173424605978E-2</c:v>
                </c:pt>
                <c:pt idx="22">
                  <c:v>1.2752205432788877E-2</c:v>
                </c:pt>
                <c:pt idx="23">
                  <c:v>1.4330653617616207E-2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330-4052-AB63-5BB06A7886E5}"/>
            </c:ext>
          </c:extLst>
        </c:ser>
        <c:ser>
          <c:idx val="7"/>
          <c:order val="7"/>
          <c:tx>
            <c:strRef>
              <c:f>GZI!$AJ$16</c:f>
              <c:strCache>
                <c:ptCount val="1"/>
                <c:pt idx="0">
                  <c:v>2021 dec</c:v>
                </c:pt>
              </c:strCache>
            </c:strRef>
          </c:tx>
          <c:spPr>
            <a:ln w="28575" cap="rnd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GZI!$AJ$17:$AJ$52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4.5868219876225025E-2</c:v>
                </c:pt>
                <c:pt idx="12">
                  <c:v>5.1019483461709036E-2</c:v>
                </c:pt>
                <c:pt idx="13">
                  <c:v>5.0366881058063084E-2</c:v>
                </c:pt>
                <c:pt idx="14">
                  <c:v>4.8842257597680572E-2</c:v>
                </c:pt>
                <c:pt idx="15">
                  <c:v>4.4803028937163925E-2</c:v>
                </c:pt>
                <c:pt idx="16">
                  <c:v>4.3787728624196554E-2</c:v>
                </c:pt>
                <c:pt idx="17">
                  <c:v>4.1954900727693811E-2</c:v>
                </c:pt>
                <c:pt idx="18">
                  <c:v>3.7707256195396388E-2</c:v>
                </c:pt>
                <c:pt idx="19">
                  <c:v>3.5391165513567469E-2</c:v>
                </c:pt>
                <c:pt idx="20">
                  <c:v>3.4820553922874531E-2</c:v>
                </c:pt>
                <c:pt idx="21">
                  <c:v>2.58030542390697E-2</c:v>
                </c:pt>
                <c:pt idx="22">
                  <c:v>1.484374999999627E-2</c:v>
                </c:pt>
                <c:pt idx="23">
                  <c:v>1.8099547511312153E-2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330-4052-AB63-5BB06A7886E5}"/>
            </c:ext>
          </c:extLst>
        </c:ser>
        <c:ser>
          <c:idx val="8"/>
          <c:order val="8"/>
          <c:tx>
            <c:strRef>
              <c:f>GZI!$AK$16</c:f>
              <c:strCache>
                <c:ptCount val="1"/>
                <c:pt idx="0">
                  <c:v>2022 jan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GZI!$AK$17:$AK$52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5.2056789224604882E-2</c:v>
                </c:pt>
                <c:pt idx="12">
                  <c:v>6.2165835976434769E-2</c:v>
                </c:pt>
                <c:pt idx="13">
                  <c:v>6.4136244225016625E-2</c:v>
                </c:pt>
                <c:pt idx="14">
                  <c:v>6.2047756874091586E-2</c:v>
                </c:pt>
                <c:pt idx="15">
                  <c:v>5.8775804561431277E-2</c:v>
                </c:pt>
                <c:pt idx="16">
                  <c:v>5.6851968645820206E-2</c:v>
                </c:pt>
                <c:pt idx="17">
                  <c:v>5.4083191087948679E-2</c:v>
                </c:pt>
                <c:pt idx="18">
                  <c:v>4.9652344446421637E-2</c:v>
                </c:pt>
                <c:pt idx="19">
                  <c:v>4.709952102181636E-2</c:v>
                </c:pt>
                <c:pt idx="20">
                  <c:v>4.6041499688303178E-2</c:v>
                </c:pt>
                <c:pt idx="21">
                  <c:v>3.7475864490078781E-2</c:v>
                </c:pt>
                <c:pt idx="22">
                  <c:v>2.5954861111107341E-2</c:v>
                </c:pt>
                <c:pt idx="23">
                  <c:v>2.6730103806228422E-2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330-4052-AB63-5BB06A7886E5}"/>
            </c:ext>
          </c:extLst>
        </c:ser>
        <c:ser>
          <c:idx val="9"/>
          <c:order val="9"/>
          <c:tx>
            <c:strRef>
              <c:f>GZI!$AL$16</c:f>
              <c:strCache>
                <c:ptCount val="1"/>
                <c:pt idx="0">
                  <c:v>2022 feb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GZI!$AL$17:$AL$52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5.2056789224604882E-2</c:v>
                </c:pt>
                <c:pt idx="12">
                  <c:v>7.1227911191658944E-2</c:v>
                </c:pt>
                <c:pt idx="13">
                  <c:v>7.4553854515803764E-2</c:v>
                </c:pt>
                <c:pt idx="14">
                  <c:v>7.2087554269171239E-2</c:v>
                </c:pt>
                <c:pt idx="15">
                  <c:v>6.6979176056968903E-2</c:v>
                </c:pt>
                <c:pt idx="16">
                  <c:v>6.5141003694022759E-2</c:v>
                </c:pt>
                <c:pt idx="17">
                  <c:v>6.1899200431224211E-2</c:v>
                </c:pt>
                <c:pt idx="18">
                  <c:v>5.7051167766086319E-2</c:v>
                </c:pt>
                <c:pt idx="19">
                  <c:v>5.3663296079471179E-2</c:v>
                </c:pt>
                <c:pt idx="20">
                  <c:v>5.2542523822242115E-2</c:v>
                </c:pt>
                <c:pt idx="21">
                  <c:v>4.3092855889060644E-2</c:v>
                </c:pt>
                <c:pt idx="22">
                  <c:v>3.1163194444440823E-2</c:v>
                </c:pt>
                <c:pt idx="23">
                  <c:v>3.1574394463667943E-2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330-4052-AB63-5BB06A7886E5}"/>
            </c:ext>
          </c:extLst>
        </c:ser>
        <c:ser>
          <c:idx val="10"/>
          <c:order val="10"/>
          <c:tx>
            <c:strRef>
              <c:f>GZI!$AM$16</c:f>
              <c:strCache>
                <c:ptCount val="1"/>
                <c:pt idx="0">
                  <c:v>2022 maa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GZI!$AM$17:$AM$52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5.2056789224604882E-2</c:v>
                </c:pt>
                <c:pt idx="12">
                  <c:v>7.1227911191658944E-2</c:v>
                </c:pt>
                <c:pt idx="13">
                  <c:v>7.5640909502668441E-2</c:v>
                </c:pt>
                <c:pt idx="14">
                  <c:v>7.0730824891457766E-2</c:v>
                </c:pt>
                <c:pt idx="15">
                  <c:v>6.5536825024786527E-2</c:v>
                </c:pt>
                <c:pt idx="16">
                  <c:v>6.4420218037657184E-2</c:v>
                </c:pt>
                <c:pt idx="17">
                  <c:v>6.2078878806931748E-2</c:v>
                </c:pt>
                <c:pt idx="18">
                  <c:v>6.2667142093060901E-2</c:v>
                </c:pt>
                <c:pt idx="19">
                  <c:v>5.9960972148302094E-2</c:v>
                </c:pt>
                <c:pt idx="20">
                  <c:v>5.9399768456670721E-2</c:v>
                </c:pt>
                <c:pt idx="21">
                  <c:v>4.967526768474273E-2</c:v>
                </c:pt>
                <c:pt idx="22">
                  <c:v>3.7934027777773993E-2</c:v>
                </c:pt>
                <c:pt idx="23">
                  <c:v>3.840830449826993E-2</c:v>
                </c:pt>
                <c:pt idx="24">
                  <c:v>2.1317993401573476E-2</c:v>
                </c:pt>
                <c:pt idx="25">
                  <c:v>1.8948964123294498E-2</c:v>
                </c:pt>
                <c:pt idx="26">
                  <c:v>2.1625274539618156E-2</c:v>
                </c:pt>
                <c:pt idx="27">
                  <c:v>2.2081218274111691E-2</c:v>
                </c:pt>
                <c:pt idx="28">
                  <c:v>2.0822752666328048E-2</c:v>
                </c:pt>
                <c:pt idx="29">
                  <c:v>1.9962781255286721E-2</c:v>
                </c:pt>
                <c:pt idx="30">
                  <c:v>1.400889187148735E-2</c:v>
                </c:pt>
                <c:pt idx="31">
                  <c:v>1.3221757322175787E-2</c:v>
                </c:pt>
                <c:pt idx="32">
                  <c:v>1.311365164761269E-2</c:v>
                </c:pt>
                <c:pt idx="33">
                  <c:v>1.2625418060200788E-2</c:v>
                </c:pt>
                <c:pt idx="34">
                  <c:v>1.2377686710713487E-2</c:v>
                </c:pt>
                <c:pt idx="35">
                  <c:v>1.1662779073642104E-2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330-4052-AB63-5BB06A7886E5}"/>
            </c:ext>
          </c:extLst>
        </c:ser>
        <c:ser>
          <c:idx val="11"/>
          <c:order val="11"/>
          <c:tx>
            <c:strRef>
              <c:f>GZI!$AN$4</c:f>
              <c:strCache>
                <c:ptCount val="1"/>
                <c:pt idx="0">
                  <c:v>2022 apr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Pt>
            <c:idx val="17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D330-4052-AB63-5BB06A7886E5}"/>
              </c:ext>
            </c:extLst>
          </c:dPt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GZI!$AN$17:$AN$52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5.2056789224604882E-2</c:v>
                </c:pt>
                <c:pt idx="12">
                  <c:v>7.1227911191658944E-2</c:v>
                </c:pt>
                <c:pt idx="13">
                  <c:v>7.5640909502668441E-2</c:v>
                </c:pt>
                <c:pt idx="14">
                  <c:v>7.6790882778577929E-2</c:v>
                </c:pt>
                <c:pt idx="15">
                  <c:v>7.599387000810931E-2</c:v>
                </c:pt>
                <c:pt idx="16">
                  <c:v>7.7214163438143801E-2</c:v>
                </c:pt>
                <c:pt idx="17">
                  <c:v>7.5824274548554227E-2</c:v>
                </c:pt>
                <c:pt idx="18">
                  <c:v>7.0065965412725806E-2</c:v>
                </c:pt>
                <c:pt idx="19">
                  <c:v>6.7766542487134762E-2</c:v>
                </c:pt>
                <c:pt idx="20">
                  <c:v>6.9997328346242504E-2</c:v>
                </c:pt>
                <c:pt idx="21">
                  <c:v>7.2055467790061334E-2</c:v>
                </c:pt>
                <c:pt idx="22">
                  <c:v>6.0937499999996092E-2</c:v>
                </c:pt>
                <c:pt idx="23">
                  <c:v>6.0467128027681838E-2</c:v>
                </c:pt>
                <c:pt idx="24">
                  <c:v>4.102867777683783E-2</c:v>
                </c:pt>
                <c:pt idx="25">
                  <c:v>3.9245410139801429E-2</c:v>
                </c:pt>
                <c:pt idx="26">
                  <c:v>3.8975220495589991E-2</c:v>
                </c:pt>
                <c:pt idx="27">
                  <c:v>3.7617292225200938E-2</c:v>
                </c:pt>
                <c:pt idx="28">
                  <c:v>3.5128805620608938E-2</c:v>
                </c:pt>
                <c:pt idx="29">
                  <c:v>3.3653444676409183E-2</c:v>
                </c:pt>
                <c:pt idx="30">
                  <c:v>3.373875374875035E-2</c:v>
                </c:pt>
                <c:pt idx="31">
                  <c:v>3.1483635155341583E-2</c:v>
                </c:pt>
                <c:pt idx="32">
                  <c:v>2.9879317519766913E-2</c:v>
                </c:pt>
                <c:pt idx="33">
                  <c:v>1.7601309864920145E-2</c:v>
                </c:pt>
                <c:pt idx="34">
                  <c:v>1.6445753559155563E-2</c:v>
                </c:pt>
                <c:pt idx="35">
                  <c:v>1.5254099029284429E-2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330-4052-AB63-5BB06A7886E5}"/>
            </c:ext>
          </c:extLst>
        </c:ser>
        <c:ser>
          <c:idx val="12"/>
          <c:order val="12"/>
          <c:tx>
            <c:strRef>
              <c:f>GZI!$AO$4</c:f>
              <c:strCache>
                <c:ptCount val="1"/>
                <c:pt idx="0">
                  <c:v>2022 mei</c:v>
                </c:pt>
              </c:strCache>
            </c:strRef>
          </c:tx>
          <c:spPr>
            <a:ln w="28575" cap="rnd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GZI!$AO$17:$AO$52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5.2056789224604882E-2</c:v>
                </c:pt>
                <c:pt idx="12">
                  <c:v>7.1227911191658944E-2</c:v>
                </c:pt>
                <c:pt idx="13">
                  <c:v>7.5640909502668441E-2</c:v>
                </c:pt>
                <c:pt idx="14">
                  <c:v>7.6790882778577929E-2</c:v>
                </c:pt>
                <c:pt idx="15">
                  <c:v>7.8067249616871504E-2</c:v>
                </c:pt>
                <c:pt idx="16">
                  <c:v>7.9736913235422868E-2</c:v>
                </c:pt>
                <c:pt idx="17">
                  <c:v>7.9058485311289006E-2</c:v>
                </c:pt>
                <c:pt idx="18">
                  <c:v>7.2740238901761289E-2</c:v>
                </c:pt>
                <c:pt idx="19">
                  <c:v>6.9984034060666778E-2</c:v>
                </c:pt>
                <c:pt idx="20">
                  <c:v>7.2668982099916013E-2</c:v>
                </c:pt>
                <c:pt idx="21">
                  <c:v>7.6794804282952267E-2</c:v>
                </c:pt>
                <c:pt idx="22">
                  <c:v>6.6232638888884976E-2</c:v>
                </c:pt>
                <c:pt idx="23">
                  <c:v>6.643598615916968E-2</c:v>
                </c:pt>
                <c:pt idx="24">
                  <c:v>4.7965485153540266E-2</c:v>
                </c:pt>
                <c:pt idx="25">
                  <c:v>4.6403907697490254E-2</c:v>
                </c:pt>
                <c:pt idx="26">
                  <c:v>4.6283074338513197E-2</c:v>
                </c:pt>
                <c:pt idx="27">
                  <c:v>4.0889706497198697E-2</c:v>
                </c:pt>
                <c:pt idx="28">
                  <c:v>3.8301068090787815E-2</c:v>
                </c:pt>
                <c:pt idx="29">
                  <c:v>3.6383315294313601E-2</c:v>
                </c:pt>
                <c:pt idx="30">
                  <c:v>2.9832142263586547E-2</c:v>
                </c:pt>
                <c:pt idx="31">
                  <c:v>3.6475172013595403E-2</c:v>
                </c:pt>
                <c:pt idx="32">
                  <c:v>3.4122042341220515E-2</c:v>
                </c:pt>
                <c:pt idx="33">
                  <c:v>2.0213546336294685E-2</c:v>
                </c:pt>
                <c:pt idx="34">
                  <c:v>1.831800048847998E-2</c:v>
                </c:pt>
                <c:pt idx="35">
                  <c:v>1.6304347826086918E-2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330-4052-AB63-5BB06A7886E5}"/>
            </c:ext>
          </c:extLst>
        </c:ser>
        <c:ser>
          <c:idx val="13"/>
          <c:order val="13"/>
          <c:tx>
            <c:strRef>
              <c:f>GZI!$AP$4</c:f>
              <c:strCache>
                <c:ptCount val="1"/>
                <c:pt idx="0">
                  <c:v>2022 jun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GZI!$AP$17:$AP$52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5.2056789224604882E-2</c:v>
                </c:pt>
                <c:pt idx="12">
                  <c:v>7.1227911191658944E-2</c:v>
                </c:pt>
                <c:pt idx="13">
                  <c:v>7.5640909502668441E-2</c:v>
                </c:pt>
                <c:pt idx="14">
                  <c:v>7.6790882778577929E-2</c:v>
                </c:pt>
                <c:pt idx="15">
                  <c:v>7.8067249616871504E-2</c:v>
                </c:pt>
                <c:pt idx="16">
                  <c:v>8.3430939724295605E-2</c:v>
                </c:pt>
                <c:pt idx="17">
                  <c:v>8.2741892013292295E-2</c:v>
                </c:pt>
                <c:pt idx="18">
                  <c:v>7.6840791584948942E-2</c:v>
                </c:pt>
                <c:pt idx="19">
                  <c:v>7.3532020578318091E-2</c:v>
                </c:pt>
                <c:pt idx="20">
                  <c:v>7.5785911479201662E-2</c:v>
                </c:pt>
                <c:pt idx="21">
                  <c:v>8.1095313322797846E-2</c:v>
                </c:pt>
                <c:pt idx="22">
                  <c:v>6.9704861111107297E-2</c:v>
                </c:pt>
                <c:pt idx="23">
                  <c:v>6.8771626297577937E-2</c:v>
                </c:pt>
                <c:pt idx="24">
                  <c:v>5.0841722358514474E-2</c:v>
                </c:pt>
                <c:pt idx="25">
                  <c:v>4.9014653865588675E-2</c:v>
                </c:pt>
                <c:pt idx="26">
                  <c:v>4.8635027299454014E-2</c:v>
                </c:pt>
                <c:pt idx="27">
                  <c:v>4.3732753574713623E-2</c:v>
                </c:pt>
                <c:pt idx="28">
                  <c:v>3.8419958419958489E-2</c:v>
                </c:pt>
                <c:pt idx="29">
                  <c:v>3.6176568204447479E-2</c:v>
                </c:pt>
                <c:pt idx="30">
                  <c:v>3.7500000000000089E-2</c:v>
                </c:pt>
                <c:pt idx="31">
                  <c:v>3.6189374535239072E-2</c:v>
                </c:pt>
                <c:pt idx="32">
                  <c:v>3.4188741721854488E-2</c:v>
                </c:pt>
                <c:pt idx="33">
                  <c:v>1.9483682415976533E-2</c:v>
                </c:pt>
                <c:pt idx="34">
                  <c:v>1.8258540939706247E-2</c:v>
                </c:pt>
                <c:pt idx="35">
                  <c:v>1.7159044921084554E-2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330-4052-AB63-5BB06A7886E5}"/>
            </c:ext>
          </c:extLst>
        </c:ser>
        <c:ser>
          <c:idx val="14"/>
          <c:order val="14"/>
          <c:tx>
            <c:strRef>
              <c:f>GZI!$AQ$16</c:f>
              <c:strCache>
                <c:ptCount val="1"/>
                <c:pt idx="0">
                  <c:v>2022 jul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prstDash val="dash"/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GZI!$AQ$17:$AQ$52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5.2056789224604882E-2</c:v>
                </c:pt>
                <c:pt idx="12">
                  <c:v>7.1227911191658944E-2</c:v>
                </c:pt>
                <c:pt idx="13">
                  <c:v>7.5640909502668441E-2</c:v>
                </c:pt>
                <c:pt idx="14">
                  <c:v>7.6790882778577929E-2</c:v>
                </c:pt>
                <c:pt idx="15">
                  <c:v>7.8067249616871504E-2</c:v>
                </c:pt>
                <c:pt idx="16">
                  <c:v>8.3430939724295605E-2</c:v>
                </c:pt>
                <c:pt idx="17">
                  <c:v>8.723385140597939E-2</c:v>
                </c:pt>
                <c:pt idx="18">
                  <c:v>8.6022463897303947E-2</c:v>
                </c:pt>
                <c:pt idx="19">
                  <c:v>8.5151676423625755E-2</c:v>
                </c:pt>
                <c:pt idx="20">
                  <c:v>8.9144180247569205E-2</c:v>
                </c:pt>
                <c:pt idx="21">
                  <c:v>8.3903809022288778E-2</c:v>
                </c:pt>
                <c:pt idx="22">
                  <c:v>7.4565972222218502E-2</c:v>
                </c:pt>
                <c:pt idx="23">
                  <c:v>7.4653979238754387E-2</c:v>
                </c:pt>
                <c:pt idx="24">
                  <c:v>6.6661026985872729E-2</c:v>
                </c:pt>
                <c:pt idx="25">
                  <c:v>6.4510695637527427E-2</c:v>
                </c:pt>
                <c:pt idx="26">
                  <c:v>6.3586728265434767E-2</c:v>
                </c:pt>
                <c:pt idx="27">
                  <c:v>5.7697131867212814E-2</c:v>
                </c:pt>
                <c:pt idx="28">
                  <c:v>5.2224532224532272E-2</c:v>
                </c:pt>
                <c:pt idx="29">
                  <c:v>4.5942819368699483E-2</c:v>
                </c:pt>
                <c:pt idx="30">
                  <c:v>4.3913650168267315E-2</c:v>
                </c:pt>
                <c:pt idx="31">
                  <c:v>4.0379270884420393E-2</c:v>
                </c:pt>
                <c:pt idx="32">
                  <c:v>3.7612428454619762E-2</c:v>
                </c:pt>
                <c:pt idx="33">
                  <c:v>3.1659919028339978E-2</c:v>
                </c:pt>
                <c:pt idx="34">
                  <c:v>2.8516035220938596E-2</c:v>
                </c:pt>
                <c:pt idx="35">
                  <c:v>2.6724623681880333E-2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330-4052-AB63-5BB06A7886E5}"/>
            </c:ext>
          </c:extLst>
        </c:ser>
        <c:ser>
          <c:idx val="15"/>
          <c:order val="15"/>
          <c:tx>
            <c:strRef>
              <c:f>GZI!$AR$16</c:f>
              <c:strCache>
                <c:ptCount val="1"/>
                <c:pt idx="0">
                  <c:v>2022 sep</c:v>
                </c:pt>
              </c:strCache>
            </c:strRef>
          </c:tx>
          <c:spPr>
            <a:ln w="28575" cap="rnd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GZI!$AR$17:$AR$52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5.2056789224604882E-2</c:v>
                </c:pt>
                <c:pt idx="12">
                  <c:v>7.1227911191658944E-2</c:v>
                </c:pt>
                <c:pt idx="13">
                  <c:v>7.5640909502668441E-2</c:v>
                </c:pt>
                <c:pt idx="14">
                  <c:v>7.6790882778577929E-2</c:v>
                </c:pt>
                <c:pt idx="15">
                  <c:v>7.8067249616871504E-2</c:v>
                </c:pt>
                <c:pt idx="16">
                  <c:v>8.3430939724295605E-2</c:v>
                </c:pt>
                <c:pt idx="17">
                  <c:v>8.723385140597939E-2</c:v>
                </c:pt>
                <c:pt idx="18">
                  <c:v>9.0657871278298829E-2</c:v>
                </c:pt>
                <c:pt idx="19">
                  <c:v>9.7037431257757545E-2</c:v>
                </c:pt>
                <c:pt idx="20">
                  <c:v>0.10437260664350845</c:v>
                </c:pt>
                <c:pt idx="21">
                  <c:v>0.10944356678953437</c:v>
                </c:pt>
                <c:pt idx="22">
                  <c:v>0.10251736111110721</c:v>
                </c:pt>
                <c:pt idx="23">
                  <c:v>0.107871972318339</c:v>
                </c:pt>
                <c:pt idx="24">
                  <c:v>8.9332543778022355E-2</c:v>
                </c:pt>
                <c:pt idx="25">
                  <c:v>8.7586323058783888E-2</c:v>
                </c:pt>
                <c:pt idx="26">
                  <c:v>8.7106257874842496E-2</c:v>
                </c:pt>
                <c:pt idx="27">
                  <c:v>9.5492934191822032E-2</c:v>
                </c:pt>
                <c:pt idx="28">
                  <c:v>8.9979209979209829E-2</c:v>
                </c:pt>
                <c:pt idx="29">
                  <c:v>8.3374648818377306E-2</c:v>
                </c:pt>
                <c:pt idx="30">
                  <c:v>7.4703718839395306E-2</c:v>
                </c:pt>
                <c:pt idx="31">
                  <c:v>6.516817593790436E-2</c:v>
                </c:pt>
                <c:pt idx="32">
                  <c:v>5.9269413756955158E-2</c:v>
                </c:pt>
                <c:pt idx="33">
                  <c:v>4.3351000711968846E-2</c:v>
                </c:pt>
                <c:pt idx="34">
                  <c:v>3.7477363987087564E-2</c:v>
                </c:pt>
                <c:pt idx="35">
                  <c:v>3.0530178808464203E-2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330-4052-AB63-5BB06A7886E5}"/>
            </c:ext>
          </c:extLst>
        </c:ser>
        <c:ser>
          <c:idx val="16"/>
          <c:order val="16"/>
          <c:tx>
            <c:strRef>
              <c:f>GZI!$AS$16</c:f>
              <c:strCache>
                <c:ptCount val="1"/>
                <c:pt idx="0">
                  <c:v>2022 okt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GZI!$AS$17:$AS$52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5.2056789224604882E-2</c:v>
                </c:pt>
                <c:pt idx="12">
                  <c:v>7.1227911191658944E-2</c:v>
                </c:pt>
                <c:pt idx="13">
                  <c:v>7.5640909502668441E-2</c:v>
                </c:pt>
                <c:pt idx="14">
                  <c:v>7.6790882778577929E-2</c:v>
                </c:pt>
                <c:pt idx="15">
                  <c:v>7.8067249616871504E-2</c:v>
                </c:pt>
                <c:pt idx="16">
                  <c:v>8.3430939724295605E-2</c:v>
                </c:pt>
                <c:pt idx="17">
                  <c:v>8.723385140597939E-2</c:v>
                </c:pt>
                <c:pt idx="18">
                  <c:v>9.0657871278298829E-2</c:v>
                </c:pt>
                <c:pt idx="19">
                  <c:v>9.7037431257757545E-2</c:v>
                </c:pt>
                <c:pt idx="20">
                  <c:v>0.11247662302965145</c:v>
                </c:pt>
                <c:pt idx="21">
                  <c:v>0.12111637704054368</c:v>
                </c:pt>
                <c:pt idx="22">
                  <c:v>9.1666666666662788E-2</c:v>
                </c:pt>
                <c:pt idx="23">
                  <c:v>9.4636678200692215E-2</c:v>
                </c:pt>
                <c:pt idx="24">
                  <c:v>9.1616614499619331E-2</c:v>
                </c:pt>
                <c:pt idx="25">
                  <c:v>9.0028633990230755E-2</c:v>
                </c:pt>
                <c:pt idx="26">
                  <c:v>8.9626207475850483E-2</c:v>
                </c:pt>
                <c:pt idx="27">
                  <c:v>9.9339409649636279E-2</c:v>
                </c:pt>
                <c:pt idx="28">
                  <c:v>9.3555093555093505E-2</c:v>
                </c:pt>
                <c:pt idx="29">
                  <c:v>8.6679887621880614E-2</c:v>
                </c:pt>
                <c:pt idx="30">
                  <c:v>7.7319166326113686E-2</c:v>
                </c:pt>
                <c:pt idx="31">
                  <c:v>6.8078913324708834E-2</c:v>
                </c:pt>
                <c:pt idx="32">
                  <c:v>5.4434838296509636E-2</c:v>
                </c:pt>
                <c:pt idx="33">
                  <c:v>3.5540942539533438E-2</c:v>
                </c:pt>
                <c:pt idx="34">
                  <c:v>5.0811068702290019E-2</c:v>
                </c:pt>
                <c:pt idx="35">
                  <c:v>4.5835308993203761E-2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D330-4052-AB63-5BB06A7886E5}"/>
            </c:ext>
          </c:extLst>
        </c:ser>
        <c:ser>
          <c:idx val="17"/>
          <c:order val="17"/>
          <c:tx>
            <c:strRef>
              <c:f>GZI!$AU$16</c:f>
              <c:strCache>
                <c:ptCount val="1"/>
                <c:pt idx="0">
                  <c:v>2022 dec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GZI!$AU$17:$AU$52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5.2056789224604882E-2</c:v>
                </c:pt>
                <c:pt idx="12">
                  <c:v>7.1227911191658944E-2</c:v>
                </c:pt>
                <c:pt idx="13">
                  <c:v>7.5640909502668441E-2</c:v>
                </c:pt>
                <c:pt idx="14">
                  <c:v>7.6790882778577929E-2</c:v>
                </c:pt>
                <c:pt idx="15">
                  <c:v>7.8067249616871504E-2</c:v>
                </c:pt>
                <c:pt idx="16">
                  <c:v>8.3430939724295605E-2</c:v>
                </c:pt>
                <c:pt idx="17">
                  <c:v>8.723385140597939E-2</c:v>
                </c:pt>
                <c:pt idx="18">
                  <c:v>9.0657871278298829E-2</c:v>
                </c:pt>
                <c:pt idx="19">
                  <c:v>9.7037431257757545E-2</c:v>
                </c:pt>
                <c:pt idx="20">
                  <c:v>0.11247662302965145</c:v>
                </c:pt>
                <c:pt idx="21">
                  <c:v>0.1226961558715074</c:v>
                </c:pt>
                <c:pt idx="22">
                  <c:v>0.10624999999999596</c:v>
                </c:pt>
                <c:pt idx="23">
                  <c:v>0.104757785467128</c:v>
                </c:pt>
                <c:pt idx="24">
                  <c:v>7.9519499196345489E-2</c:v>
                </c:pt>
                <c:pt idx="25">
                  <c:v>7.6469597439784431E-2</c:v>
                </c:pt>
                <c:pt idx="26">
                  <c:v>7.4002519949601053E-2</c:v>
                </c:pt>
                <c:pt idx="27">
                  <c:v>8.2531984279622161E-2</c:v>
                </c:pt>
                <c:pt idx="28">
                  <c:v>7.7172557172557221E-2</c:v>
                </c:pt>
                <c:pt idx="29">
                  <c:v>7.0649479424888417E-2</c:v>
                </c:pt>
                <c:pt idx="30">
                  <c:v>6.293420514916237E-2</c:v>
                </c:pt>
                <c:pt idx="31">
                  <c:v>5.6355109961190086E-2</c:v>
                </c:pt>
                <c:pt idx="32">
                  <c:v>4.0265770092859254E-2</c:v>
                </c:pt>
                <c:pt idx="33">
                  <c:v>2.1341463414634276E-2</c:v>
                </c:pt>
                <c:pt idx="34">
                  <c:v>2.5580665411173875E-2</c:v>
                </c:pt>
                <c:pt idx="35">
                  <c:v>2.6466212512724185E-2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330-4052-AB63-5BB06A7886E5}"/>
            </c:ext>
          </c:extLst>
        </c:ser>
        <c:ser>
          <c:idx val="18"/>
          <c:order val="18"/>
          <c:tx>
            <c:v>2023 jan</c:v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GZI!$AV$17:$AV$52</c:f>
              <c:numCache>
                <c:formatCode>0.00%</c:formatCode>
                <c:ptCount val="36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5.2056789224604882E-2</c:v>
                </c:pt>
                <c:pt idx="12">
                  <c:v>7.1227911191658944E-2</c:v>
                </c:pt>
                <c:pt idx="13">
                  <c:v>7.5640909502668441E-2</c:v>
                </c:pt>
                <c:pt idx="14">
                  <c:v>7.6790882778577929E-2</c:v>
                </c:pt>
                <c:pt idx="15">
                  <c:v>7.8067249616871504E-2</c:v>
                </c:pt>
                <c:pt idx="16">
                  <c:v>8.3430939724295605E-2</c:v>
                </c:pt>
                <c:pt idx="17">
                  <c:v>8.723385140597939E-2</c:v>
                </c:pt>
                <c:pt idx="18">
                  <c:v>9.0657871278298829E-2</c:v>
                </c:pt>
                <c:pt idx="19">
                  <c:v>9.7037431257757545E-2</c:v>
                </c:pt>
                <c:pt idx="20">
                  <c:v>0.11247662302965145</c:v>
                </c:pt>
                <c:pt idx="21">
                  <c:v>0.1226961558715074</c:v>
                </c:pt>
                <c:pt idx="22">
                  <c:v>0.10624999999999596</c:v>
                </c:pt>
                <c:pt idx="23">
                  <c:v>0.10631487889273372</c:v>
                </c:pt>
                <c:pt idx="24">
                  <c:v>8.1465189070298649E-2</c:v>
                </c:pt>
                <c:pt idx="25">
                  <c:v>7.7648644096344865E-2</c:v>
                </c:pt>
                <c:pt idx="26">
                  <c:v>7.7026459470810549E-2</c:v>
                </c:pt>
                <c:pt idx="27">
                  <c:v>8.0525127519023298E-2</c:v>
                </c:pt>
                <c:pt idx="28">
                  <c:v>7.5675675675675569E-2</c:v>
                </c:pt>
                <c:pt idx="29">
                  <c:v>6.9988431664187889E-2</c:v>
                </c:pt>
                <c:pt idx="30">
                  <c:v>6.3097670617082047E-2</c:v>
                </c:pt>
                <c:pt idx="31">
                  <c:v>5.4333764553686992E-2</c:v>
                </c:pt>
                <c:pt idx="32">
                  <c:v>3.9945565161703556E-2</c:v>
                </c:pt>
                <c:pt idx="33">
                  <c:v>2.102876797998765E-2</c:v>
                </c:pt>
                <c:pt idx="34">
                  <c:v>2.5188323917137545E-2</c:v>
                </c:pt>
                <c:pt idx="35">
                  <c:v>2.5647040425365475E-2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D330-4052-AB63-5BB06A7886E5}"/>
            </c:ext>
          </c:extLst>
        </c:ser>
        <c:ser>
          <c:idx val="19"/>
          <c:order val="19"/>
          <c:tx>
            <c:v>2023 feb</c:v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cat>
            <c:strRef>
              <c:f>GZI!$AB$17:$AB$64</c:f>
              <c:strCache>
                <c:ptCount val="48"/>
                <c:pt idx="0">
                  <c:v>2021 jan</c:v>
                </c:pt>
                <c:pt idx="1">
                  <c:v>2021 feb</c:v>
                </c:pt>
                <c:pt idx="2">
                  <c:v>2021 maa</c:v>
                </c:pt>
                <c:pt idx="3">
                  <c:v>2021 apr</c:v>
                </c:pt>
                <c:pt idx="4">
                  <c:v>2021 mei</c:v>
                </c:pt>
                <c:pt idx="5">
                  <c:v>2021 jun</c:v>
                </c:pt>
                <c:pt idx="6">
                  <c:v>2021 jul</c:v>
                </c:pt>
                <c:pt idx="7">
                  <c:v>2021 aug</c:v>
                </c:pt>
                <c:pt idx="8">
                  <c:v>2021 sep</c:v>
                </c:pt>
                <c:pt idx="9">
                  <c:v>2021 okt</c:v>
                </c:pt>
                <c:pt idx="10">
                  <c:v>2021 nov</c:v>
                </c:pt>
                <c:pt idx="11">
                  <c:v>2021 dec</c:v>
                </c:pt>
                <c:pt idx="12">
                  <c:v>2022 jan</c:v>
                </c:pt>
                <c:pt idx="13">
                  <c:v>2022 feb</c:v>
                </c:pt>
                <c:pt idx="14">
                  <c:v>2022 maa</c:v>
                </c:pt>
                <c:pt idx="15">
                  <c:v>2022 apr</c:v>
                </c:pt>
                <c:pt idx="16">
                  <c:v>2022 mei</c:v>
                </c:pt>
                <c:pt idx="17">
                  <c:v>2022 jun</c:v>
                </c:pt>
                <c:pt idx="18">
                  <c:v>2022 jul</c:v>
                </c:pt>
                <c:pt idx="19">
                  <c:v>2022 aug</c:v>
                </c:pt>
                <c:pt idx="20">
                  <c:v>2022 sep</c:v>
                </c:pt>
                <c:pt idx="21">
                  <c:v>2022 okt</c:v>
                </c:pt>
                <c:pt idx="22">
                  <c:v>2022 nov</c:v>
                </c:pt>
                <c:pt idx="23">
                  <c:v>2022 dec</c:v>
                </c:pt>
                <c:pt idx="24">
                  <c:v>2023 jan</c:v>
                </c:pt>
                <c:pt idx="25">
                  <c:v>2023 feb</c:v>
                </c:pt>
                <c:pt idx="26">
                  <c:v>2023 maa</c:v>
                </c:pt>
                <c:pt idx="27">
                  <c:v>2023 apr</c:v>
                </c:pt>
                <c:pt idx="28">
                  <c:v>2023 mei</c:v>
                </c:pt>
                <c:pt idx="29">
                  <c:v>2023 jun</c:v>
                </c:pt>
                <c:pt idx="30">
                  <c:v>2023 jul</c:v>
                </c:pt>
                <c:pt idx="31">
                  <c:v>2023 aug</c:v>
                </c:pt>
                <c:pt idx="32">
                  <c:v>2023 sep</c:v>
                </c:pt>
                <c:pt idx="33">
                  <c:v>2023 okt</c:v>
                </c:pt>
                <c:pt idx="34">
                  <c:v>2023 nov</c:v>
                </c:pt>
                <c:pt idx="35">
                  <c:v>2023 dec</c:v>
                </c:pt>
                <c:pt idx="36">
                  <c:v>2024 jan</c:v>
                </c:pt>
                <c:pt idx="37">
                  <c:v>2024 feb</c:v>
                </c:pt>
                <c:pt idx="38">
                  <c:v>2024 maa</c:v>
                </c:pt>
                <c:pt idx="39">
                  <c:v>2024 apr</c:v>
                </c:pt>
                <c:pt idx="40">
                  <c:v>2024 mei</c:v>
                </c:pt>
                <c:pt idx="41">
                  <c:v>2024 jun</c:v>
                </c:pt>
                <c:pt idx="42">
                  <c:v>2024 jul</c:v>
                </c:pt>
                <c:pt idx="43">
                  <c:v>2024 aug</c:v>
                </c:pt>
                <c:pt idx="44">
                  <c:v>2024 sep</c:v>
                </c:pt>
                <c:pt idx="45">
                  <c:v>2024 okt</c:v>
                </c:pt>
                <c:pt idx="46">
                  <c:v>2024 nov</c:v>
                </c:pt>
                <c:pt idx="47">
                  <c:v>2024 dec</c:v>
                </c:pt>
              </c:strCache>
            </c:strRef>
          </c:cat>
          <c:val>
            <c:numRef>
              <c:f>GZI!$AW$17:$AW$64</c:f>
              <c:numCache>
                <c:formatCode>0.00%</c:formatCode>
                <c:ptCount val="48"/>
                <c:pt idx="0">
                  <c:v>5.7418884433102502E-3</c:v>
                </c:pt>
                <c:pt idx="1">
                  <c:v>4.7328661144989681E-3</c:v>
                </c:pt>
                <c:pt idx="2">
                  <c:v>5.4565296471447144E-3</c:v>
                </c:pt>
                <c:pt idx="3">
                  <c:v>6.4416621302849641E-3</c:v>
                </c:pt>
                <c:pt idx="4">
                  <c:v>8.0835603996367578E-3</c:v>
                </c:pt>
                <c:pt idx="5">
                  <c:v>1.1449341208541686E-2</c:v>
                </c:pt>
                <c:pt idx="6">
                  <c:v>1.8336964415395896E-2</c:v>
                </c:pt>
                <c:pt idx="7">
                  <c:v>2.3049001814881898E-2</c:v>
                </c:pt>
                <c:pt idx="8">
                  <c:v>2.286390963745677E-2</c:v>
                </c:pt>
                <c:pt idx="9">
                  <c:v>3.4783398419761857E-2</c:v>
                </c:pt>
                <c:pt idx="10">
                  <c:v>4.8130288417796541E-2</c:v>
                </c:pt>
                <c:pt idx="11">
                  <c:v>5.2056789224604882E-2</c:v>
                </c:pt>
                <c:pt idx="12">
                  <c:v>7.1227911191658944E-2</c:v>
                </c:pt>
                <c:pt idx="13">
                  <c:v>7.5640909502668441E-2</c:v>
                </c:pt>
                <c:pt idx="14">
                  <c:v>7.6790882778577929E-2</c:v>
                </c:pt>
                <c:pt idx="15">
                  <c:v>7.8067249616871504E-2</c:v>
                </c:pt>
                <c:pt idx="16">
                  <c:v>8.3430939724295605E-2</c:v>
                </c:pt>
                <c:pt idx="17">
                  <c:v>8.723385140597939E-2</c:v>
                </c:pt>
                <c:pt idx="18">
                  <c:v>9.0657871278298829E-2</c:v>
                </c:pt>
                <c:pt idx="19">
                  <c:v>9.7037431257757545E-2</c:v>
                </c:pt>
                <c:pt idx="20">
                  <c:v>0.11247662302965145</c:v>
                </c:pt>
                <c:pt idx="21">
                  <c:v>0.1226961558715074</c:v>
                </c:pt>
                <c:pt idx="22">
                  <c:v>0.10624999999999596</c:v>
                </c:pt>
                <c:pt idx="23">
                  <c:v>0.10631487889273372</c:v>
                </c:pt>
                <c:pt idx="24">
                  <c:v>8.2818712460874799E-2</c:v>
                </c:pt>
                <c:pt idx="25">
                  <c:v>7.6048509348155546E-2</c:v>
                </c:pt>
                <c:pt idx="26">
                  <c:v>7.4254514909701808E-2</c:v>
                </c:pt>
                <c:pt idx="27">
                  <c:v>7.3333890793544798E-2</c:v>
                </c:pt>
                <c:pt idx="28">
                  <c:v>6.8440748440748322E-2</c:v>
                </c:pt>
                <c:pt idx="29">
                  <c:v>6.2716906296480079E-2</c:v>
                </c:pt>
                <c:pt idx="30">
                  <c:v>5.59051900286065E-2</c:v>
                </c:pt>
                <c:pt idx="31">
                  <c:v>4.7865459249676556E-2</c:v>
                </c:pt>
                <c:pt idx="32">
                  <c:v>3.3621517771373677E-2</c:v>
                </c:pt>
                <c:pt idx="33">
                  <c:v>1.6181988742964393E-2</c:v>
                </c:pt>
                <c:pt idx="34">
                  <c:v>2.1500313873195287E-2</c:v>
                </c:pt>
                <c:pt idx="35">
                  <c:v>2.1972007193681975E-2</c:v>
                </c:pt>
                <c:pt idx="36">
                  <c:v>3.2265624999999964E-2</c:v>
                </c:pt>
                <c:pt idx="37">
                  <c:v>3.8115363543867797E-2</c:v>
                </c:pt>
                <c:pt idx="38">
                  <c:v>4.1050903119868476E-2</c:v>
                </c:pt>
                <c:pt idx="39">
                  <c:v>3.4278591461514241E-2</c:v>
                </c:pt>
                <c:pt idx="40">
                  <c:v>3.3390410958904271E-2</c:v>
                </c:pt>
                <c:pt idx="41">
                  <c:v>3.2579115154342642E-2</c:v>
                </c:pt>
                <c:pt idx="42">
                  <c:v>3.0575121913460679E-2</c:v>
                </c:pt>
                <c:pt idx="43">
                  <c:v>2.8163580246913567E-2</c:v>
                </c:pt>
                <c:pt idx="44">
                  <c:v>2.9275092936803082E-2</c:v>
                </c:pt>
                <c:pt idx="45">
                  <c:v>2.9156088929917612E-2</c:v>
                </c:pt>
                <c:pt idx="46">
                  <c:v>2.7730834229528156E-2</c:v>
                </c:pt>
                <c:pt idx="47">
                  <c:v>2.3641928079571661E-2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D330-4052-AB63-5BB06A788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339920"/>
        <c:axId val="903348240"/>
      </c:lineChart>
      <c:catAx>
        <c:axId val="90333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903348240"/>
        <c:crosses val="autoZero"/>
        <c:auto val="1"/>
        <c:lblAlgn val="ctr"/>
        <c:lblOffset val="100"/>
        <c:noMultiLvlLbl val="0"/>
      </c:catAx>
      <c:valAx>
        <c:axId val="90334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90333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608036676102909"/>
          <c:w val="1"/>
          <c:h val="0.20977918068881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l-B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32395454427074E-2"/>
          <c:y val="2.4449235895748597E-2"/>
          <c:w val="0.90436760454557297"/>
          <c:h val="0.7372337916251529"/>
        </c:manualLayout>
      </c:layout>
      <c:lineChart>
        <c:grouping val="standard"/>
        <c:varyColors val="0"/>
        <c:ser>
          <c:idx val="0"/>
          <c:order val="0"/>
          <c:tx>
            <c:v>Saldo, UITV2019-2022, MJR 2022-2027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Lit>
              <c:ptCount val="9"/>
              <c:pt idx="0">
                <c:v>UITV 2019</c:v>
              </c:pt>
              <c:pt idx="1">
                <c:v>UITV 2020</c:v>
              </c:pt>
              <c:pt idx="2">
                <c:v> UITV 2021</c:v>
              </c:pt>
              <c:pt idx="3">
                <c:v> voorl UITV 2022</c:v>
              </c:pt>
              <c:pt idx="4">
                <c:v> 2023</c:v>
              </c:pt>
              <c:pt idx="5">
                <c:v> 2024</c:v>
              </c:pt>
              <c:pt idx="6">
                <c:v> 2025</c:v>
              </c:pt>
              <c:pt idx="7">
                <c:v> 2026</c:v>
              </c:pt>
              <c:pt idx="8">
                <c:v>2027</c:v>
              </c:pt>
            </c:strLit>
          </c:cat>
          <c:val>
            <c:numRef>
              <c:f>(Saldo!$D$25,Saldo!$E$25,Saldo!$F$25,Saldo!$H$25,Saldo!$J$25,Saldo!$M$25,Saldo!$P$25,Saldo!$S$25,Saldo!$V$25)</c:f>
              <c:numCache>
                <c:formatCode>0.00</c:formatCode>
                <c:ptCount val="9"/>
                <c:pt idx="0">
                  <c:v>0.170429</c:v>
                </c:pt>
                <c:pt idx="1">
                  <c:v>-6.0114770000000002</c:v>
                </c:pt>
                <c:pt idx="2">
                  <c:v>-2.7499199999999999</c:v>
                </c:pt>
                <c:pt idx="4">
                  <c:v>-2.9217149999999998</c:v>
                </c:pt>
                <c:pt idx="5">
                  <c:v>-1.919505</c:v>
                </c:pt>
                <c:pt idx="6">
                  <c:v>-1.8148789999999999</c:v>
                </c:pt>
                <c:pt idx="7">
                  <c:v>-0.97574799999999995</c:v>
                </c:pt>
                <c:pt idx="8">
                  <c:v>-0.39948899999999998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36-4BAF-9F9F-90262E85C390}"/>
            </c:ext>
          </c:extLst>
        </c:ser>
        <c:ser>
          <c:idx val="1"/>
          <c:order val="1"/>
          <c:tx>
            <c:v>Saldo, UITV2019-2022, SERV 2022-2027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Lit>
              <c:ptCount val="9"/>
              <c:pt idx="0">
                <c:v>UITV 2019</c:v>
              </c:pt>
              <c:pt idx="1">
                <c:v>UITV 2020</c:v>
              </c:pt>
              <c:pt idx="2">
                <c:v> UITV 2021</c:v>
              </c:pt>
              <c:pt idx="3">
                <c:v> voorl UITV 2022</c:v>
              </c:pt>
              <c:pt idx="4">
                <c:v> 2023</c:v>
              </c:pt>
              <c:pt idx="5">
                <c:v> 2024</c:v>
              </c:pt>
              <c:pt idx="6">
                <c:v> 2025</c:v>
              </c:pt>
              <c:pt idx="7">
                <c:v> 2026</c:v>
              </c:pt>
              <c:pt idx="8">
                <c:v>2027</c:v>
              </c:pt>
            </c:strLit>
          </c:cat>
          <c:val>
            <c:numRef>
              <c:f>(Saldo!$D$25,Saldo!$E$25,Saldo!$F$25,Saldo!$H$25,Saldo!$K$25,Saldo!$N$25,Saldo!$Q$25,Saldo!$T$25,Saldo!$W$25)</c:f>
              <c:numCache>
                <c:formatCode>0.00</c:formatCode>
                <c:ptCount val="9"/>
                <c:pt idx="0">
                  <c:v>0.170429</c:v>
                </c:pt>
                <c:pt idx="1">
                  <c:v>-6.0114770000000002</c:v>
                </c:pt>
                <c:pt idx="2">
                  <c:v>-2.7499199999999999</c:v>
                </c:pt>
                <c:pt idx="4">
                  <c:v>-2.6459458325700238</c:v>
                </c:pt>
                <c:pt idx="5">
                  <c:v>-1.823924650849253</c:v>
                </c:pt>
                <c:pt idx="6">
                  <c:v>-1.6535270815638452</c:v>
                </c:pt>
                <c:pt idx="7">
                  <c:v>-0.56870272846261416</c:v>
                </c:pt>
                <c:pt idx="8">
                  <c:v>-9.5818875565588477E-2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36-4BAF-9F9F-90262E85C390}"/>
            </c:ext>
          </c:extLst>
        </c:ser>
        <c:ser>
          <c:idx val="4"/>
          <c:order val="2"/>
          <c:tx>
            <c:v>Saldo (excl. VV en bouwkost Oosterweel), UITV2019-2022, MJR 2022-2027</c:v>
          </c:tx>
          <c:spPr>
            <a:ln w="28575" cap="rnd">
              <a:solidFill>
                <a:srgbClr val="FF0000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Lit>
              <c:ptCount val="9"/>
              <c:pt idx="0">
                <c:v>UITV 2019</c:v>
              </c:pt>
              <c:pt idx="1">
                <c:v>UITV 2020</c:v>
              </c:pt>
              <c:pt idx="2">
                <c:v> UITV 2021</c:v>
              </c:pt>
              <c:pt idx="3">
                <c:v> voorl UITV 2022</c:v>
              </c:pt>
              <c:pt idx="4">
                <c:v> 2023</c:v>
              </c:pt>
              <c:pt idx="5">
                <c:v> 2024</c:v>
              </c:pt>
              <c:pt idx="6">
                <c:v> 2025</c:v>
              </c:pt>
              <c:pt idx="7">
                <c:v> 2026</c:v>
              </c:pt>
              <c:pt idx="8">
                <c:v>2027</c:v>
              </c:pt>
            </c:strLit>
          </c:cat>
          <c:val>
            <c:numRef>
              <c:f>(Saldo!$D$26,Saldo!$E$26,Saldo!$F$26,Saldo!$H$26,Saldo!$J$26,Saldo!$M$26,Saldo!$P$26,Saldo!$S$26,Saldo!$V$26)</c:f>
              <c:numCache>
                <c:formatCode>0.00</c:formatCode>
                <c:ptCount val="9"/>
                <c:pt idx="0">
                  <c:v>0.23752899999999999</c:v>
                </c:pt>
                <c:pt idx="1">
                  <c:v>-5.892944</c:v>
                </c:pt>
                <c:pt idx="2">
                  <c:v>-2.3646069999999999</c:v>
                </c:pt>
                <c:pt idx="3">
                  <c:v>-1.9291</c:v>
                </c:pt>
                <c:pt idx="4">
                  <c:v>-1.9428859999999999</c:v>
                </c:pt>
                <c:pt idx="5">
                  <c:v>-1.047628</c:v>
                </c:pt>
                <c:pt idx="6">
                  <c:v>-1.1608039999999999</c:v>
                </c:pt>
                <c:pt idx="7">
                  <c:v>-0.442158</c:v>
                </c:pt>
                <c:pt idx="8">
                  <c:v>2.4660999999999999E-2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36-4BAF-9F9F-90262E85C390}"/>
            </c:ext>
          </c:extLst>
        </c:ser>
        <c:ser>
          <c:idx val="5"/>
          <c:order val="3"/>
          <c:tx>
            <c:v>Saldo (excl. VV en bouwkost Oosterweel), UITV2019-2021, SERV 2023-2027</c:v>
          </c:tx>
          <c:spPr>
            <a:ln w="28575" cap="rnd">
              <a:solidFill>
                <a:srgbClr val="002060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Lit>
              <c:ptCount val="9"/>
              <c:pt idx="0">
                <c:v>UITV 2019</c:v>
              </c:pt>
              <c:pt idx="1">
                <c:v>UITV 2020</c:v>
              </c:pt>
              <c:pt idx="2">
                <c:v> UITV 2021</c:v>
              </c:pt>
              <c:pt idx="3">
                <c:v> voorl UITV 2022</c:v>
              </c:pt>
              <c:pt idx="4">
                <c:v> 2023</c:v>
              </c:pt>
              <c:pt idx="5">
                <c:v> 2024</c:v>
              </c:pt>
              <c:pt idx="6">
                <c:v> 2025</c:v>
              </c:pt>
              <c:pt idx="7">
                <c:v> 2026</c:v>
              </c:pt>
              <c:pt idx="8">
                <c:v>2027</c:v>
              </c:pt>
            </c:strLit>
          </c:cat>
          <c:val>
            <c:numRef>
              <c:f>(Saldo!$D$26,Saldo!$E$26,Saldo!$F$26,Saldo!$H$26,Saldo!$K$26,Saldo!$N$26,Saldo!$Q$26,Saldo!$T$26,Saldo!$W$26)</c:f>
              <c:numCache>
                <c:formatCode>0.00</c:formatCode>
                <c:ptCount val="9"/>
                <c:pt idx="0">
                  <c:v>0.23752899999999999</c:v>
                </c:pt>
                <c:pt idx="1">
                  <c:v>-5.892944</c:v>
                </c:pt>
                <c:pt idx="2">
                  <c:v>-2.3646069999999999</c:v>
                </c:pt>
                <c:pt idx="3">
                  <c:v>-1.9291</c:v>
                </c:pt>
                <c:pt idx="4">
                  <c:v>-1.6671168325700239</c:v>
                </c:pt>
                <c:pt idx="5">
                  <c:v>-0.95204765084925291</c:v>
                </c:pt>
                <c:pt idx="6">
                  <c:v>-0.99945208156384524</c:v>
                </c:pt>
                <c:pt idx="7">
                  <c:v>-3.5112728462614116E-2</c:v>
                </c:pt>
                <c:pt idx="8">
                  <c:v>0.32833112443441154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36-4BAF-9F9F-90262E85C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506815"/>
        <c:axId val="234508063"/>
      </c:lineChart>
      <c:catAx>
        <c:axId val="23450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l-BE"/>
          </a:p>
        </c:txPr>
        <c:crossAx val="234508063"/>
        <c:crosses val="autoZero"/>
        <c:auto val="1"/>
        <c:lblAlgn val="ctr"/>
        <c:lblOffset val="100"/>
        <c:noMultiLvlLbl val="0"/>
      </c:catAx>
      <c:valAx>
        <c:axId val="23450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nl-BE"/>
                  <a:t>in € md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nl-B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l-BE"/>
          </a:p>
        </c:txPr>
        <c:crossAx val="23450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718697259067493"/>
          <c:w val="1"/>
          <c:h val="0.222025057605055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Geconsolideerde schuld (excl. ziekenhuisinfrastructuur)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Lit>
              <c:ptCount val="9"/>
              <c:pt idx="0">
                <c:v>UITV2019</c:v>
              </c:pt>
              <c:pt idx="1">
                <c:v>UITV2020</c:v>
              </c:pt>
              <c:pt idx="2">
                <c:v>UITV2021</c:v>
              </c:pt>
              <c:pt idx="3">
                <c:v>2022 bij MJR</c:v>
              </c:pt>
              <c:pt idx="4">
                <c:v>SERV2023</c:v>
              </c:pt>
              <c:pt idx="5">
                <c:v>SERV2024</c:v>
              </c:pt>
              <c:pt idx="6">
                <c:v>SERV2025</c:v>
              </c:pt>
              <c:pt idx="7">
                <c:v>SERV2026</c:v>
              </c:pt>
              <c:pt idx="8">
                <c:v>SERV2027</c:v>
              </c:pt>
            </c:strLit>
          </c:cat>
          <c:val>
            <c:numRef>
              <c:f>(Schuld!$C$52,Schuld!$D$52,Schuld!$F$52,Schuld!$H$52,Schuld!$J$52,Schuld!$L$52,Schuld!$N$52,Schuld!$P$52,Schuld!$R$52)</c:f>
              <c:numCache>
                <c:formatCode>#,##0</c:formatCode>
                <c:ptCount val="9"/>
                <c:pt idx="0">
                  <c:v>20.020450000000004</c:v>
                </c:pt>
                <c:pt idx="1">
                  <c:v>26.616919999999993</c:v>
                </c:pt>
                <c:pt idx="2">
                  <c:v>30.104780000000002</c:v>
                </c:pt>
                <c:pt idx="3">
                  <c:v>33.492370000000001</c:v>
                </c:pt>
                <c:pt idx="4">
                  <c:v>39.094830832570025</c:v>
                </c:pt>
                <c:pt idx="5">
                  <c:v>42.459430483419276</c:v>
                </c:pt>
                <c:pt idx="6">
                  <c:v>45.337678564983122</c:v>
                </c:pt>
                <c:pt idx="7">
                  <c:v>47.210813293445739</c:v>
                </c:pt>
                <c:pt idx="8">
                  <c:v>48.760013169011323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2D-4849-BF60-84AAB5C29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941215"/>
        <c:axId val="565941631"/>
      </c:lineChart>
      <c:scatterChart>
        <c:scatterStyle val="lineMarker"/>
        <c:varyColors val="0"/>
        <c:ser>
          <c:idx val="8"/>
          <c:order val="1"/>
          <c:tx>
            <c:v>Schuldratio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yVal>
            <c:numRef>
              <c:f>(Schuld!$C$53,Schuld!$D$53,Schuld!$F$53,Schuld!$H$53,Schuld!$J$53,Schuld!$L$53,Schuld!$N$53,Schuld!$P$53,Schuld!$R$53)</c:f>
              <c:numCache>
                <c:formatCode>0%</c:formatCode>
                <c:ptCount val="9"/>
                <c:pt idx="0">
                  <c:v>0.43921025715862633</c:v>
                </c:pt>
                <c:pt idx="1">
                  <c:v>0.61468844448992388</c:v>
                </c:pt>
                <c:pt idx="2">
                  <c:v>0.62733250933128759</c:v>
                </c:pt>
                <c:pt idx="3">
                  <c:v>0.64617790339851244</c:v>
                </c:pt>
                <c:pt idx="4">
                  <c:v>0.68565611430494877</c:v>
                </c:pt>
                <c:pt idx="5">
                  <c:v>0.73019238470595005</c:v>
                </c:pt>
                <c:pt idx="6">
                  <c:v>0.76500331259868659</c:v>
                </c:pt>
                <c:pt idx="7">
                  <c:v>0.77697036374206352</c:v>
                </c:pt>
                <c:pt idx="8">
                  <c:v>0.78296040885133145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2D-4849-BF60-84AAB5C29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168943"/>
        <c:axId val="2133178511"/>
      </c:scatterChart>
      <c:catAx>
        <c:axId val="5659412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l-BE"/>
          </a:p>
        </c:txPr>
        <c:crossAx val="565941631"/>
        <c:crosses val="autoZero"/>
        <c:auto val="1"/>
        <c:lblAlgn val="ctr"/>
        <c:lblOffset val="100"/>
        <c:noMultiLvlLbl val="0"/>
      </c:catAx>
      <c:valAx>
        <c:axId val="565941631"/>
        <c:scaling>
          <c:orientation val="minMax"/>
          <c:max val="55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nl-BE"/>
                  <a:t>Geconsolideerde sdchuld in md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nl-B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l-BE"/>
          </a:p>
        </c:txPr>
        <c:crossAx val="565941215"/>
        <c:crosses val="autoZero"/>
        <c:crossBetween val="between"/>
      </c:valAx>
      <c:valAx>
        <c:axId val="2133178511"/>
        <c:scaling>
          <c:orientation val="minMax"/>
          <c:min val="0.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nl-BE"/>
                  <a:t>Schulratio in % ESR-ontvangsten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nl-BE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l-BE"/>
          </a:p>
        </c:txPr>
        <c:crossAx val="2133168943"/>
        <c:crosses val="max"/>
        <c:crossBetween val="midCat"/>
      </c:valAx>
      <c:valAx>
        <c:axId val="2133168943"/>
        <c:scaling>
          <c:orientation val="minMax"/>
        </c:scaling>
        <c:delete val="1"/>
        <c:axPos val="b"/>
        <c:majorTickMark val="out"/>
        <c:minorTickMark val="none"/>
        <c:tickLblPos val="nextTo"/>
        <c:crossAx val="2133178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nl-B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nl-B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40421-5B10-42A3-8211-04664A2C38CA}" type="datetimeFigureOut">
              <a:rPr lang="nl-BE" smtClean="0"/>
              <a:t>20/03/2023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7460E-71F3-4504-9037-C5BE1A02E8E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871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7460E-71F3-4504-9037-C5BE1A02E8E6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62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7460E-71F3-4504-9037-C5BE1A02E8E6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620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7460E-71F3-4504-9037-C5BE1A02E8E6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230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7460E-71F3-4504-9037-C5BE1A02E8E6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408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7460E-71F3-4504-9037-C5BE1A02E8E6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600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7460E-71F3-4504-9037-C5BE1A02E8E6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319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7460E-71F3-4504-9037-C5BE1A02E8E6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24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7460E-71F3-4504-9037-C5BE1A02E8E6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276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7460E-71F3-4504-9037-C5BE1A02E8E6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6971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7460E-71F3-4504-9037-C5BE1A02E8E6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798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C5938-FFDC-4A31-8296-4F0D71C0E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404" y="3558726"/>
            <a:ext cx="10075334" cy="1444451"/>
          </a:xfrm>
        </p:spPr>
        <p:txBody>
          <a:bodyPr anchor="b"/>
          <a:lstStyle>
            <a:lvl1pPr algn="l">
              <a:defRPr sz="6000"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BA551D-7291-4BEC-A9AB-78B8E2708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405" y="5552581"/>
            <a:ext cx="10075333" cy="7577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BCA0B6-EBA9-4E9B-B516-1D409FF50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404" y="547635"/>
            <a:ext cx="2590801" cy="7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1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/3 foto 2/3 + bijschrif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84FAA-AFAB-47DD-BF04-338EF5E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746"/>
            <a:ext cx="4089632" cy="1413433"/>
          </a:xfrm>
        </p:spPr>
        <p:txBody>
          <a:bodyPr anchor="b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FE1ABE0-2469-481F-83C7-B79049ED0A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80234" y="0"/>
            <a:ext cx="6811766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FB39BA-9A24-4E81-80FF-EA255E77E4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3429000"/>
            <a:ext cx="4089632" cy="288525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/>
              <a:t>Bijschrift foto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901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kol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82FF8-21DC-4FD2-B204-A1040659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550800"/>
            <a:ext cx="5275198" cy="2878200"/>
          </a:xfrm>
        </p:spPr>
        <p:txBody>
          <a:bodyPr anchor="t">
            <a:normAutofit/>
          </a:bodyPr>
          <a:lstStyle>
            <a:lvl1pPr>
              <a:defRPr lang="nl-BE" sz="4400"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B655719D-2CB8-454A-B901-057DE89F30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83338" y="549275"/>
            <a:ext cx="5257800" cy="57594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41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kol teks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82FF8-21DC-4FD2-B204-A1040659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65" y="550800"/>
            <a:ext cx="5275198" cy="2878200"/>
          </a:xfrm>
        </p:spPr>
        <p:txBody>
          <a:bodyPr anchor="t">
            <a:normAutofit/>
          </a:bodyPr>
          <a:lstStyle>
            <a:lvl1pPr>
              <a:defRPr lang="nl-BE" sz="4400"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C256E7-4364-45E3-B260-FEB1F064EF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4737" y="550801"/>
            <a:ext cx="5275198" cy="575792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330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kol kleurvlak links"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50000">
              <a:srgbClr val="E31818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82FF8-21DC-4FD2-B204-A1040659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40" y="550799"/>
            <a:ext cx="5275198" cy="5757925"/>
          </a:xfrm>
        </p:spPr>
        <p:txBody>
          <a:bodyPr anchor="t">
            <a:normAutofit/>
          </a:bodyPr>
          <a:lstStyle>
            <a:lvl1pPr>
              <a:defRPr lang="nl-BE" sz="4400"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D9BF399D-ED03-4668-898A-F5043E10B7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2" y="550800"/>
            <a:ext cx="5270436" cy="57579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674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kol kleurvlak rechts"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50000">
              <a:srgbClr val="E3181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82FF8-21DC-4FD2-B204-A1040659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799"/>
            <a:ext cx="5275198" cy="5757925"/>
          </a:xfrm>
        </p:spPr>
        <p:txBody>
          <a:bodyPr anchor="t">
            <a:normAutofit/>
          </a:bodyPr>
          <a:lstStyle>
            <a:lvl1pPr>
              <a:defRPr lang="nl-BE" sz="4400"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D9BF399D-ED03-4668-898A-F5043E10B7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01853" y="550800"/>
            <a:ext cx="5239285" cy="57579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934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bg>
      <p:bgPr>
        <a:solidFill>
          <a:srgbClr val="E3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77E2A-AFA4-4BE6-A4FF-1F0FAEBED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404" y="549274"/>
            <a:ext cx="11079098" cy="43275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“Klik om stijl te bewerken”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A8DA2BC-9D9F-487B-A792-10E4DC951A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5575300"/>
            <a:ext cx="11090275" cy="733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7883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21222-A253-40CE-9CFE-926B71D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4"/>
            <a:ext cx="5546596" cy="2346325"/>
          </a:xfrm>
        </p:spPr>
        <p:txBody>
          <a:bodyPr anchor="t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7E9CE23-ACAA-4CDB-848D-15C3B4474F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404" y="3429000"/>
            <a:ext cx="5259259" cy="2879726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228600" indent="-228600">
              <a:defRPr/>
            </a:lvl3pPr>
            <a:lvl4pPr marL="444500" indent="-228600">
              <a:defRPr/>
            </a:lvl4pPr>
            <a:lvl5pPr marL="723900" indent="-22860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6">
            <a:extLst>
              <a:ext uri="{FF2B5EF4-FFF2-40B4-BE49-F238E27FC236}">
                <a16:creationId xmlns:a16="http://schemas.microsoft.com/office/drawing/2014/main" id="{C70227A1-DA11-4BEB-8B93-C63BDBF366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83339" y="3429000"/>
            <a:ext cx="5259259" cy="2879726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228600" indent="-228600">
              <a:defRPr/>
            </a:lvl3pPr>
            <a:lvl4pPr marL="444500" indent="-228600">
              <a:defRPr/>
            </a:lvl4pPr>
            <a:lvl5pPr marL="723900" indent="-22860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163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 topics +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0612F-CB26-4FC0-B71E-B3D57C53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212" y="549275"/>
            <a:ext cx="3214290" cy="5759450"/>
          </a:xfrm>
        </p:spPr>
        <p:txBody>
          <a:bodyPr anchor="b"/>
          <a:lstStyle>
            <a:lvl1pPr algn="r"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B2D4CE4-F9C9-45FC-BD90-195D66BDF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4176658"/>
            <a:ext cx="3226924" cy="2098675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Tekst</a:t>
            </a:r>
            <a:endParaRPr lang="nl-BE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99F2B9F-BE4B-418A-8140-CFC4DEF3E7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3498" y="549274"/>
            <a:ext cx="3214290" cy="28797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2" name="Tijdelijke aanduiding voor afbeelding 3">
            <a:extLst>
              <a:ext uri="{FF2B5EF4-FFF2-40B4-BE49-F238E27FC236}">
                <a16:creationId xmlns:a16="http://schemas.microsoft.com/office/drawing/2014/main" id="{820113ED-90D6-49ED-968D-2881E39BE7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88855" y="549274"/>
            <a:ext cx="3214290" cy="28797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43E76BB6-59B3-412D-A11C-68AFE3ED3A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2538" y="4176658"/>
            <a:ext cx="3226924" cy="2098675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Tekst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3063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3 topics +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E6751-9EDD-438A-9CA6-70A7B533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5" y="549275"/>
            <a:ext cx="2343020" cy="5759450"/>
          </a:xfrm>
        </p:spPr>
        <p:txBody>
          <a:bodyPr anchor="t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9A4E5E-B972-4C3E-AFA4-B083DA294C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7100" y="4869951"/>
            <a:ext cx="2340769" cy="1438774"/>
          </a:xfrm>
        </p:spPr>
        <p:txBody>
          <a:bodyPr/>
          <a:lstStyle>
            <a:lvl1pPr>
              <a:defRPr sz="2400" b="1"/>
            </a:lvl1pPr>
            <a:lvl2pPr marL="0" indent="0">
              <a:defRPr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Tweede niveau</a:t>
            </a:r>
            <a:endParaRPr lang="nl-BE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FF71C8D8-0B98-4D18-B1D8-D37F11ADB3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7100" y="549275"/>
            <a:ext cx="2341563" cy="362203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2" name="Tijdelijke aanduiding voor afbeelding 10">
            <a:extLst>
              <a:ext uri="{FF2B5EF4-FFF2-40B4-BE49-F238E27FC236}">
                <a16:creationId xmlns:a16="http://schemas.microsoft.com/office/drawing/2014/main" id="{41210BD3-B7ED-40A7-BA9B-82ADA3545F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549275"/>
            <a:ext cx="2341563" cy="362203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B541C381-D5B3-4FDD-A5ED-F763743C65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7985" y="549275"/>
            <a:ext cx="2341563" cy="3622033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26E7B1BA-62BA-42FB-A990-71F24D36E9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2544" y="4869951"/>
            <a:ext cx="2340769" cy="1438774"/>
          </a:xfrm>
        </p:spPr>
        <p:txBody>
          <a:bodyPr/>
          <a:lstStyle>
            <a:lvl1pPr>
              <a:defRPr sz="2400" b="1"/>
            </a:lvl1pPr>
            <a:lvl2pPr marL="0" indent="0">
              <a:defRPr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Tweede niveau</a:t>
            </a:r>
            <a:endParaRPr lang="nl-BE"/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44367E01-62BC-4037-8525-04880C6BA6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00369" y="4869951"/>
            <a:ext cx="2340769" cy="1438774"/>
          </a:xfrm>
        </p:spPr>
        <p:txBody>
          <a:bodyPr/>
          <a:lstStyle>
            <a:lvl1pPr>
              <a:defRPr sz="2400" b="1"/>
            </a:lvl1pPr>
            <a:lvl2pPr marL="0" indent="0">
              <a:defRPr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Tweede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276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3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0612F-CB26-4FC0-B71E-B3D57C53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2173377"/>
          </a:xfrm>
        </p:spPr>
        <p:txBody>
          <a:bodyPr anchor="t">
            <a:normAutofit/>
          </a:bodyPr>
          <a:lstStyle>
            <a:lvl1pPr>
              <a:defRPr sz="4400"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B2D4CE4-F9C9-45FC-BD90-195D66BDFE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4135348"/>
            <a:ext cx="3226924" cy="2173377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Tweede niveau</a:t>
            </a:r>
            <a:endParaRPr lang="nl-BE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08394A5E-A9B1-4C10-9570-8A4CBBF34A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2538" y="4135348"/>
            <a:ext cx="3226924" cy="2173377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Tweede niveau</a:t>
            </a:r>
            <a:endParaRPr lang="nl-BE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FB6F22BA-CEE3-4445-9793-7D0F8EAB17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4214" y="4135348"/>
            <a:ext cx="3226924" cy="2173377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Tweede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267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kleur">
    <p:bg>
      <p:bgPr>
        <a:solidFill>
          <a:srgbClr val="E3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C5938-FFDC-4A31-8296-4F0D71C0E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404" y="3558726"/>
            <a:ext cx="10075334" cy="1444451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BA551D-7291-4BEC-A9AB-78B8E2708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405" y="5552581"/>
            <a:ext cx="10075333" cy="7577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BCA0B6-EBA9-4E9B-B516-1D409FF50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9404" y="547635"/>
            <a:ext cx="2590801" cy="7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96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4 topic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0612F-CB26-4FC0-B71E-B3D57C53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11077638" cy="1438774"/>
          </a:xfrm>
        </p:spPr>
        <p:txBody>
          <a:bodyPr anchor="b"/>
          <a:lstStyle>
            <a:lvl1pPr algn="r"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BEC0DBB3-186F-4E45-8F4C-84B12DA2F1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4" y="2913769"/>
            <a:ext cx="3226924" cy="1405382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Tekst</a:t>
            </a:r>
            <a:endParaRPr lang="nl-BE"/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93B11B7E-EADD-4A65-892E-2E35FAFA08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6221" y="2913769"/>
            <a:ext cx="3226924" cy="1405382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Tekst</a:t>
            </a:r>
            <a:endParaRPr lang="nl-BE"/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588ADD50-BE89-409C-8DA0-F1695EEF3F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64" y="4903343"/>
            <a:ext cx="3226924" cy="1405382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Tekst</a:t>
            </a:r>
            <a:endParaRPr lang="nl-BE"/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F49F198-DBEF-4740-8AF8-A97221F854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76221" y="4903343"/>
            <a:ext cx="3226924" cy="1405382"/>
          </a:xfrm>
        </p:spPr>
        <p:txBody>
          <a:bodyPr/>
          <a:lstStyle>
            <a:lvl1pPr>
              <a:defRPr b="1"/>
            </a:lvl1pPr>
            <a:lvl2pPr marL="0" indent="0">
              <a:defRPr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Tekst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086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4 topics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862C3-5933-42F3-B0A6-E4BB273B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5259259" cy="2879725"/>
          </a:xfrm>
        </p:spPr>
        <p:txBody>
          <a:bodyPr anchor="t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3D804B2-B8AB-43E1-BFA8-008109FA42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49274"/>
            <a:ext cx="5257800" cy="917231"/>
          </a:xfrm>
        </p:spPr>
        <p:txBody>
          <a:bodyPr/>
          <a:lstStyle>
            <a:lvl1pPr>
              <a:defRPr sz="2400" b="1"/>
            </a:lvl1pPr>
            <a:lvl2pPr marL="0" indent="0">
              <a:defRPr sz="2000"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Tekst</a:t>
            </a:r>
            <a:endParaRPr lang="nl-BE"/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96C61586-8F2A-42E5-B03E-103EF6027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38" y="2163347"/>
            <a:ext cx="5257800" cy="917231"/>
          </a:xfrm>
        </p:spPr>
        <p:txBody>
          <a:bodyPr/>
          <a:lstStyle>
            <a:lvl1pPr>
              <a:defRPr sz="2400" b="1"/>
            </a:lvl1pPr>
            <a:lvl2pPr marL="0" indent="0">
              <a:defRPr sz="2000"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Tekst</a:t>
            </a:r>
            <a:endParaRPr lang="nl-BE"/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B9E83E1C-8B8E-4B01-8254-1FCF6A2706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3338" y="3777420"/>
            <a:ext cx="5257800" cy="917231"/>
          </a:xfrm>
        </p:spPr>
        <p:txBody>
          <a:bodyPr/>
          <a:lstStyle>
            <a:lvl1pPr>
              <a:defRPr sz="2400" b="1"/>
            </a:lvl1pPr>
            <a:lvl2pPr marL="0" indent="0">
              <a:defRPr sz="2000"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Tekst</a:t>
            </a:r>
            <a:endParaRPr lang="nl-BE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1BE979FB-6709-497F-87D3-8D8462E79B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5391494"/>
            <a:ext cx="5257800" cy="917231"/>
          </a:xfrm>
        </p:spPr>
        <p:txBody>
          <a:bodyPr/>
          <a:lstStyle>
            <a:lvl1pPr>
              <a:defRPr sz="2400" b="1"/>
            </a:lvl1pPr>
            <a:lvl2pPr marL="0" indent="0">
              <a:defRPr sz="2000"/>
            </a:lvl2pPr>
          </a:lstStyle>
          <a:p>
            <a:pPr lvl="0"/>
            <a:r>
              <a:rPr lang="nl-NL"/>
              <a:t>Titel</a:t>
            </a:r>
          </a:p>
          <a:p>
            <a:pPr lvl="1"/>
            <a:r>
              <a:rPr lang="nl-NL"/>
              <a:t>Tekst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749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F46F73A-A111-480B-9805-820A50BA2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734" y="549275"/>
            <a:ext cx="4098460" cy="575945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07858D0-6C16-41BA-A5E8-1A853E9D6D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73384" y="0"/>
            <a:ext cx="6818616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2195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F46F73A-A111-480B-9805-820A50BA2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2678" y="549275"/>
            <a:ext cx="4098460" cy="575945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07858D0-6C16-41BA-A5E8-1A853E9D6D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818616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9789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F46F73A-A111-480B-9805-820A50BA2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734" y="554020"/>
            <a:ext cx="11085404" cy="915185"/>
          </a:xfrm>
        </p:spPr>
        <p:txBody>
          <a:bodyPr anchor="b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07858D0-6C16-41BA-A5E8-1A853E9D6D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018480"/>
            <a:ext cx="12192000" cy="483952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9424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bijschrift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F46F73A-A111-480B-9805-820A50BA27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5393540"/>
            <a:ext cx="11085404" cy="915185"/>
          </a:xfrm>
        </p:spPr>
        <p:txBody>
          <a:bodyPr anchor="b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07858D0-6C16-41BA-A5E8-1A853E9D6D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35" y="-2568"/>
            <a:ext cx="12192000" cy="483952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2968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foto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34673-1C7C-473E-B2BF-4BA17EB4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257799" cy="2345469"/>
          </a:xfrm>
        </p:spPr>
        <p:txBody>
          <a:bodyPr anchor="t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C57004D2-A259-4661-AC13-DC609F4CF3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899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F17E105-B91B-465C-821B-B6894D08B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3338" y="549275"/>
            <a:ext cx="5257800" cy="23447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570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rgbClr val="E3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270B8-D4AC-4C30-AE16-ABAD69A4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1989573"/>
            <a:ext cx="11093192" cy="28939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347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779EFFE-5AB6-4C87-898B-5E9CE95244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C6271B-2E43-4986-830F-562F70C4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347345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C65A0C4-4295-4B43-8BDA-1E9D654DB6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5092700"/>
            <a:ext cx="11090275" cy="121602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268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779EFFE-5AB6-4C87-898B-5E9CE95244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C6271B-2E43-4986-830F-562F70C4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5759450"/>
          </a:xfrm>
        </p:spPr>
        <p:txBody>
          <a:bodyPr anchor="ctr">
            <a:normAutofit/>
          </a:bodyPr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855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grafiek op volledi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AF1F98-B3F7-4CAB-99DB-7508630985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C6271B-2E43-4986-830F-562F70C4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2420428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615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/3 fot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84FAA-AFAB-47DD-BF04-338EF5E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66092"/>
            <a:ext cx="6995449" cy="1413433"/>
          </a:xfrm>
        </p:spPr>
        <p:txBody>
          <a:bodyPr anchor="b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FE1ABE0-2469-481F-83C7-B79049ED0A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9744" y="0"/>
            <a:ext cx="3932255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2D1746F9-0E0A-40FE-BBBF-22B22F6518A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863" y="2723103"/>
            <a:ext cx="6995449" cy="35688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624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/3 foto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84FAA-AFAB-47DD-BF04-338EF5E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507" y="543746"/>
            <a:ext cx="4089632" cy="1413433"/>
          </a:xfrm>
        </p:spPr>
        <p:txBody>
          <a:bodyPr anchor="b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FE1ABE0-2469-481F-83C7-B79049ED0A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11766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2D1746F9-0E0A-40FE-BBBF-22B22F6518A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51507" y="2723103"/>
            <a:ext cx="4089632" cy="35688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158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/3 foto 2/3 + bijschrif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84FAA-AFAB-47DD-BF04-338EF5E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507" y="543746"/>
            <a:ext cx="4089632" cy="1413433"/>
          </a:xfrm>
        </p:spPr>
        <p:txBody>
          <a:bodyPr anchor="b"/>
          <a:lstStyle>
            <a:lvl1pPr>
              <a:defRPr b="1">
                <a:solidFill>
                  <a:srgbClr val="E3181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FE1ABE0-2469-481F-83C7-B79049ED0A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11766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FB39BA-9A24-4E81-80FF-EA255E77E4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1506" y="3429000"/>
            <a:ext cx="4089632" cy="288525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/>
              <a:t>Bijschrift foto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816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7F3563-CDE4-4539-8643-DD7A3594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5"/>
            <a:ext cx="11079098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C521D9-0AF1-45F4-9F8B-C59345F63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404" y="2374900"/>
            <a:ext cx="11079098" cy="3933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E558A0-67F6-4BC9-9B35-6086F14EB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77C807B-1B00-49D7-A071-9DF9E418CC55}" type="datetimeFigureOut">
              <a:rPr lang="nl-BE" smtClean="0"/>
              <a:pPr/>
              <a:t>20/03/2023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22702-6773-4ADC-8C70-029C179CF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6D4D9D-9C1D-4A12-A8FC-5950BD6BE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6ADCC65-A202-4A91-A550-11072EE9C12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199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5" r:id="rId4"/>
    <p:sldLayoutId id="2147483669" r:id="rId5"/>
    <p:sldLayoutId id="2147483684" r:id="rId6"/>
    <p:sldLayoutId id="2147483661" r:id="rId7"/>
    <p:sldLayoutId id="2147483676" r:id="rId8"/>
    <p:sldLayoutId id="2147483679" r:id="rId9"/>
    <p:sldLayoutId id="2147483680" r:id="rId10"/>
    <p:sldLayoutId id="2147483663" r:id="rId11"/>
    <p:sldLayoutId id="2147483677" r:id="rId12"/>
    <p:sldLayoutId id="2147483664" r:id="rId13"/>
    <p:sldLayoutId id="2147483682" r:id="rId14"/>
    <p:sldLayoutId id="2147483667" r:id="rId15"/>
    <p:sldLayoutId id="2147483666" r:id="rId16"/>
    <p:sldLayoutId id="2147483671" r:id="rId17"/>
    <p:sldLayoutId id="2147483668" r:id="rId18"/>
    <p:sldLayoutId id="2147483670" r:id="rId19"/>
    <p:sldLayoutId id="2147483672" r:id="rId20"/>
    <p:sldLayoutId id="2147483681" r:id="rId21"/>
    <p:sldLayoutId id="2147483673" r:id="rId22"/>
    <p:sldLayoutId id="2147483683" r:id="rId23"/>
    <p:sldLayoutId id="2147483674" r:id="rId24"/>
    <p:sldLayoutId id="2147483675" r:id="rId25"/>
    <p:sldLayoutId id="214748367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pos="347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pos="3659" userDrawn="1">
          <p15:clr>
            <a:srgbClr val="F26B43"/>
          </p15:clr>
        </p15:guide>
        <p15:guide id="8" pos="5836" userDrawn="1">
          <p15:clr>
            <a:srgbClr val="F26B43"/>
          </p15:clr>
        </p15:guide>
        <p15:guide id="9" pos="2184" userDrawn="1">
          <p15:clr>
            <a:srgbClr val="F26B43"/>
          </p15:clr>
        </p15:guide>
        <p15:guide id="10" pos="4021" userDrawn="1">
          <p15:clr>
            <a:srgbClr val="F26B43"/>
          </p15:clr>
        </p15:guide>
        <p15:guide id="11" pos="1822" userDrawn="1">
          <p15:clr>
            <a:srgbClr val="F26B43"/>
          </p15:clr>
        </p15:guide>
        <p15:guide id="12" pos="5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9D43D-D541-4763-93EE-299BB0057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Advies begroting BO 2023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155860-0E63-49AF-BC40-231298DC0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405" y="5098942"/>
            <a:ext cx="10075333" cy="1211423"/>
          </a:xfrm>
        </p:spPr>
        <p:txBody>
          <a:bodyPr/>
          <a:lstStyle/>
          <a:p>
            <a:endParaRPr lang="nl-BE" dirty="0"/>
          </a:p>
          <a:p>
            <a:r>
              <a:rPr lang="nl-BE" dirty="0"/>
              <a:t>14 maart 2023</a:t>
            </a:r>
          </a:p>
          <a:p>
            <a:r>
              <a:rPr lang="nl-BE" dirty="0"/>
              <a:t>Erwin Eysackers en Pim Verbunt (SERV-studiedienst)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024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E997D-C0C6-41E3-868F-8DEDCD05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257799" cy="2345469"/>
          </a:xfrm>
        </p:spPr>
        <p:txBody>
          <a:bodyPr anchor="t">
            <a:normAutofit/>
          </a:bodyPr>
          <a:lstStyle/>
          <a:p>
            <a:r>
              <a:rPr lang="nl-BE"/>
              <a:t>Raming Vlaamse begroting 2023-2027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92473D5B-D9E9-48D8-AEDC-2D70BD92C4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8974"/>
          <a:stretch/>
        </p:blipFill>
        <p:spPr>
          <a:xfrm>
            <a:off x="19" y="3429000"/>
            <a:ext cx="12205835" cy="3428999"/>
          </a:xfrm>
          <a:noFill/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4CC31A-D1A7-419D-8B9F-9020416F1D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08663" y="549275"/>
            <a:ext cx="5832474" cy="2774380"/>
          </a:xfrm>
        </p:spPr>
        <p:txBody>
          <a:bodyPr>
            <a:normAutofit fontScale="92500" lnSpcReduction="10000"/>
          </a:bodyPr>
          <a:lstStyle/>
          <a:p>
            <a:r>
              <a:rPr lang="nl-NL" sz="2400"/>
              <a:t>Uitgaven vallen sterker terug dan ontvangsten, ondanks lagere inflatie: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/>
              <a:t>Hogere economische groei (+1,3 %-punt)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/>
              <a:t>GZI (-1,5 %-punt) valt sterker terug dan CPI (-1,1 %-punt)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/>
              <a:t>Stijgende bevolking, demografische parameters BFW</a:t>
            </a:r>
            <a:endParaRPr lang="nl-BE" sz="24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00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BE" sz="1600"/>
          </a:p>
        </p:txBody>
      </p:sp>
    </p:spTree>
    <p:extLst>
      <p:ext uri="{BB962C8B-B14F-4D97-AF65-F5344CB8AC3E}">
        <p14:creationId xmlns:p14="http://schemas.microsoft.com/office/powerpoint/2010/main" val="11155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B2ACED-ABB7-0571-9BA2-C2B34A7F7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5406" y="1651517"/>
            <a:ext cx="3226924" cy="1984980"/>
          </a:xfrm>
        </p:spPr>
        <p:txBody>
          <a:bodyPr/>
          <a:lstStyle/>
          <a:p>
            <a:r>
              <a:rPr lang="nl-BE" b="0"/>
              <a:t>MJR 2022-2027:</a:t>
            </a:r>
          </a:p>
          <a:p>
            <a:r>
              <a:rPr lang="nl-BE" b="0"/>
              <a:t>€ 50,0 </a:t>
            </a:r>
            <a:r>
              <a:rPr lang="nl-BE" b="0" err="1"/>
              <a:t>mld</a:t>
            </a:r>
            <a:r>
              <a:rPr lang="nl-BE" b="0"/>
              <a:t> in 2027</a:t>
            </a:r>
          </a:p>
          <a:p>
            <a:r>
              <a:rPr lang="nl-BE" b="0"/>
              <a:t>80,2% van ontvangsten </a:t>
            </a:r>
          </a:p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2E5A16-C29E-24B5-F047-2D2C29E742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07847" y="1651517"/>
            <a:ext cx="3592286" cy="1871284"/>
          </a:xfrm>
        </p:spPr>
        <p:txBody>
          <a:bodyPr/>
          <a:lstStyle/>
          <a:p>
            <a:r>
              <a:rPr lang="nl-BE" b="0"/>
              <a:t>SERV-raming: </a:t>
            </a:r>
          </a:p>
          <a:p>
            <a:r>
              <a:rPr lang="nl-BE" b="0"/>
              <a:t>€ 48,76 </a:t>
            </a:r>
            <a:r>
              <a:rPr lang="nl-BE" b="0" err="1"/>
              <a:t>mld</a:t>
            </a:r>
            <a:r>
              <a:rPr lang="nl-BE" b="0"/>
              <a:t> in 2024 </a:t>
            </a:r>
          </a:p>
          <a:p>
            <a:r>
              <a:rPr lang="nl-BE" b="0"/>
              <a:t>78,3% van ontvangsten 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2573032-D9DE-3AE0-193F-3B4D79B01F86}"/>
              </a:ext>
            </a:extLst>
          </p:cNvPr>
          <p:cNvSpPr txBox="1">
            <a:spLocks/>
          </p:cNvSpPr>
          <p:nvPr/>
        </p:nvSpPr>
        <p:spPr>
          <a:xfrm>
            <a:off x="549404" y="549276"/>
            <a:ext cx="11383978" cy="896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3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nl-BE"/>
              <a:t>Evolutie Vlaamse schuld</a:t>
            </a:r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8AF8E218-D19F-56E1-0005-B87049BC68E7}"/>
              </a:ext>
            </a:extLst>
          </p:cNvPr>
          <p:cNvSpPr txBox="1">
            <a:spLocks/>
          </p:cNvSpPr>
          <p:nvPr/>
        </p:nvSpPr>
        <p:spPr>
          <a:xfrm>
            <a:off x="8211127" y="1632857"/>
            <a:ext cx="3796146" cy="46758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/>
              <a:t>Rente-uitgaven 2027:</a:t>
            </a:r>
          </a:p>
          <a:p>
            <a:r>
              <a:rPr lang="nl-NL" b="0"/>
              <a:t>€ 1,26 </a:t>
            </a:r>
            <a:r>
              <a:rPr lang="nl-NL" b="0" err="1"/>
              <a:t>mld</a:t>
            </a:r>
            <a:endParaRPr lang="nl-NL" b="0"/>
          </a:p>
          <a:p>
            <a:r>
              <a:rPr lang="nl-NL" b="0"/>
              <a:t>2,0% van ontvangsten</a:t>
            </a:r>
            <a:endParaRPr lang="nl-BE" b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5DD3B39-0922-ADF0-B837-A5A08A2E4490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4" b="31784"/>
          <a:stretch>
            <a:fillRect/>
          </a:stretch>
        </p:blipFill>
        <p:spPr bwMode="auto">
          <a:xfrm>
            <a:off x="0" y="3841750"/>
            <a:ext cx="12192000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8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9102A96-4004-91BA-06A1-F3982AB61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734" y="554020"/>
            <a:ext cx="11445766" cy="915185"/>
          </a:xfrm>
        </p:spPr>
        <p:txBody>
          <a:bodyPr/>
          <a:lstStyle/>
          <a:p>
            <a:r>
              <a:rPr kumimoji="0" lang="nl-BE" sz="4400" b="1" i="0" u="none" strike="noStrike" kern="1200" cap="none" spc="0" normalizeH="0" baseline="0" noProof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Raming evolutie Vlaamse schuld</a:t>
            </a:r>
            <a:endParaRPr lang="nl-BE"/>
          </a:p>
        </p:txBody>
      </p:sp>
      <p:graphicFrame>
        <p:nvGraphicFramePr>
          <p:cNvPr id="4" name="Tijdelijke aanduiding voor afbeelding 3">
            <a:extLst>
              <a:ext uri="{FF2B5EF4-FFF2-40B4-BE49-F238E27FC236}">
                <a16:creationId xmlns:a16="http://schemas.microsoft.com/office/drawing/2014/main" id="{00000000-0008-0000-1100-000005000000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1585677626"/>
              </p:ext>
            </p:extLst>
          </p:nvPr>
        </p:nvGraphicFramePr>
        <p:xfrm>
          <a:off x="0" y="2017713"/>
          <a:ext cx="12192000" cy="484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119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B2ACED-ABB7-0571-9BA2-C2B34A7F7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40" y="1632857"/>
            <a:ext cx="3226924" cy="4796518"/>
          </a:xfrm>
        </p:spPr>
        <p:txBody>
          <a:bodyPr/>
          <a:lstStyle/>
          <a:p>
            <a:r>
              <a:rPr lang="nl-BE" dirty="0"/>
              <a:t>Doelstelling hervorming</a:t>
            </a:r>
            <a:r>
              <a:rPr lang="nl-BE" b="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0" dirty="0"/>
              <a:t>Eenvoudige en meer haalbare begrotingsregels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0" dirty="0"/>
              <a:t>Sterker nationaal eigenaarschap inclusief rekening houden met </a:t>
            </a:r>
            <a:r>
              <a:rPr lang="nl-BE" sz="2400" b="0" dirty="0" err="1"/>
              <a:t>landspecifieke</a:t>
            </a:r>
            <a:r>
              <a:rPr lang="nl-BE" sz="2400" b="0" dirty="0"/>
              <a:t>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0" dirty="0"/>
              <a:t>Betere handhaving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000" b="0" dirty="0"/>
          </a:p>
          <a:p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2E5A16-C29E-24B5-F047-2D2C29E742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86250" y="1651516"/>
            <a:ext cx="3305176" cy="4196833"/>
          </a:xfrm>
        </p:spPr>
        <p:txBody>
          <a:bodyPr/>
          <a:lstStyle/>
          <a:p>
            <a:r>
              <a:rPr lang="nl-BE" b="0"/>
              <a:t>Voorstel: </a:t>
            </a:r>
            <a:r>
              <a:rPr lang="nl-BE"/>
              <a:t>meerjarig genormeerd referentietraject</a:t>
            </a:r>
            <a:r>
              <a:rPr lang="nl-BE" b="0"/>
              <a:t>, met focus op de </a:t>
            </a:r>
            <a:r>
              <a:rPr lang="nl-BE"/>
              <a:t>houdbaarheid </a:t>
            </a:r>
            <a:r>
              <a:rPr lang="nl-BE" b="0"/>
              <a:t>van de </a:t>
            </a:r>
            <a:r>
              <a:rPr lang="nl-BE"/>
              <a:t>overheidsschuld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2573032-D9DE-3AE0-193F-3B4D79B01F86}"/>
              </a:ext>
            </a:extLst>
          </p:cNvPr>
          <p:cNvSpPr txBox="1">
            <a:spLocks/>
          </p:cNvSpPr>
          <p:nvPr/>
        </p:nvSpPr>
        <p:spPr>
          <a:xfrm>
            <a:off x="549404" y="549276"/>
            <a:ext cx="11383978" cy="896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3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nl-BE"/>
              <a:t>Hervorming Europees begrotingskader</a:t>
            </a:r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8AF8E218-D19F-56E1-0005-B87049BC68E7}"/>
              </a:ext>
            </a:extLst>
          </p:cNvPr>
          <p:cNvSpPr txBox="1">
            <a:spLocks/>
          </p:cNvSpPr>
          <p:nvPr/>
        </p:nvSpPr>
        <p:spPr>
          <a:xfrm>
            <a:off x="8211127" y="1632857"/>
            <a:ext cx="3796146" cy="46758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 dirty="0"/>
              <a:t>Hervorming wordt vermoedelijk  </a:t>
            </a:r>
            <a:r>
              <a:rPr lang="nl-NL" b="1" dirty="0"/>
              <a:t>veeleisend</a:t>
            </a:r>
            <a:r>
              <a:rPr lang="nl-NL" b="0" dirty="0"/>
              <a:t> voor </a:t>
            </a:r>
            <a:r>
              <a:rPr lang="nl-NL" b="1" dirty="0"/>
              <a:t>landen met hoge overheidsschuld </a:t>
            </a:r>
            <a:r>
              <a:rPr lang="nl-NL" b="0" dirty="0"/>
              <a:t>(zoals België)</a:t>
            </a:r>
          </a:p>
          <a:p>
            <a:r>
              <a:rPr lang="nl-NL" b="0" dirty="0"/>
              <a:t>Raming FPB: jaarlijkse inspanning van 1,0% bbp (voorheen: 0,6%)?</a:t>
            </a: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239305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B2ACED-ABB7-0571-9BA2-C2B34A7F7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40" y="1632857"/>
            <a:ext cx="3428210" cy="4796518"/>
          </a:xfrm>
        </p:spPr>
        <p:txBody>
          <a:bodyPr/>
          <a:lstStyle/>
          <a:p>
            <a:r>
              <a:rPr lang="nl-BE" b="0"/>
              <a:t>Naast doelstellingen over</a:t>
            </a:r>
            <a:r>
              <a:rPr lang="nl-BE"/>
              <a:t> schuld </a:t>
            </a:r>
            <a:r>
              <a:rPr lang="nl-BE" b="0"/>
              <a:t>en</a:t>
            </a:r>
            <a:r>
              <a:rPr lang="nl-BE"/>
              <a:t> begrotingstraject </a:t>
            </a:r>
            <a:r>
              <a:rPr lang="nl-BE" b="0"/>
              <a:t>ook andere vraag van belang: hoe worden </a:t>
            </a:r>
            <a:r>
              <a:rPr lang="nl-BE"/>
              <a:t>inspanningen op Belgisch niveau verdeeld</a:t>
            </a:r>
            <a:r>
              <a:rPr lang="nl-BE" b="0"/>
              <a:t>?</a:t>
            </a:r>
            <a:endParaRPr lang="nl-BE" sz="2000" b="0"/>
          </a:p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2E5A16-C29E-24B5-F047-2D2C29E742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8649" y="1651516"/>
            <a:ext cx="3428209" cy="4196833"/>
          </a:xfrm>
        </p:spPr>
        <p:txBody>
          <a:bodyPr/>
          <a:lstStyle/>
          <a:p>
            <a:r>
              <a:rPr lang="nl-BE"/>
              <a:t>Realistische doelstelling </a:t>
            </a:r>
            <a:r>
              <a:rPr lang="nl-BE" b="0"/>
              <a:t>voor het te </a:t>
            </a:r>
            <a:r>
              <a:rPr lang="nl-BE"/>
              <a:t>bereiken schuldniveau op middellange termijn </a:t>
            </a:r>
            <a:r>
              <a:rPr lang="nl-BE" b="0"/>
              <a:t>noodzakelijk</a:t>
            </a:r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2573032-D9DE-3AE0-193F-3B4D79B01F86}"/>
              </a:ext>
            </a:extLst>
          </p:cNvPr>
          <p:cNvSpPr txBox="1">
            <a:spLocks/>
          </p:cNvSpPr>
          <p:nvPr/>
        </p:nvSpPr>
        <p:spPr>
          <a:xfrm>
            <a:off x="549404" y="549276"/>
            <a:ext cx="11383978" cy="896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3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nl-BE"/>
              <a:t>Vele vragen nog onbeantwoord maar…</a:t>
            </a:r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8AF8E218-D19F-56E1-0005-B87049BC68E7}"/>
              </a:ext>
            </a:extLst>
          </p:cNvPr>
          <p:cNvSpPr txBox="1">
            <a:spLocks/>
          </p:cNvSpPr>
          <p:nvPr/>
        </p:nvSpPr>
        <p:spPr>
          <a:xfrm>
            <a:off x="8019257" y="1632857"/>
            <a:ext cx="3988016" cy="46758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Bindende afspraken noodzakelijk </a:t>
            </a:r>
            <a:r>
              <a:rPr lang="nl-NL" b="0" dirty="0"/>
              <a:t>over te behalen schuldniveau en tijdpad voor elke overheid </a:t>
            </a:r>
          </a:p>
          <a:p>
            <a:r>
              <a:rPr lang="nl-NL" dirty="0"/>
              <a:t>+ wat gebeurt er als afspraken niet gehaald worden?</a:t>
            </a: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1325612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B2ACED-ABB7-0571-9BA2-C2B34A7F7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040" y="1632857"/>
            <a:ext cx="3226924" cy="4796518"/>
          </a:xfrm>
        </p:spPr>
        <p:txBody>
          <a:bodyPr/>
          <a:lstStyle/>
          <a:p>
            <a:r>
              <a:rPr lang="nl-BE"/>
              <a:t>Nuttig instrument</a:t>
            </a:r>
            <a:r>
              <a:rPr lang="nl-BE" b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0"/>
              <a:t>Snel en eenvoudig overzicht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0"/>
              <a:t>Zeer actueel (4x per jaar)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0"/>
              <a:t>Uniek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000" b="0"/>
          </a:p>
          <a:p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2E5A16-C29E-24B5-F047-2D2C29E742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86250" y="1651516"/>
            <a:ext cx="7047710" cy="4549259"/>
          </a:xfrm>
        </p:spPr>
        <p:txBody>
          <a:bodyPr/>
          <a:lstStyle/>
          <a:p>
            <a:r>
              <a:rPr lang="nl-BE"/>
              <a:t>Verbeterpunten</a:t>
            </a:r>
            <a:r>
              <a:rPr lang="nl-BE" b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0"/>
              <a:t>Toelichting soms te algemeen / weinig zeggend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0"/>
              <a:t>Niet alle subsidies opgenomen wegens privacy: ontbrekende subsidies (natuurlijke personen) tussen € 5 en € 10 </a:t>
            </a:r>
            <a:r>
              <a:rPr lang="nl-BE" sz="2400" b="0" err="1"/>
              <a:t>mld</a:t>
            </a:r>
            <a:r>
              <a:rPr lang="nl-BE" sz="2400" b="0"/>
              <a:t> </a:t>
            </a:r>
            <a:r>
              <a:rPr lang="nl-BE" sz="2400" b="0">
                <a:sym typeface="Wingdings" panose="05000000000000000000" pitchFamily="2" charset="2"/>
              </a:rPr>
              <a:t> rapportering op meer geaggregeerd (bijvoorbeeld gemeentelijk) niveau?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0">
                <a:sym typeface="Wingdings" panose="05000000000000000000" pitchFamily="2" charset="2"/>
              </a:rPr>
              <a:t>Afstemming met begroting van instellingen soms moeilijk te maken</a:t>
            </a:r>
            <a:endParaRPr lang="nl-BE" sz="2400" b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2573032-D9DE-3AE0-193F-3B4D79B01F86}"/>
              </a:ext>
            </a:extLst>
          </p:cNvPr>
          <p:cNvSpPr txBox="1">
            <a:spLocks/>
          </p:cNvSpPr>
          <p:nvPr/>
        </p:nvSpPr>
        <p:spPr>
          <a:xfrm>
            <a:off x="549404" y="549276"/>
            <a:ext cx="11383978" cy="896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3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nl-BE"/>
              <a:t>Vlaams subsidieregister: nuttig maar kan vollediger</a:t>
            </a:r>
          </a:p>
        </p:txBody>
      </p:sp>
    </p:spTree>
    <p:extLst>
      <p:ext uri="{BB962C8B-B14F-4D97-AF65-F5344CB8AC3E}">
        <p14:creationId xmlns:p14="http://schemas.microsoft.com/office/powerpoint/2010/main" val="101918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E7B96-F0B4-2335-6B33-7077ED3B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04" y="549276"/>
            <a:ext cx="11079098" cy="927100"/>
          </a:xfrm>
        </p:spPr>
        <p:txBody>
          <a:bodyPr/>
          <a:lstStyle/>
          <a:p>
            <a:r>
              <a:rPr lang="nl-NL"/>
              <a:t>Afronding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CFB18C-62B9-2B6B-B146-561DAD046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906292"/>
            <a:ext cx="3402011" cy="4402433"/>
          </a:xfrm>
        </p:spPr>
        <p:txBody>
          <a:bodyPr/>
          <a:lstStyle/>
          <a:p>
            <a:r>
              <a:rPr lang="nl-NL" dirty="0"/>
              <a:t>Begrotingsbeleid en centrale </a:t>
            </a:r>
            <a:r>
              <a:rPr lang="nl-NL" dirty="0" err="1"/>
              <a:t>beleidsdoel-stellingen</a:t>
            </a:r>
            <a:r>
              <a:rPr lang="nl-NL" dirty="0"/>
              <a:t> </a:t>
            </a:r>
            <a:r>
              <a:rPr lang="nl-NL" b="0" dirty="0"/>
              <a:t>blijven prioritair: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200" b="0" dirty="0"/>
              <a:t>Duurzame economische groei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200" b="0" dirty="0"/>
              <a:t>Houdbare overheidsfinanciën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E15A57-0F44-8BDF-4CA4-38BCCA81E8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6892" y="1906290"/>
            <a:ext cx="3523278" cy="4402433"/>
          </a:xfrm>
        </p:spPr>
        <p:txBody>
          <a:bodyPr/>
          <a:lstStyle/>
          <a:p>
            <a:r>
              <a:rPr lang="nl-NL" dirty="0"/>
              <a:t>Vlaams subsidieregiste</a:t>
            </a:r>
            <a:r>
              <a:rPr lang="nl-NL" b="0" dirty="0"/>
              <a:t>r: goed en nuttig instrument, meer informatie, afstemming met begrotingen instellingen </a:t>
            </a:r>
            <a:endParaRPr lang="nl-BE" sz="2400" b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071E58F-33EC-5A6A-30A2-AC4F1F5E90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7674" y="1906290"/>
            <a:ext cx="3599217" cy="4402433"/>
          </a:xfrm>
        </p:spPr>
        <p:txBody>
          <a:bodyPr/>
          <a:lstStyle/>
          <a:p>
            <a:r>
              <a:rPr lang="nl-NL" dirty="0"/>
              <a:t>Europese begrotings-opvolging</a:t>
            </a:r>
            <a:r>
              <a:rPr lang="nl-NL" b="0" dirty="0"/>
              <a:t>: impact hervorming niet onderschatten,  afspraken met andere overheden over budgettair traject wenselijk</a:t>
            </a:r>
            <a:endParaRPr lang="nl-BE" sz="2400" b="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349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C3555-47EC-40E4-AA8A-9489815A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507" y="543746"/>
            <a:ext cx="4089632" cy="1413433"/>
          </a:xfrm>
        </p:spPr>
        <p:txBody>
          <a:bodyPr anchor="b">
            <a:normAutofit/>
          </a:bodyPr>
          <a:lstStyle/>
          <a:p>
            <a:r>
              <a:rPr lang="nl-BE" dirty="0"/>
              <a:t>Dank voor uw aandacht!</a:t>
            </a:r>
          </a:p>
        </p:txBody>
      </p:sp>
      <p:pic>
        <p:nvPicPr>
          <p:cNvPr id="6" name="Tijdelijke aanduiding voor afbeelding 5" descr="Afbeelding met binnen&#10;&#10;Automatisch gegenereerde beschrijving">
            <a:extLst>
              <a:ext uri="{FF2B5EF4-FFF2-40B4-BE49-F238E27FC236}">
                <a16:creationId xmlns:a16="http://schemas.microsoft.com/office/drawing/2014/main" id="{5498650F-2975-40D7-82B6-AED22FB164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r="13258" b="-1"/>
          <a:stretch/>
        </p:blipFill>
        <p:spPr>
          <a:xfrm>
            <a:off x="20" y="10"/>
            <a:ext cx="6811746" cy="6857990"/>
          </a:xfrm>
          <a:noFill/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526668-0B45-465F-A3AD-C7FFDB0628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51507" y="2723103"/>
            <a:ext cx="4089632" cy="3568805"/>
          </a:xfrm>
        </p:spPr>
        <p:txBody>
          <a:bodyPr>
            <a:normAutofit/>
          </a:bodyPr>
          <a:lstStyle/>
          <a:p>
            <a:r>
              <a:rPr lang="nl-NL" dirty="0"/>
              <a:t>Voor meer info: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Erwin Eysackers: </a:t>
            </a:r>
            <a:r>
              <a:rPr lang="nl-NL" dirty="0">
                <a:solidFill>
                  <a:srgbClr val="E31818"/>
                </a:solidFill>
              </a:rPr>
              <a:t>eeysackers@serv.be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Pim Verbunt: </a:t>
            </a:r>
            <a:r>
              <a:rPr lang="nl-NL" dirty="0">
                <a:solidFill>
                  <a:srgbClr val="E31818"/>
                </a:solidFill>
              </a:rPr>
              <a:t>pverbunt@serv.be</a:t>
            </a:r>
            <a:endParaRPr lang="nl-BE" dirty="0">
              <a:solidFill>
                <a:srgbClr val="E31818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502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E997D-C0C6-41E3-868F-8DEDCD05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257799" cy="2345469"/>
          </a:xfrm>
        </p:spPr>
        <p:txBody>
          <a:bodyPr anchor="t">
            <a:normAutofit/>
          </a:bodyPr>
          <a:lstStyle/>
          <a:p>
            <a:r>
              <a:rPr lang="nl-BE"/>
              <a:t>Macro-economische uitgangspunten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92473D5B-D9E9-48D8-AEDC-2D70BD92C4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b="21101"/>
          <a:stretch/>
        </p:blipFill>
        <p:spPr>
          <a:xfrm>
            <a:off x="20" y="3429000"/>
            <a:ext cx="12191980" cy="3428999"/>
          </a:xfrm>
          <a:noFill/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4CC31A-D1A7-419D-8B9F-9020416F1D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8771" y="550006"/>
            <a:ext cx="6857999" cy="234473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/>
              <a:t>Opeenvolging van crisissen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/>
              <a:t>Snelle economische groeivertraging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/>
              <a:t>Inflatie blijft hoog, maar neemt 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/>
              <a:t>Veel onzekerheden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/>
              <a:t>Hervorming Europese begrotingsopvolging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/>
          </a:p>
          <a:p>
            <a:endParaRPr lang="nl-BE" sz="2600"/>
          </a:p>
        </p:txBody>
      </p:sp>
    </p:spTree>
    <p:extLst>
      <p:ext uri="{BB962C8B-B14F-4D97-AF65-F5344CB8AC3E}">
        <p14:creationId xmlns:p14="http://schemas.microsoft.com/office/powerpoint/2010/main" val="181570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B2ACED-ABB7-0571-9BA2-C2B34A7F7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5406" y="1651517"/>
            <a:ext cx="3226924" cy="1984980"/>
          </a:xfrm>
        </p:spPr>
        <p:txBody>
          <a:bodyPr/>
          <a:lstStyle/>
          <a:p>
            <a:r>
              <a:rPr lang="nl-NL" b="0" u="sng"/>
              <a:t>1.</a:t>
            </a:r>
            <a:r>
              <a:rPr lang="nl-NL" b="0"/>
              <a:t> Inzetten op </a:t>
            </a:r>
            <a:r>
              <a:rPr lang="nl-NL"/>
              <a:t>duurzame economische groei</a:t>
            </a:r>
            <a:endParaRPr lang="nl-BE"/>
          </a:p>
          <a:p>
            <a:endParaRPr lang="nl-BE"/>
          </a:p>
        </p:txBody>
      </p:sp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E1D5C34-7889-63F7-3ED7-1F6824369BB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6" b="8856"/>
          <a:stretch>
            <a:fillRect/>
          </a:stretch>
        </p:blipFill>
        <p:spPr>
          <a:xfrm>
            <a:off x="549404" y="3714750"/>
            <a:ext cx="4908421" cy="2799161"/>
          </a:xfrm>
        </p:spPr>
      </p:pic>
      <p:pic>
        <p:nvPicPr>
          <p:cNvPr id="19" name="Tijdelijke aanduiding voor afbeelding 18">
            <a:extLst>
              <a:ext uri="{FF2B5EF4-FFF2-40B4-BE49-F238E27FC236}">
                <a16:creationId xmlns:a16="http://schemas.microsoft.com/office/drawing/2014/main" id="{8C59307D-BE55-2D66-810D-FF90AE84711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3" b="13233"/>
          <a:stretch>
            <a:fillRect/>
          </a:stretch>
        </p:blipFill>
        <p:spPr>
          <a:xfrm>
            <a:off x="5772267" y="3714750"/>
            <a:ext cx="4908421" cy="2641933"/>
          </a:xfr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2E5A16-C29E-24B5-F047-2D2C29E742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72266" y="1708365"/>
            <a:ext cx="5574328" cy="1871284"/>
          </a:xfrm>
        </p:spPr>
        <p:txBody>
          <a:bodyPr/>
          <a:lstStyle/>
          <a:p>
            <a:r>
              <a:rPr lang="nl-NL" b="0" u="sng"/>
              <a:t>2.</a:t>
            </a:r>
            <a:r>
              <a:rPr lang="nl-NL" b="0"/>
              <a:t> </a:t>
            </a:r>
            <a:r>
              <a:rPr lang="nl-NL"/>
              <a:t>Houdbare overheidsfinanciën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2573032-D9DE-3AE0-193F-3B4D79B01F86}"/>
              </a:ext>
            </a:extLst>
          </p:cNvPr>
          <p:cNvSpPr txBox="1">
            <a:spLocks/>
          </p:cNvSpPr>
          <p:nvPr/>
        </p:nvSpPr>
        <p:spPr>
          <a:xfrm>
            <a:off x="549404" y="549276"/>
            <a:ext cx="11383978" cy="896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3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nl-NL"/>
              <a:t>Centrale beleidsaanbevelingen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497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E1E9F-B1A4-4F1F-AF1C-8FFBB161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81" y="243504"/>
            <a:ext cx="11077638" cy="1438774"/>
          </a:xfrm>
        </p:spPr>
        <p:txBody>
          <a:bodyPr/>
          <a:lstStyle/>
          <a:p>
            <a:pPr algn="l"/>
            <a:r>
              <a:rPr lang="nl-BE" sz="4400"/>
              <a:t>Uitgangspunten bij SERV-ramingen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8BA91C-9A1A-46F6-B48E-E042D5BFB6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4" y="2126107"/>
            <a:ext cx="5637500" cy="2381325"/>
          </a:xfrm>
        </p:spPr>
        <p:txBody>
          <a:bodyPr/>
          <a:lstStyle/>
          <a:p>
            <a:r>
              <a:rPr lang="nl-BE" b="0"/>
              <a:t>Macro-economische parameters: Economische Projecties dec 2022 NBB (2022-2025) en Economische Vooruitzichten juni FPB (2026-2027)</a:t>
            </a:r>
          </a:p>
          <a:p>
            <a:endParaRPr lang="nl-BE" b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1F3054-0A9D-45C8-9606-98DBBC6C16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61018" y="2126107"/>
            <a:ext cx="4544291" cy="2381325"/>
          </a:xfrm>
        </p:spPr>
        <p:txBody>
          <a:bodyPr/>
          <a:lstStyle/>
          <a:p>
            <a:r>
              <a:rPr lang="nl-BE" b="0"/>
              <a:t>Assumptie van ongewijzigd beleid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CE5A67D-D18F-4C27-A8E8-6DF0BB7DA3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0864" y="4731893"/>
            <a:ext cx="5545136" cy="1405382"/>
          </a:xfrm>
        </p:spPr>
        <p:txBody>
          <a:bodyPr/>
          <a:lstStyle/>
          <a:p>
            <a:r>
              <a:rPr lang="nl-BE" b="0"/>
              <a:t>Geen actualisering vereffeningskalender Vlaamse Veerkracht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789544B-3E1E-4928-A362-2242CC65B1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61018" y="4731893"/>
            <a:ext cx="4036291" cy="1405382"/>
          </a:xfrm>
        </p:spPr>
        <p:txBody>
          <a:bodyPr/>
          <a:lstStyle/>
          <a:p>
            <a:r>
              <a:rPr lang="nl-NL" b="0"/>
              <a:t>Veel onzekerheden</a:t>
            </a:r>
            <a:endParaRPr lang="nl-BE" b="0"/>
          </a:p>
        </p:txBody>
      </p:sp>
    </p:spTree>
    <p:extLst>
      <p:ext uri="{BB962C8B-B14F-4D97-AF65-F5344CB8AC3E}">
        <p14:creationId xmlns:p14="http://schemas.microsoft.com/office/powerpoint/2010/main" val="411873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BC6DA09-BC73-2E05-ED68-2AF2447E2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0" lang="nl-BE" sz="4400" b="1" i="0" u="none" strike="noStrike" kern="1200" cap="none" spc="0" normalizeH="0" baseline="0" noProof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Evolutie ramingen CPI</a:t>
            </a:r>
            <a:endParaRPr lang="nl-BE"/>
          </a:p>
        </p:txBody>
      </p:sp>
      <p:graphicFrame>
        <p:nvGraphicFramePr>
          <p:cNvPr id="6" name="Tijdelijke aanduiding voor afbeelding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1418013127"/>
              </p:ext>
            </p:extLst>
          </p:nvPr>
        </p:nvGraphicFramePr>
        <p:xfrm>
          <a:off x="0" y="1469205"/>
          <a:ext cx="12192000" cy="538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384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CAA9463-767C-A72A-2E40-B622C760F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0" lang="nl-BE" sz="4400" b="1" i="0" u="none" strike="noStrike" kern="1200" cap="none" spc="0" normalizeH="0" baseline="0" noProof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Evolutie ramingen GZI</a:t>
            </a:r>
            <a:endParaRPr lang="nl-BE"/>
          </a:p>
        </p:txBody>
      </p:sp>
      <p:graphicFrame>
        <p:nvGraphicFramePr>
          <p:cNvPr id="6" name="Tijdelijke aanduiding voor afbeelding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2475258567"/>
              </p:ext>
            </p:extLst>
          </p:nvPr>
        </p:nvGraphicFramePr>
        <p:xfrm>
          <a:off x="0" y="1469205"/>
          <a:ext cx="12192000" cy="538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886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6E5914D-BC89-B8C5-850B-9D58DED559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0" lang="nl-BE" sz="4400" b="1" i="0" u="none" strike="noStrike" kern="1200" cap="none" spc="0" normalizeH="0" baseline="0" noProof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Gehanteerde macro-economische parameters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0711472-0F3F-E331-5716-F689FDBB80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CC26D37-5A5C-EB42-2BD3-92F913087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20883"/>
              </p:ext>
            </p:extLst>
          </p:nvPr>
        </p:nvGraphicFramePr>
        <p:xfrm>
          <a:off x="0" y="1905000"/>
          <a:ext cx="12192002" cy="4952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9037">
                  <a:extLst>
                    <a:ext uri="{9D8B030D-6E8A-4147-A177-3AD203B41FA5}">
                      <a16:colId xmlns:a16="http://schemas.microsoft.com/office/drawing/2014/main" val="4048491860"/>
                    </a:ext>
                  </a:extLst>
                </a:gridCol>
                <a:gridCol w="1134870">
                  <a:extLst>
                    <a:ext uri="{9D8B030D-6E8A-4147-A177-3AD203B41FA5}">
                      <a16:colId xmlns:a16="http://schemas.microsoft.com/office/drawing/2014/main" val="3827587054"/>
                    </a:ext>
                  </a:extLst>
                </a:gridCol>
                <a:gridCol w="1114681">
                  <a:extLst>
                    <a:ext uri="{9D8B030D-6E8A-4147-A177-3AD203B41FA5}">
                      <a16:colId xmlns:a16="http://schemas.microsoft.com/office/drawing/2014/main" val="4212840006"/>
                    </a:ext>
                  </a:extLst>
                </a:gridCol>
                <a:gridCol w="1061328">
                  <a:extLst>
                    <a:ext uri="{9D8B030D-6E8A-4147-A177-3AD203B41FA5}">
                      <a16:colId xmlns:a16="http://schemas.microsoft.com/office/drawing/2014/main" val="2026704844"/>
                    </a:ext>
                  </a:extLst>
                </a:gridCol>
                <a:gridCol w="1114681">
                  <a:extLst>
                    <a:ext uri="{9D8B030D-6E8A-4147-A177-3AD203B41FA5}">
                      <a16:colId xmlns:a16="http://schemas.microsoft.com/office/drawing/2014/main" val="121547689"/>
                    </a:ext>
                  </a:extLst>
                </a:gridCol>
                <a:gridCol w="1061328">
                  <a:extLst>
                    <a:ext uri="{9D8B030D-6E8A-4147-A177-3AD203B41FA5}">
                      <a16:colId xmlns:a16="http://schemas.microsoft.com/office/drawing/2014/main" val="3408442193"/>
                    </a:ext>
                  </a:extLst>
                </a:gridCol>
                <a:gridCol w="1061328">
                  <a:extLst>
                    <a:ext uri="{9D8B030D-6E8A-4147-A177-3AD203B41FA5}">
                      <a16:colId xmlns:a16="http://schemas.microsoft.com/office/drawing/2014/main" val="1649546857"/>
                    </a:ext>
                  </a:extLst>
                </a:gridCol>
                <a:gridCol w="1304749">
                  <a:extLst>
                    <a:ext uri="{9D8B030D-6E8A-4147-A177-3AD203B41FA5}">
                      <a16:colId xmlns:a16="http://schemas.microsoft.com/office/drawing/2014/main" val="561573525"/>
                    </a:ext>
                  </a:extLst>
                </a:gridCol>
              </a:tblGrid>
              <a:tr h="67674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2022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2023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2024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2025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2026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2027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2022-2027 </a:t>
                      </a:r>
                      <a:r>
                        <a:rPr lang="nl-BE" sz="2000" err="1">
                          <a:effectLst/>
                        </a:rPr>
                        <a:t>gecumu-leerd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004689"/>
                  </a:ext>
                </a:extLst>
              </a:tr>
              <a:tr h="3571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CPI, MJR 2022-2027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9,4%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6,5%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1,8%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1,7%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1,6%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1,6%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50044339"/>
                  </a:ext>
                </a:extLst>
              </a:tr>
              <a:tr h="3571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CPI, NBB dec 2022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10,4%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4,4%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2,4%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1,1%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51814545"/>
                  </a:ext>
                </a:extLst>
              </a:tr>
              <a:tr h="3571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CPI, SERV (synthese)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10,4%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4,4%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2,4%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1,1%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1,6%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1,6%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30959055"/>
                  </a:ext>
                </a:extLst>
              </a:tr>
              <a:tr h="3571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it-IT" sz="2000" b="1">
                          <a:effectLst/>
                        </a:rPr>
                        <a:t>CPI, delta SERV en MJR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1,0%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-2,1%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0,6%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-0,6%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0,0%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0,0%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-1,1%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2375464"/>
                  </a:ext>
                </a:extLst>
              </a:tr>
              <a:tr h="3571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GZI, MJR 2022-2027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9,1%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7,0%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1,8%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1,7%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1,6%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1,6%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4728323"/>
                  </a:ext>
                </a:extLst>
              </a:tr>
              <a:tr h="3571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GZI, NBB dec 2022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9,2%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5,4%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2,3%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1,2%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54864773"/>
                  </a:ext>
                </a:extLst>
              </a:tr>
              <a:tr h="3571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GZI, SERV (synthese)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9,2%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5,4%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2,3%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1,2%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1,6%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1,6%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64597420"/>
                  </a:ext>
                </a:extLst>
              </a:tr>
              <a:tr h="3571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it-IT" sz="2000" b="1">
                          <a:effectLst/>
                        </a:rPr>
                        <a:t>GZI, delta SERV en MJR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0,1%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-1,6%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0,5%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-0,5%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0,0%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0,0%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-1,5%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50389520"/>
                  </a:ext>
                </a:extLst>
              </a:tr>
              <a:tr h="3571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Reële bbp-groei, MJR 2022-2027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2,6%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0,5%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1,6%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1,2%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1,3%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1,4%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30153676"/>
                  </a:ext>
                </a:extLst>
              </a:tr>
              <a:tr h="3571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Reële bbp-groei, NBB dec 2022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3,1%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0,6%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1,7%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1,8%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0926905"/>
                  </a:ext>
                </a:extLst>
              </a:tr>
              <a:tr h="3571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Reële bbp-groei, SERV (synthese)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3,1%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0,6%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1,7%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1,8%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1,3%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1,4%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>
                          <a:effectLst/>
                        </a:rPr>
                        <a:t> </a:t>
                      </a:r>
                      <a:endParaRPr lang="nl-BE" sz="2000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60937861"/>
                  </a:ext>
                </a:extLst>
              </a:tr>
              <a:tr h="34771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Reële bbp-groei, delta SERV en MJR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0,5%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0,1%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0,1%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0,6%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0,0%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0,0%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500"/>
                        </a:spcAft>
                        <a:tabLst>
                          <a:tab pos="449580" algn="l"/>
                        </a:tabLst>
                      </a:pPr>
                      <a:r>
                        <a:rPr lang="nl-BE" sz="2000" b="1">
                          <a:effectLst/>
                        </a:rPr>
                        <a:t>1,3%</a:t>
                      </a:r>
                      <a:endParaRPr lang="nl-BE" sz="2000" b="1">
                        <a:effectLst/>
                        <a:latin typeface="Open Sans" panose="020B0606030504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39781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E997D-C0C6-41E3-868F-8DEDCD05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257799" cy="2345469"/>
          </a:xfrm>
        </p:spPr>
        <p:txBody>
          <a:bodyPr anchor="t">
            <a:normAutofit/>
          </a:bodyPr>
          <a:lstStyle/>
          <a:p>
            <a:r>
              <a:rPr lang="nl-BE"/>
              <a:t>Raming Vlaamse begroting 2023-2027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92473D5B-D9E9-48D8-AEDC-2D70BD92C4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8974"/>
          <a:stretch/>
        </p:blipFill>
        <p:spPr>
          <a:xfrm>
            <a:off x="19" y="3429000"/>
            <a:ext cx="12205835" cy="3428999"/>
          </a:xfrm>
          <a:noFill/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4CC31A-D1A7-419D-8B9F-9020416F1D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08662" y="549275"/>
            <a:ext cx="6383337" cy="277438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/>
              <a:t>2023: </a:t>
            </a:r>
            <a:r>
              <a:rPr lang="nl-NL" sz="2000" b="1"/>
              <a:t>€ -2,65 </a:t>
            </a:r>
            <a:r>
              <a:rPr lang="nl-NL" sz="2000" b="1" err="1"/>
              <a:t>mld</a:t>
            </a:r>
            <a:r>
              <a:rPr lang="nl-NL" sz="2000" b="1"/>
              <a:t> </a:t>
            </a:r>
            <a:r>
              <a:rPr lang="nl-NL" sz="2000"/>
              <a:t>vorderingensaldo (€ +276 </a:t>
            </a:r>
            <a:r>
              <a:rPr lang="nl-NL" sz="2000" err="1"/>
              <a:t>mln</a:t>
            </a:r>
            <a:r>
              <a:rPr lang="nl-NL" sz="2000"/>
              <a:t> t.o.v. BO 2023)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000"/>
              <a:t>2024: </a:t>
            </a:r>
            <a:r>
              <a:rPr lang="nl-BE" sz="2000" b="1"/>
              <a:t>€ -1,82 </a:t>
            </a:r>
            <a:r>
              <a:rPr lang="nl-BE" sz="2000" b="1" err="1"/>
              <a:t>mld</a:t>
            </a:r>
            <a:r>
              <a:rPr lang="nl-BE" sz="2000" b="1"/>
              <a:t> </a:t>
            </a:r>
            <a:r>
              <a:rPr lang="nl-NL" sz="2000"/>
              <a:t>(€ +96 </a:t>
            </a:r>
            <a:r>
              <a:rPr lang="nl-NL" sz="2000" err="1"/>
              <a:t>mln</a:t>
            </a:r>
            <a:r>
              <a:rPr lang="nl-NL" sz="2000"/>
              <a:t> t.o.v. MJR)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/>
              <a:t>Volgende legislatuur: verbeteringen van tekorten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000"/>
              <a:t>begrotingsevenwicht (excl. Oosterweel en VV) in 2026 i.p.v. 2027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000"/>
              <a:t>beperkte mate gevolg van SERV-bijstellingen: (2025: </a:t>
            </a:r>
            <a:r>
              <a:rPr lang="nl-NL" sz="2000"/>
              <a:t>€ </a:t>
            </a:r>
            <a:r>
              <a:rPr lang="nl-BE" sz="2000"/>
              <a:t>+161 </a:t>
            </a:r>
            <a:r>
              <a:rPr lang="nl-BE" sz="2000" err="1"/>
              <a:t>mln</a:t>
            </a:r>
            <a:r>
              <a:rPr lang="nl-BE" sz="2000"/>
              <a:t>, 2026: </a:t>
            </a:r>
            <a:r>
              <a:rPr lang="nl-NL" sz="2000"/>
              <a:t>€ +</a:t>
            </a:r>
            <a:r>
              <a:rPr lang="nl-BE" sz="2000"/>
              <a:t>407 </a:t>
            </a:r>
            <a:r>
              <a:rPr lang="nl-BE" sz="2000" err="1"/>
              <a:t>mln</a:t>
            </a:r>
            <a:r>
              <a:rPr lang="nl-BE" sz="2000"/>
              <a:t>, 2027:      </a:t>
            </a:r>
            <a:r>
              <a:rPr lang="nl-NL" sz="2000"/>
              <a:t>€</a:t>
            </a:r>
            <a:r>
              <a:rPr lang="nl-BE" sz="2000"/>
              <a:t> +304 </a:t>
            </a:r>
            <a:r>
              <a:rPr lang="nl-BE" sz="2000" err="1"/>
              <a:t>mln</a:t>
            </a:r>
            <a:r>
              <a:rPr lang="nl-BE" sz="2000"/>
              <a:t> t.o.v. MJR)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BE" sz="1600"/>
          </a:p>
        </p:txBody>
      </p:sp>
    </p:spTree>
    <p:extLst>
      <p:ext uri="{BB962C8B-B14F-4D97-AF65-F5344CB8AC3E}">
        <p14:creationId xmlns:p14="http://schemas.microsoft.com/office/powerpoint/2010/main" val="178492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9102A96-4004-91BA-06A1-F3982AB61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298" y="420670"/>
            <a:ext cx="11085404" cy="915185"/>
          </a:xfrm>
        </p:spPr>
        <p:txBody>
          <a:bodyPr/>
          <a:lstStyle/>
          <a:p>
            <a:r>
              <a:rPr kumimoji="0" lang="nl-BE" sz="4400" b="1" i="0" u="none" strike="noStrike" kern="1200" cap="none" spc="0" normalizeH="0" baseline="0" noProof="0">
                <a:ln>
                  <a:noFill/>
                </a:ln>
                <a:solidFill>
                  <a:srgbClr val="E31818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Raming Vlaamse begroting 2023-2027</a:t>
            </a:r>
            <a:endParaRPr lang="nl-BE"/>
          </a:p>
        </p:txBody>
      </p:sp>
      <p:graphicFrame>
        <p:nvGraphicFramePr>
          <p:cNvPr id="4" name="Tijdelijke aanduiding voor afbeelding 3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3546506553"/>
              </p:ext>
            </p:extLst>
          </p:nvPr>
        </p:nvGraphicFramePr>
        <p:xfrm>
          <a:off x="0" y="1335855"/>
          <a:ext cx="12192000" cy="552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65752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V_sjabloon.potx" id="{985EA8CA-5168-436A-B3F3-BEC9B7B4AB62}" vid="{FDDA17F5-0C0C-403F-A776-401AC70C1CC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f46779c-8b97-4087-a9c6-f1d140c259c6">
      <UserInfo>
        <DisplayName>Erwin Eysackers</DisplayName>
        <AccountId>17</AccountId>
        <AccountType/>
      </UserInfo>
      <UserInfo>
        <DisplayName>Pim Verbunt</DisplayName>
        <AccountId>788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620DA9900EBF4D8896A787E732D7BF" ma:contentTypeVersion="7" ma:contentTypeDescription="Create a new document." ma:contentTypeScope="" ma:versionID="f977190f77f2eba8b34991d8cc50ca4b">
  <xsd:schema xmlns:xsd="http://www.w3.org/2001/XMLSchema" xmlns:xs="http://www.w3.org/2001/XMLSchema" xmlns:p="http://schemas.microsoft.com/office/2006/metadata/properties" xmlns:ns2="e38ab855-01c2-4f09-a541-404ac0553700" xmlns:ns3="df46779c-8b97-4087-a9c6-f1d140c259c6" targetNamespace="http://schemas.microsoft.com/office/2006/metadata/properties" ma:root="true" ma:fieldsID="42371298db6716f2ea63c90db5536628" ns2:_="" ns3:_="">
    <xsd:import namespace="e38ab855-01c2-4f09-a541-404ac0553700"/>
    <xsd:import namespace="df46779c-8b97-4087-a9c6-f1d140c259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ab855-01c2-4f09-a541-404ac05537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6779c-8b97-4087-a9c6-f1d140c259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1DCEF5-B74A-4348-BA5D-6ED4BD1AD780}">
  <ds:schemaRefs>
    <ds:schemaRef ds:uri="1671578b-379b-4f0d-b62a-a088ef323de7"/>
    <ds:schemaRef ds:uri="ca199cc6-9833-4baa-b6af-9c5c9aace03c"/>
    <ds:schemaRef ds:uri="df46779c-8b97-4087-a9c6-f1d140c259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EC0B0C-0CB2-4147-9F84-FE6D90A88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8ab855-01c2-4f09-a541-404ac0553700"/>
    <ds:schemaRef ds:uri="df46779c-8b97-4087-a9c6-f1d140c25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868C58-EC87-4128-8860-25D1065CA7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SERV_presentatie</Template>
  <TotalTime>4028</TotalTime>
  <Words>800</Words>
  <Application>Microsoft Office PowerPoint</Application>
  <PresentationFormat>Breedbeeld</PresentationFormat>
  <Paragraphs>195</Paragraphs>
  <Slides>17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Open Sans</vt:lpstr>
      <vt:lpstr>Kantoorthema</vt:lpstr>
      <vt:lpstr>Advies begroting BO 2023</vt:lpstr>
      <vt:lpstr>Macro-economische uitgangspunten</vt:lpstr>
      <vt:lpstr>PowerPoint-presentatie</vt:lpstr>
      <vt:lpstr>Uitgangspunten bij SERV-ramingen</vt:lpstr>
      <vt:lpstr>PowerPoint-presentatie</vt:lpstr>
      <vt:lpstr>PowerPoint-presentatie</vt:lpstr>
      <vt:lpstr>PowerPoint-presentatie</vt:lpstr>
      <vt:lpstr>Raming Vlaamse begroting 2023-2027</vt:lpstr>
      <vt:lpstr>PowerPoint-presentatie</vt:lpstr>
      <vt:lpstr>Raming Vlaamse begroting 2023-2027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Afronding</vt:lpstr>
      <vt:lpstr>Dank voor uw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Advies begroting BO 2023</dc:title>
  <dc:creator>Pim Verbunt</dc:creator>
  <cp:lastModifiedBy>Erwin Eysackers</cp:lastModifiedBy>
  <cp:revision>3</cp:revision>
  <cp:lastPrinted>2023-02-23T14:06:29Z</cp:lastPrinted>
  <dcterms:created xsi:type="dcterms:W3CDTF">2022-07-04T09:56:00Z</dcterms:created>
  <dcterms:modified xsi:type="dcterms:W3CDTF">2023-03-20T10:33:34Z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0x01010089620DA9900EBF4D8896A787E732D7BF</vt:lpwstr>
  </property>
</Properties>
</file>