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5" r:id="rId6"/>
    <p:sldId id="288" r:id="rId7"/>
    <p:sldId id="292" r:id="rId8"/>
    <p:sldId id="289" r:id="rId9"/>
    <p:sldId id="290" r:id="rId10"/>
    <p:sldId id="259" r:id="rId11"/>
    <p:sldId id="260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91" r:id="rId20"/>
    <p:sldId id="287" r:id="rId21"/>
    <p:sldId id="286" r:id="rId2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ED"/>
    <a:srgbClr val="F9C626"/>
    <a:srgbClr val="372235"/>
    <a:srgbClr val="2C232A"/>
    <a:srgbClr val="2B231E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54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A9898-B0B6-AB47-9809-37A9A32C6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4FE0B-CD45-044B-AD46-3B9FD49F8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83B00-305C-F044-BCBA-030B03514362}" type="datetimeFigureOut">
              <a:rPr lang="en-BE" smtClean="0"/>
              <a:t>11/30/2021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99DA2-4B1E-6F43-9D5A-415CEB83F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5F558-C4FF-2C4C-ACA9-8B0D9C385A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85775-51AC-754F-9B08-BBED3313738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6195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6253A-C0E7-C149-A09D-88D972AE4A26}" type="datetimeFigureOut">
              <a:rPr lang="en-BE" smtClean="0"/>
              <a:t>11/30/2021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A2524-7D93-3047-A9BE-6E14D314FD33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9470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244FF-20CE-6B47-BC35-134A58885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2752" y="5605670"/>
            <a:ext cx="2619386" cy="10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3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_2"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511F7-5D86-3D44-95DE-F28E946B4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2751" y="0"/>
            <a:ext cx="1031924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FCF2B5-4B8B-AE4D-8F6B-E3A0001633AD}"/>
              </a:ext>
            </a:extLst>
          </p:cNvPr>
          <p:cNvSpPr/>
          <p:nvPr userDrawn="1"/>
        </p:nvSpPr>
        <p:spPr>
          <a:xfrm>
            <a:off x="1" y="0"/>
            <a:ext cx="5474524" cy="6858000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F9C626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B53EDB-9E02-264C-BA0E-8787ABE3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9567" y="6356350"/>
            <a:ext cx="19218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0B7168-7960-F64E-9217-C5EB0615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2C568A-6357-3E42-A8CA-391A9D4F4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3" y="177008"/>
            <a:ext cx="4933207" cy="2852737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8579E5F-5451-4443-9DBD-7CF458262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84" y="3306928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305EA947-BED1-F141-8475-A11649836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7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_2"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D9370-2A74-B049-9D25-90A657E15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2751" y="0"/>
            <a:ext cx="1031924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FCF2B5-4B8B-AE4D-8F6B-E3A0001633AD}"/>
              </a:ext>
            </a:extLst>
          </p:cNvPr>
          <p:cNvSpPr/>
          <p:nvPr userDrawn="1"/>
        </p:nvSpPr>
        <p:spPr>
          <a:xfrm>
            <a:off x="1" y="0"/>
            <a:ext cx="5474524" cy="6858000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F9C626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B53EDB-9E02-264C-BA0E-8787ABE3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9567" y="6356350"/>
            <a:ext cx="19218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0B7168-7960-F64E-9217-C5EB0615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8579E5F-5451-4443-9DBD-7CF458262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84" y="463138"/>
            <a:ext cx="4933208" cy="541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231F16FE-05BC-2346-98EB-5FDDB4A2C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7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942A0DFB-70F9-0D46-934A-19D8A91B1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51" t="4755" r="-1"/>
          <a:stretch/>
        </p:blipFill>
        <p:spPr>
          <a:xfrm>
            <a:off x="8792800" y="0"/>
            <a:ext cx="3423872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F411-6C9F-3C48-B182-857B7E66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84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8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22A8F-75FF-FE4C-8C5D-36D4D3B7BFA0}" type="datetimeFigureOut">
              <a:rPr lang="en-BE" smtClean="0"/>
              <a:t>11/30/2021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051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584A2-7769-FF46-B1CF-2F8DC2E943A8}" type="slidenum">
              <a:rPr lang="en-BE" smtClean="0"/>
              <a:t>‹nr.›</a:t>
            </a:fld>
            <a:endParaRPr lang="en-BE"/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E4AE180F-DDB8-6141-99D8-85EAD6AA8F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89F1FE-6681-ED41-B87F-68B704C981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72240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FE56B7-6EF0-9A43-9096-DABF7E43AC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37944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48115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image_mauv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6374EB40-EAB9-C949-BCB1-791E96F9C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51" t="4755" r="-1"/>
          <a:stretch/>
        </p:blipFill>
        <p:spPr>
          <a:xfrm>
            <a:off x="8792800" y="0"/>
            <a:ext cx="3423872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F411-6C9F-3C48-B182-857B7E66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84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051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 dirty="0"/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E4AE180F-DDB8-6141-99D8-85EAD6AA8F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89F1FE-6681-ED41-B87F-68B704C981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72240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FE56B7-6EF0-9A43-9096-DABF7E43AC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37944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08948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_mauv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6374EB40-EAB9-C949-BCB1-791E96F9C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51" t="4755" r="-1"/>
          <a:stretch/>
        </p:blipFill>
        <p:spPr>
          <a:xfrm>
            <a:off x="8792800" y="0"/>
            <a:ext cx="3423872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F411-6C9F-3C48-B182-857B7E66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84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051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E4AE180F-DDB8-6141-99D8-85EAD6AA8F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89F1FE-6681-ED41-B87F-68B704C981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72240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FE56B7-6EF0-9A43-9096-DABF7E43AC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37944" y="645459"/>
            <a:ext cx="2606616" cy="4993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43066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_Horiz"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958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 dirty="0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3EF7E13-C890-0348-B92C-D6D1B1905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430" y="5639036"/>
            <a:ext cx="850386" cy="1098415"/>
          </a:xfrm>
          <a:prstGeom prst="rect">
            <a:avLst/>
          </a:prstGeom>
        </p:spPr>
      </p:pic>
      <p:pic>
        <p:nvPicPr>
          <p:cNvPr id="8" name="Picture 7" descr="A person riding a bike on a road in a foggy day&#10;&#10;Description automatically generated with low confidence">
            <a:extLst>
              <a:ext uri="{FF2B5EF4-FFF2-40B4-BE49-F238E27FC236}">
                <a16:creationId xmlns:a16="http://schemas.microsoft.com/office/drawing/2014/main" id="{90F73C41-7DD8-8F4C-8FE8-02D7508B0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177" b="43922"/>
          <a:stretch/>
        </p:blipFill>
        <p:spPr>
          <a:xfrm>
            <a:off x="0" y="0"/>
            <a:ext cx="12192000" cy="3240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0C92DC-B3AE-A740-A04F-79E41EA48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84" y="3431727"/>
            <a:ext cx="4933207" cy="2572290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45512E-C0B4-AE4A-B89C-BF83C36E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9575" y="3429000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3" name="Picture 2" descr="A picture containing window&#10;&#10;Description automatically generated">
            <a:extLst>
              <a:ext uri="{FF2B5EF4-FFF2-40B4-BE49-F238E27FC236}">
                <a16:creationId xmlns:a16="http://schemas.microsoft.com/office/drawing/2014/main" id="{A791F468-223A-B544-8247-86FCD6A3E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724" b="36288"/>
          <a:stretch/>
        </p:blipFill>
        <p:spPr>
          <a:xfrm>
            <a:off x="-1" y="-1"/>
            <a:ext cx="12191999" cy="3240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23D8C-0370-0148-958B-0AD860CD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2" t="43277" r="-212" b="16736"/>
          <a:stretch/>
        </p:blipFill>
        <p:spPr>
          <a:xfrm>
            <a:off x="0" y="0"/>
            <a:ext cx="1219199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5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image_Mauve_Hori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958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 dirty="0"/>
          </a:p>
        </p:txBody>
      </p:sp>
      <p:pic>
        <p:nvPicPr>
          <p:cNvPr id="8" name="Picture 7" descr="A person riding a bike on a road in a foggy day&#10;&#10;Description automatically generated with low confidence">
            <a:extLst>
              <a:ext uri="{FF2B5EF4-FFF2-40B4-BE49-F238E27FC236}">
                <a16:creationId xmlns:a16="http://schemas.microsoft.com/office/drawing/2014/main" id="{90F73C41-7DD8-8F4C-8FE8-02D7508B0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77" b="43922"/>
          <a:stretch/>
        </p:blipFill>
        <p:spPr>
          <a:xfrm>
            <a:off x="0" y="0"/>
            <a:ext cx="12192000" cy="3240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0C92DC-B3AE-A740-A04F-79E41EA48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84" y="3431727"/>
            <a:ext cx="4933207" cy="2572290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45512E-C0B4-AE4A-B89C-BF83C36E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9575" y="3429000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2DDD23C-03FD-3249-AD79-6E0568E2B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  <p:pic>
        <p:nvPicPr>
          <p:cNvPr id="3" name="Picture 2" descr="A group of people walk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6CE240C6-416E-6544-A7F0-E11AFEA93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4938" b="25075"/>
          <a:stretch/>
        </p:blipFill>
        <p:spPr>
          <a:xfrm>
            <a:off x="0" y="0"/>
            <a:ext cx="12192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_Mauve_Hori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958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8" name="Picture 7" descr="A person riding a bike on a road in a foggy day&#10;&#10;Description automatically generated with low confidence">
            <a:extLst>
              <a:ext uri="{FF2B5EF4-FFF2-40B4-BE49-F238E27FC236}">
                <a16:creationId xmlns:a16="http://schemas.microsoft.com/office/drawing/2014/main" id="{90F73C41-7DD8-8F4C-8FE8-02D7508B0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77" b="43922"/>
          <a:stretch/>
        </p:blipFill>
        <p:spPr>
          <a:xfrm>
            <a:off x="0" y="0"/>
            <a:ext cx="12192000" cy="3240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0C92DC-B3AE-A740-A04F-79E41EA48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84" y="3431727"/>
            <a:ext cx="4933207" cy="2572290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45512E-C0B4-AE4A-B89C-BF83C36E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9575" y="3429000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2DDD23C-03FD-3249-AD79-6E0568E2B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  <p:pic>
        <p:nvPicPr>
          <p:cNvPr id="3" name="Picture 2" descr="A group of people walk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6CE240C6-416E-6544-A7F0-E11AFEA93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4938" b="25075"/>
          <a:stretch/>
        </p:blipFill>
        <p:spPr>
          <a:xfrm>
            <a:off x="0" y="0"/>
            <a:ext cx="12192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46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llustration_Jau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59759" y="6356350"/>
            <a:ext cx="20116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3EF7E13-C890-0348-B92C-D6D1B1905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430" y="5639036"/>
            <a:ext cx="850386" cy="109841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0C92DC-B3AE-A740-A04F-79E41EA48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84" y="404047"/>
            <a:ext cx="4933207" cy="2572290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45512E-C0B4-AE4A-B89C-BF83C36E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84" y="3266440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Picture 4" descr="A picture containing text, white, dark&#10;&#10;Description automatically generated">
            <a:extLst>
              <a:ext uri="{FF2B5EF4-FFF2-40B4-BE49-F238E27FC236}">
                <a16:creationId xmlns:a16="http://schemas.microsoft.com/office/drawing/2014/main" id="{F3B99866-F875-C24E-9701-CB9CCECDED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413" y="617726"/>
            <a:ext cx="6467416" cy="48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llustr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59759" y="6356350"/>
            <a:ext cx="20116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 dirty="0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3EF7E13-C890-0348-B92C-D6D1B1905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430" y="5639036"/>
            <a:ext cx="850386" cy="109841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0C92DC-B3AE-A740-A04F-79E41EA48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84" y="404047"/>
            <a:ext cx="4933207" cy="2572290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45512E-C0B4-AE4A-B89C-BF83C36E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84" y="3266440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Picture 7" descr="A picture containing text, white, dark&#10;&#10;Description automatically generated">
            <a:extLst>
              <a:ext uri="{FF2B5EF4-FFF2-40B4-BE49-F238E27FC236}">
                <a16:creationId xmlns:a16="http://schemas.microsoft.com/office/drawing/2014/main" id="{F045F87D-A167-1444-942B-E87098B994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413" y="617726"/>
            <a:ext cx="6467416" cy="48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244FF-20CE-6B47-BC35-134A58885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2752" y="5605670"/>
            <a:ext cx="2619386" cy="10168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37A942-2403-6E4E-BD65-D180BEB5FF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561" y="571501"/>
            <a:ext cx="6400800" cy="2368115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BE" dirty="0"/>
              <a:t>Schrijf hier je eigen titel</a:t>
            </a:r>
          </a:p>
        </p:txBody>
      </p:sp>
    </p:spTree>
    <p:extLst>
      <p:ext uri="{BB962C8B-B14F-4D97-AF65-F5344CB8AC3E}">
        <p14:creationId xmlns:p14="http://schemas.microsoft.com/office/powerpoint/2010/main" val="101837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F112-7C8D-C849-9554-268838FC8B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561" y="571501"/>
            <a:ext cx="6400800" cy="2368115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AAE69-8931-F942-AEDB-48402D9AF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561" y="3143250"/>
            <a:ext cx="6400800" cy="2662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2D65EED-0C58-1F48-9565-679D16072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430" y="5639036"/>
            <a:ext cx="850386" cy="10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2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780D-D010-7C4D-88DC-734C6F055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5028"/>
            <a:ext cx="4710830" cy="1814404"/>
          </a:xfrm>
          <a:prstGeom prst="rect">
            <a:avLst/>
          </a:prstGeom>
        </p:spPr>
        <p:txBody>
          <a:bodyPr/>
          <a:lstStyle>
            <a:lvl1pPr>
              <a:defRPr lang="en-GB" b="1" i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GB" dirty="0">
              <a:solidFill>
                <a:srgbClr val="362027"/>
              </a:solidFill>
              <a:effectLst/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F411-6C9F-3C48-B182-857B7E667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29253" y="525028"/>
            <a:ext cx="6336083" cy="3041651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Object</a:t>
            </a:r>
          </a:p>
          <a:p>
            <a:pPr lvl="1"/>
            <a:r>
              <a:rPr lang="en-GB" dirty="0"/>
              <a:t>Object</a:t>
            </a:r>
          </a:p>
          <a:p>
            <a:pPr lvl="1"/>
            <a:r>
              <a:rPr lang="en-GB" dirty="0"/>
              <a:t>Object</a:t>
            </a:r>
          </a:p>
          <a:p>
            <a:pPr lvl="0"/>
            <a:r>
              <a:rPr lang="en-GB" dirty="0"/>
              <a:t>Object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71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256B620-416B-3149-A876-8BDD6CF6E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430" y="5639036"/>
            <a:ext cx="850386" cy="10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1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780D-D010-7C4D-88DC-734C6F055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5028"/>
            <a:ext cx="4710830" cy="1814404"/>
          </a:xfrm>
          <a:prstGeom prst="rect">
            <a:avLst/>
          </a:prstGeom>
        </p:spPr>
        <p:txBody>
          <a:bodyPr/>
          <a:lstStyle>
            <a:lvl1pPr>
              <a:defRPr lang="en-GB" b="1" i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GB" dirty="0">
              <a:solidFill>
                <a:srgbClr val="362027"/>
              </a:solidFill>
              <a:effectLst/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F411-6C9F-3C48-B182-857B7E66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8"/>
            <a:ext cx="6336083" cy="3041651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8761-2473-9548-936A-39F2C35B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1455-7C08-6048-BA95-65281E1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71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256B620-416B-3149-A876-8BDD6CF6E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430" y="5639036"/>
            <a:ext cx="850386" cy="10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5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_content_image"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2FC96640-52C8-BF4B-9E7D-C84720088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2754" y="-1"/>
            <a:ext cx="10319246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44FF5C-1FDE-6542-968B-12FE886D9059}"/>
              </a:ext>
            </a:extLst>
          </p:cNvPr>
          <p:cNvSpPr/>
          <p:nvPr userDrawn="1"/>
        </p:nvSpPr>
        <p:spPr>
          <a:xfrm>
            <a:off x="1" y="0"/>
            <a:ext cx="5474524" cy="6858000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E7DBB-DC39-3C4B-9E03-927F734BA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3" y="177008"/>
            <a:ext cx="4933207" cy="2852737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BE" dirty="0"/>
              <a:t>Schrijf hier je eigen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7ABDE-6791-9B42-92DD-ABF949FCA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84" y="3306928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B53EDB-9E02-264C-BA0E-8787ABE3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9567" y="6356350"/>
            <a:ext cx="19218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0B7168-7960-F64E-9217-C5EB0615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/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23BA3D52-CF51-5443-A7C0-88D653A9B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9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2DF7FE5-D439-6E4C-80F9-406152AB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2754" y="-1"/>
            <a:ext cx="10319246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44FF5C-1FDE-6542-968B-12FE886D9059}"/>
              </a:ext>
            </a:extLst>
          </p:cNvPr>
          <p:cNvSpPr/>
          <p:nvPr userDrawn="1"/>
        </p:nvSpPr>
        <p:spPr>
          <a:xfrm>
            <a:off x="1" y="0"/>
            <a:ext cx="5474524" cy="6858000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7ABDE-6791-9B42-92DD-ABF949FCA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84" y="451262"/>
            <a:ext cx="4933208" cy="5430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B53EDB-9E02-264C-BA0E-8787ABE3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9567" y="6356350"/>
            <a:ext cx="19218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0B7168-7960-F64E-9217-C5EB0615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2DC623A-02FC-6949-AFEF-73DC3F0FF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9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_content_image_Mauve"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53C238C1-75C6-9248-82AF-00AEE0A65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265"/>
          <a:stretch/>
        </p:blipFill>
        <p:spPr>
          <a:xfrm>
            <a:off x="3649850" y="0"/>
            <a:ext cx="8542150" cy="68614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44FF5C-1FDE-6542-968B-12FE886D9059}"/>
              </a:ext>
            </a:extLst>
          </p:cNvPr>
          <p:cNvSpPr/>
          <p:nvPr userDrawn="1"/>
        </p:nvSpPr>
        <p:spPr>
          <a:xfrm>
            <a:off x="0" y="0"/>
            <a:ext cx="5474524" cy="6858000"/>
          </a:xfrm>
          <a:prstGeom prst="rect">
            <a:avLst/>
          </a:prstGeom>
          <a:solidFill>
            <a:srgbClr val="37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rgbClr val="37223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E7DBB-DC39-3C4B-9E03-927F734BA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3" y="177008"/>
            <a:ext cx="4933207" cy="2852737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BE" dirty="0"/>
              <a:t>Schrijf hier je eigen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7ABDE-6791-9B42-92DD-ABF949FCA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84" y="3306928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B53EDB-9E02-264C-BA0E-8787ABE3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9567" y="6356350"/>
            <a:ext cx="19218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0B7168-7960-F64E-9217-C5EB0615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 dirty="0"/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23BA3D52-CF51-5443-A7C0-88D653A9B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_mauve_2"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8A4D9C71-5587-894A-A278-29A51082F6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265"/>
          <a:stretch/>
        </p:blipFill>
        <p:spPr>
          <a:xfrm>
            <a:off x="3649850" y="0"/>
            <a:ext cx="8542150" cy="68614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FCF2B5-4B8B-AE4D-8F6B-E3A0001633AD}"/>
              </a:ext>
            </a:extLst>
          </p:cNvPr>
          <p:cNvSpPr/>
          <p:nvPr userDrawn="1"/>
        </p:nvSpPr>
        <p:spPr>
          <a:xfrm>
            <a:off x="1" y="0"/>
            <a:ext cx="547452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F9C626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B53EDB-9E02-264C-BA0E-8787ABE3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9567" y="6356350"/>
            <a:ext cx="19218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C626"/>
                </a:solidFill>
              </a:defRPr>
            </a:lvl1pPr>
          </a:lstStyle>
          <a:p>
            <a:fld id="{945584A2-7769-FF46-B1CF-2F8DC2E943A8}" type="slidenum">
              <a:rPr lang="en-BE" smtClean="0"/>
              <a:pPr/>
              <a:t>‹nr.›</a:t>
            </a:fld>
            <a:endParaRPr lang="en-B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0B7168-7960-F64E-9217-C5EB0615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1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C626"/>
                </a:solidFill>
              </a:defRPr>
            </a:lvl1pPr>
          </a:lstStyle>
          <a:p>
            <a:fld id="{0B622A8F-75FF-FE4C-8C5D-36D4D3B7BFA0}" type="datetimeFigureOut">
              <a:rPr lang="en-BE" smtClean="0"/>
              <a:pPr/>
              <a:t>11/30/2021</a:t>
            </a:fld>
            <a:endParaRPr lang="en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2C568A-6357-3E42-A8CA-391A9D4F4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3" y="177008"/>
            <a:ext cx="4933207" cy="2852737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Schrijf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eigen </a:t>
            </a:r>
            <a:r>
              <a:rPr lang="en-GB" dirty="0" err="1"/>
              <a:t>titel</a:t>
            </a:r>
            <a:endParaRPr lang="en-B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8579E5F-5451-4443-9DBD-7CF458262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84" y="3306928"/>
            <a:ext cx="4933208" cy="2575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9C62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C5865155-9ADC-314D-8900-86C72D7296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7443" y="5783243"/>
            <a:ext cx="726373" cy="9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9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3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49" r:id="rId3"/>
    <p:sldLayoutId id="2147483650" r:id="rId4"/>
    <p:sldLayoutId id="2147483671" r:id="rId5"/>
    <p:sldLayoutId id="2147483651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74" r:id="rId13"/>
    <p:sldLayoutId id="2147483666" r:id="rId14"/>
    <p:sldLayoutId id="2147483667" r:id="rId15"/>
    <p:sldLayoutId id="2147483675" r:id="rId16"/>
    <p:sldLayoutId id="2147483668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B231E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31E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31E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31E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31E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31E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8350-74C3-034E-BE30-DF59A229E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61" y="571501"/>
            <a:ext cx="6400800" cy="3129642"/>
          </a:xfrm>
        </p:spPr>
        <p:txBody>
          <a:bodyPr/>
          <a:lstStyle/>
          <a:p>
            <a:r>
              <a:rPr lang="nl-BE" sz="4400" dirty="0"/>
              <a:t>Voorstel van resolutie over de onmiddellijke aanduiding van watergevoelige openruimtegebieden</a:t>
            </a:r>
            <a:endParaRPr lang="en-BE" sz="4400" dirty="0"/>
          </a:p>
        </p:txBody>
      </p:sp>
    </p:spTree>
    <p:extLst>
      <p:ext uri="{BB962C8B-B14F-4D97-AF65-F5344CB8AC3E}">
        <p14:creationId xmlns:p14="http://schemas.microsoft.com/office/powerpoint/2010/main" val="279504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235 signaalgebieden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8"/>
            <a:ext cx="6336083" cy="51181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Op 24 januari 2014, 9 mei 2014, 8 mei 2015 en 31 maart 2017 werden de vervolgtrajecten voor respectievelijk 37, 29, 17 en 152 signaalgebieden </a:t>
            </a:r>
            <a:r>
              <a:rPr lang="nl-BE" dirty="0" smtClean="0"/>
              <a:t>vastgelegd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Voor elk gebied afzonderlijk beslissing tot mogelijkheid tot bebouwing onder voorwaarden (verscherpte watertoets) of noodzaak tot herbestemming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Herbestemming door </a:t>
            </a:r>
            <a:r>
              <a:rPr lang="nl-BE" dirty="0"/>
              <a:t>de opmaak van een RUP of door de aanduiding als watergevoelig </a:t>
            </a:r>
            <a:r>
              <a:rPr lang="nl-BE" dirty="0" smtClean="0"/>
              <a:t>openruimtegebied</a:t>
            </a:r>
          </a:p>
        </p:txBody>
      </p:sp>
    </p:spTree>
    <p:extLst>
      <p:ext uri="{BB962C8B-B14F-4D97-AF65-F5344CB8AC3E}">
        <p14:creationId xmlns:p14="http://schemas.microsoft.com/office/powerpoint/2010/main" val="428904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235 signaalgebieden</a:t>
            </a:r>
            <a:endParaRPr lang="en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5629253" y="525028"/>
            <a:ext cx="6336083" cy="44127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3339 hectare signaalgebieden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119 signaalgebieden voorstel tot vrijwaren via aanduiding als watergevoelig </a:t>
            </a:r>
            <a:r>
              <a:rPr lang="nl-BE" dirty="0" smtClean="0"/>
              <a:t>openruimtegebied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5 signaalgebieden </a:t>
            </a:r>
            <a:r>
              <a:rPr lang="nl-BE" dirty="0" smtClean="0"/>
              <a:t>(</a:t>
            </a:r>
            <a:r>
              <a:rPr lang="nl-BE" dirty="0"/>
              <a:t>gedeeltelijke) herbestemming </a:t>
            </a:r>
            <a:r>
              <a:rPr lang="nl-BE" dirty="0" smtClean="0"/>
              <a:t>door combinatie </a:t>
            </a:r>
            <a:r>
              <a:rPr lang="nl-BE" dirty="0"/>
              <a:t>van </a:t>
            </a:r>
            <a:r>
              <a:rPr lang="nl-BE" dirty="0" smtClean="0"/>
              <a:t>RUP </a:t>
            </a:r>
            <a:r>
              <a:rPr lang="nl-BE" dirty="0"/>
              <a:t>en </a:t>
            </a:r>
            <a:r>
              <a:rPr lang="nl-BE" dirty="0" smtClean="0"/>
              <a:t>aanduiding </a:t>
            </a:r>
            <a:r>
              <a:rPr lang="nl-BE" dirty="0"/>
              <a:t>als watergevoelig </a:t>
            </a:r>
            <a:r>
              <a:rPr lang="nl-BE" dirty="0" smtClean="0"/>
              <a:t>openruimtegebied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1038,79 </a:t>
            </a:r>
            <a:r>
              <a:rPr lang="nl-BE" dirty="0"/>
              <a:t>hectare voorstel tot aanduiding als watergevoelig openruimtegebied 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(SV 150, 2019-2020)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846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235 signaalgebieden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8"/>
            <a:ext cx="6336083" cy="51181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F</a:t>
            </a:r>
            <a:r>
              <a:rPr lang="nl-BE" dirty="0" smtClean="0"/>
              <a:t>inanciële </a:t>
            </a:r>
            <a:r>
              <a:rPr lang="nl-BE" dirty="0"/>
              <a:t>ondersteuning voor lokale besturen bij het uitwerken van het vervolgtraject voor </a:t>
            </a:r>
            <a:r>
              <a:rPr lang="nl-BE" dirty="0" smtClean="0"/>
              <a:t>signaalgebieden voorzien, 60 </a:t>
            </a:r>
            <a:r>
              <a:rPr lang="nl-BE" dirty="0"/>
              <a:t>procent van de kosten </a:t>
            </a:r>
            <a:r>
              <a:rPr lang="nl-BE" dirty="0" smtClean="0"/>
              <a:t>planschade via </a:t>
            </a:r>
            <a:r>
              <a:rPr lang="nl-BE" dirty="0"/>
              <a:t>Rubiconfonds 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</a:t>
            </a:r>
            <a:r>
              <a:rPr lang="nl-BE" dirty="0" smtClean="0"/>
              <a:t>igenaars watergevoelig </a:t>
            </a:r>
            <a:r>
              <a:rPr lang="nl-BE" dirty="0"/>
              <a:t>openruimtegebied </a:t>
            </a:r>
            <a:r>
              <a:rPr lang="nl-BE" dirty="0" smtClean="0"/>
              <a:t>kunnen in </a:t>
            </a:r>
            <a:r>
              <a:rPr lang="nl-BE" dirty="0"/>
              <a:t>aanmerking komen voor </a:t>
            </a:r>
            <a:r>
              <a:rPr lang="nl-BE" dirty="0" smtClean="0"/>
              <a:t>vergoeding bestemmingswijziging grond (dezelfde </a:t>
            </a:r>
            <a:r>
              <a:rPr lang="nl-BE" dirty="0"/>
              <a:t>als </a:t>
            </a:r>
            <a:r>
              <a:rPr lang="nl-BE" dirty="0" smtClean="0"/>
              <a:t>bij RUP)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Herziening vergoedingsregeling eigenaars opgenomen in Instrumentendecreet</a:t>
            </a:r>
          </a:p>
        </p:txBody>
      </p:sp>
    </p:spTree>
    <p:extLst>
      <p:ext uri="{BB962C8B-B14F-4D97-AF65-F5344CB8AC3E}">
        <p14:creationId xmlns:p14="http://schemas.microsoft.com/office/powerpoint/2010/main" val="359368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Procedure om over te gaan tot aanduiding watergevoelig openruimtegebied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8"/>
            <a:ext cx="6336083" cy="51181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T</a:t>
            </a:r>
            <a:r>
              <a:rPr lang="nl-BE" dirty="0" smtClean="0"/>
              <a:t>aak Vlaamse </a:t>
            </a:r>
            <a:r>
              <a:rPr lang="nl-BE" dirty="0"/>
              <a:t>Regering om watergevoelige openruimtegebieden voorlopig aan te duiden, </a:t>
            </a:r>
            <a:r>
              <a:rPr lang="nl-BE" dirty="0" smtClean="0"/>
              <a:t>daarna openbaar onderzoek, daarna definitieve aanduiding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Coördinatiecommissie </a:t>
            </a:r>
            <a:r>
              <a:rPr lang="nl-BE" dirty="0"/>
              <a:t>Integraal Waterbeleid (CIW</a:t>
            </a:r>
            <a:r>
              <a:rPr lang="nl-BE" dirty="0" smtClean="0"/>
              <a:t>): ontwerp </a:t>
            </a:r>
            <a:r>
              <a:rPr lang="nl-BE" dirty="0"/>
              <a:t>van voorlopige aanduiding </a:t>
            </a:r>
            <a:r>
              <a:rPr lang="nl-BE" dirty="0" smtClean="0"/>
              <a:t>goedgekeurd op </a:t>
            </a:r>
            <a:r>
              <a:rPr lang="nl-BE" dirty="0"/>
              <a:t>12 maart </a:t>
            </a:r>
            <a:r>
              <a:rPr lang="nl-BE" dirty="0" smtClean="0"/>
              <a:t>2018 na overleg en advies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Bal </a:t>
            </a:r>
            <a:r>
              <a:rPr lang="nl-BE" dirty="0"/>
              <a:t>ligt </a:t>
            </a:r>
            <a:r>
              <a:rPr lang="nl-BE" dirty="0" smtClean="0"/>
              <a:t>in het </a:t>
            </a:r>
            <a:r>
              <a:rPr lang="nl-BE" dirty="0"/>
              <a:t>kamp van de Vlaamse </a:t>
            </a:r>
            <a:r>
              <a:rPr lang="nl-BE" dirty="0" smtClean="0"/>
              <a:t>Regering, wachten op goedkeuring voorlopige aanduiding</a:t>
            </a:r>
          </a:p>
        </p:txBody>
      </p:sp>
    </p:spTree>
    <p:extLst>
      <p:ext uri="{BB962C8B-B14F-4D97-AF65-F5344CB8AC3E}">
        <p14:creationId xmlns:p14="http://schemas.microsoft.com/office/powerpoint/2010/main" val="256571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Procedure om over te gaan tot aanduiding watergevoelig openruimtegebied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8"/>
            <a:ext cx="6336083" cy="57886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Vervolgens openbaar onderzoek ontwerpplan-MER en voorlopige aanduiding, CIW kan daarna </a:t>
            </a:r>
            <a:r>
              <a:rPr lang="nl-BE" dirty="0" err="1" smtClean="0"/>
              <a:t>aanduidingsbesluit</a:t>
            </a:r>
            <a:r>
              <a:rPr lang="nl-BE" dirty="0" smtClean="0"/>
              <a:t> voorbereiden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Lokale besturen vaardigen nog </a:t>
            </a:r>
            <a:r>
              <a:rPr lang="nl-BE" dirty="0"/>
              <a:t>steeds bouwvergunningen uit voor de gebieden waarvan het vervolgtraject nog niet is </a:t>
            </a:r>
            <a:r>
              <a:rPr lang="nl-BE" dirty="0" smtClean="0"/>
              <a:t>afgerond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T.e.m. 24 </a:t>
            </a:r>
            <a:r>
              <a:rPr lang="nl-BE" dirty="0"/>
              <a:t>oktober 2021 </a:t>
            </a:r>
            <a:r>
              <a:rPr lang="nl-BE" dirty="0" smtClean="0"/>
              <a:t>556 </a:t>
            </a:r>
            <a:r>
              <a:rPr lang="nl-BE" dirty="0"/>
              <a:t>aanvragen voor projecten </a:t>
            </a:r>
            <a:r>
              <a:rPr lang="nl-BE" dirty="0" smtClean="0"/>
              <a:t>in </a:t>
            </a:r>
            <a:r>
              <a:rPr lang="nl-BE" dirty="0"/>
              <a:t>signaalgebied </a:t>
            </a:r>
            <a:r>
              <a:rPr lang="nl-BE" dirty="0" smtClean="0"/>
              <a:t>vergund, </a:t>
            </a:r>
            <a:r>
              <a:rPr lang="nl-BE" dirty="0"/>
              <a:t>na beroep </a:t>
            </a:r>
            <a:r>
              <a:rPr lang="nl-BE" dirty="0" smtClean="0"/>
              <a:t>nog 547 projecten (367 </a:t>
            </a:r>
            <a:r>
              <a:rPr lang="nl-BE" dirty="0"/>
              <a:t>in gebieden met een bouwvrije opgave en 180 in gebieden met verscherpte watertoets</a:t>
            </a:r>
            <a:r>
              <a:rPr lang="nl-BE" dirty="0" smtClean="0"/>
              <a:t>) (SV 91)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41558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Procedure om over te gaan tot aanduiding watergevoelig openruimtegebied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7"/>
            <a:ext cx="6336083" cy="55013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Vlaamse regeerakkoord: </a:t>
            </a:r>
            <a:r>
              <a:rPr lang="nl-BE" dirty="0"/>
              <a:t>“Met het </a:t>
            </a:r>
            <a:r>
              <a:rPr lang="nl-BE" dirty="0" smtClean="0"/>
              <a:t>oog op </a:t>
            </a:r>
            <a:r>
              <a:rPr lang="nl-BE" dirty="0"/>
              <a:t>de realisatie van de strategische visie, maken we in het begin van de </a:t>
            </a:r>
            <a:r>
              <a:rPr lang="nl-BE" dirty="0" smtClean="0"/>
              <a:t>legislatuur werk </a:t>
            </a:r>
            <a:r>
              <a:rPr lang="nl-BE" dirty="0"/>
              <a:t>van de definitieve goedkeuring van het Instrumentendecreet. </a:t>
            </a:r>
            <a:r>
              <a:rPr lang="nl-BE" dirty="0" smtClean="0"/>
              <a:t>Onmiddellijk daarna </a:t>
            </a:r>
            <a:r>
              <a:rPr lang="nl-BE" dirty="0"/>
              <a:t>starten we met de uitvoering van de regelgeving voor de </a:t>
            </a:r>
            <a:r>
              <a:rPr lang="nl-BE" dirty="0" smtClean="0"/>
              <a:t>watergevoelige openruimtegebieden</a:t>
            </a:r>
            <a:r>
              <a:rPr lang="nl-BE" dirty="0"/>
              <a:t>.” 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Lokale besturen </a:t>
            </a:r>
            <a:r>
              <a:rPr lang="nl-BE" dirty="0"/>
              <a:t>en de betrokken eigenaars wachten </a:t>
            </a:r>
            <a:r>
              <a:rPr lang="nl-BE" dirty="0" smtClean="0"/>
              <a:t>op duidelijkheid </a:t>
            </a:r>
            <a:r>
              <a:rPr lang="nl-BE" dirty="0"/>
              <a:t>en </a:t>
            </a:r>
            <a:r>
              <a:rPr lang="nl-BE" dirty="0" smtClean="0"/>
              <a:t>blijven in </a:t>
            </a:r>
            <a:r>
              <a:rPr lang="nl-BE" dirty="0"/>
              <a:t>het ongewisse </a:t>
            </a:r>
          </a:p>
        </p:txBody>
      </p:sp>
    </p:spTree>
    <p:extLst>
      <p:ext uri="{BB962C8B-B14F-4D97-AF65-F5344CB8AC3E}">
        <p14:creationId xmlns:p14="http://schemas.microsoft.com/office/powerpoint/2010/main" val="39740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356" y="0"/>
            <a:ext cx="12811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Procedure om over te gaan tot aanduiding watergevoelig openruimtegebied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7"/>
            <a:ext cx="6336083" cy="55013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Berekening leert dat waterbom boven Vlaanderen 2 </a:t>
            </a:r>
            <a:r>
              <a:rPr lang="nl-BE" dirty="0"/>
              <a:t>miljard schade en </a:t>
            </a:r>
            <a:r>
              <a:rPr lang="nl-BE" dirty="0" smtClean="0"/>
              <a:t>100.000 slachtoffers zou opleveren, </a:t>
            </a:r>
            <a:r>
              <a:rPr lang="nl-BE" dirty="0" err="1" smtClean="0"/>
              <a:t>expertenpanel</a:t>
            </a:r>
            <a:r>
              <a:rPr lang="nl-BE" dirty="0" smtClean="0"/>
              <a:t> om </a:t>
            </a:r>
            <a:r>
              <a:rPr lang="nl-BE" dirty="0"/>
              <a:t>de beschermingsmaatregelen voor Vlaanderen verder te </a:t>
            </a:r>
            <a:r>
              <a:rPr lang="nl-BE" dirty="0" smtClean="0"/>
              <a:t>onderzoeken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Nood aan consequent </a:t>
            </a:r>
            <a:r>
              <a:rPr lang="nl-BE" dirty="0" smtClean="0"/>
              <a:t>beleid en nu al concrete maatregelen die in de lade liggen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2335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Voorstel van resolutie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7"/>
            <a:ext cx="6336083" cy="550130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Het Vlaams Parlement vraagt </a:t>
            </a:r>
            <a:r>
              <a:rPr lang="nl-BE" dirty="0" smtClean="0"/>
              <a:t>aan </a:t>
            </a:r>
            <a:r>
              <a:rPr lang="nl-BE" dirty="0"/>
              <a:t>de Vlaamse Regering om:</a:t>
            </a:r>
          </a:p>
          <a:p>
            <a:pPr marL="0" indent="0">
              <a:buNone/>
            </a:pPr>
            <a:r>
              <a:rPr lang="nl-BE" dirty="0" smtClean="0"/>
              <a:t>1° onmiddellijk </a:t>
            </a:r>
            <a:r>
              <a:rPr lang="nl-BE" dirty="0"/>
              <a:t>de volgende stap te zetten in de procedure om tot een </a:t>
            </a:r>
            <a:r>
              <a:rPr lang="nl-BE" dirty="0" smtClean="0"/>
              <a:t>definitieve aanduiding </a:t>
            </a:r>
            <a:r>
              <a:rPr lang="nl-BE" dirty="0"/>
              <a:t>van de watergevoelige openruimtegebieden te komen en </a:t>
            </a:r>
            <a:r>
              <a:rPr lang="nl-BE" dirty="0" smtClean="0"/>
              <a:t>de volledige </a:t>
            </a:r>
            <a:r>
              <a:rPr lang="nl-BE" dirty="0"/>
              <a:t>procedure zo snel mogelijk af te </a:t>
            </a:r>
            <a:r>
              <a:rPr lang="nl-BE" dirty="0" smtClean="0"/>
              <a:t>ronden;</a:t>
            </a:r>
          </a:p>
          <a:p>
            <a:pPr marL="0" indent="0">
              <a:buNone/>
            </a:pPr>
            <a:r>
              <a:rPr lang="nl-BE" dirty="0" smtClean="0"/>
              <a:t>2° niet </a:t>
            </a:r>
            <a:r>
              <a:rPr lang="nl-BE" dirty="0"/>
              <a:t>te wachten met acties tot het Instrumentendecreet goedgekeurd is.</a:t>
            </a:r>
          </a:p>
        </p:txBody>
      </p:sp>
    </p:spTree>
    <p:extLst>
      <p:ext uri="{BB962C8B-B14F-4D97-AF65-F5344CB8AC3E}">
        <p14:creationId xmlns:p14="http://schemas.microsoft.com/office/powerpoint/2010/main" val="90048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DD643-75D2-4101-A308-551400840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dirty="0"/>
              <a:t>Voorstel van resolutie over de onmiddellijke aanduiding van watergevoelige openruimtegebieden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FF1FCA-1893-4702-840E-0984614BB2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939 (2021-2022) – Nr. </a:t>
            </a:r>
            <a:r>
              <a:rPr lang="nl-BE" dirty="0" smtClean="0"/>
              <a:t>1</a:t>
            </a:r>
          </a:p>
          <a:p>
            <a:r>
              <a:rPr lang="nl-BE" dirty="0"/>
              <a:t>Ingediend door </a:t>
            </a:r>
            <a:r>
              <a:rPr lang="nl-BE" dirty="0" smtClean="0"/>
              <a:t>Mieke </a:t>
            </a:r>
            <a:r>
              <a:rPr lang="nl-BE" dirty="0"/>
              <a:t>Schauvliege, Johan Danen, An Moerenhout</a:t>
            </a:r>
            <a:r>
              <a:rPr lang="nl-BE" dirty="0" smtClean="0"/>
              <a:t>, </a:t>
            </a:r>
            <a:r>
              <a:rPr lang="nl-BE" dirty="0" err="1" smtClean="0"/>
              <a:t>Jeremie</a:t>
            </a:r>
            <a:r>
              <a:rPr lang="nl-BE" dirty="0" smtClean="0"/>
              <a:t> </a:t>
            </a:r>
            <a:r>
              <a:rPr lang="nl-BE" dirty="0" err="1"/>
              <a:t>Vaneeckhout</a:t>
            </a:r>
            <a:r>
              <a:rPr lang="nl-BE" dirty="0"/>
              <a:t> en Chris Steenwegen</a:t>
            </a:r>
          </a:p>
        </p:txBody>
      </p:sp>
    </p:spTree>
    <p:extLst>
      <p:ext uri="{BB962C8B-B14F-4D97-AF65-F5344CB8AC3E}">
        <p14:creationId xmlns:p14="http://schemas.microsoft.com/office/powerpoint/2010/main" val="32715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399" y="-1710254"/>
            <a:ext cx="12782326" cy="85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Kan een afbeelding zijn van 1 persoon en waterlicha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9" y="571501"/>
            <a:ext cx="5644861" cy="75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3" y="997527"/>
            <a:ext cx="12920541" cy="5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1733" y="665480"/>
            <a:ext cx="10295870" cy="4211273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Afbeelding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4" y="0"/>
            <a:ext cx="9858221" cy="66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8EF2-44C3-5448-B34F-060D6F65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Toelichting van voorstel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04125-E772-2848-A96C-E5B9D4BC9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Signaalgebieden</a:t>
            </a:r>
          </a:p>
          <a:p>
            <a:r>
              <a:rPr lang="nl-BE" dirty="0"/>
              <a:t>235 afgebakende </a:t>
            </a:r>
            <a:r>
              <a:rPr lang="nl-BE" dirty="0" smtClean="0"/>
              <a:t>signaalgebieden</a:t>
            </a:r>
          </a:p>
          <a:p>
            <a:r>
              <a:rPr lang="nl-BE" dirty="0"/>
              <a:t>Procedure om over te gaan tot aanduiding watergevoelig openruimtegebied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262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Signaalgebieden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8"/>
            <a:ext cx="6336083" cy="51181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</a:t>
            </a:r>
            <a:r>
              <a:rPr lang="nl-BE" dirty="0" smtClean="0"/>
              <a:t>og </a:t>
            </a:r>
            <a:r>
              <a:rPr lang="nl-BE" dirty="0"/>
              <a:t>niet ontwikkelde gebieden met een harde ruimtelijke </a:t>
            </a:r>
            <a:r>
              <a:rPr lang="nl-BE" dirty="0" smtClean="0"/>
              <a:t>bestemming die </a:t>
            </a:r>
            <a:r>
              <a:rPr lang="nl-BE" dirty="0"/>
              <a:t>ook een functie kunnen vervullen in de aanpak van wateroverlast, </a:t>
            </a:r>
            <a:r>
              <a:rPr lang="nl-BE" dirty="0" smtClean="0"/>
              <a:t>als overstromingsgebied of als natuurlijke spons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T</a:t>
            </a:r>
            <a:r>
              <a:rPr lang="nl-BE" dirty="0" smtClean="0"/>
              <a:t>egenstrijdigheid </a:t>
            </a:r>
            <a:r>
              <a:rPr lang="nl-BE" dirty="0"/>
              <a:t>tussen de huidige bestemmingsvoorschriften en de belangen van het </a:t>
            </a:r>
            <a:r>
              <a:rPr lang="nl-BE" dirty="0" smtClean="0"/>
              <a:t>watersysteem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Gebieden staan onder druk van ruimtebeslag</a:t>
            </a:r>
          </a:p>
        </p:txBody>
      </p:sp>
    </p:spTree>
    <p:extLst>
      <p:ext uri="{BB962C8B-B14F-4D97-AF65-F5344CB8AC3E}">
        <p14:creationId xmlns:p14="http://schemas.microsoft.com/office/powerpoint/2010/main" val="11508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F43-CC83-2845-95C4-ABF5A42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235 signaalgebieden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75BA-D9DC-8F4F-854A-4D3DE4C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53" y="525028"/>
            <a:ext cx="6336083" cy="51181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Als na grondige analyse blijkt dat het risico </a:t>
            </a:r>
            <a:r>
              <a:rPr lang="nl-BE" dirty="0"/>
              <a:t>op wateroverlast bij </a:t>
            </a:r>
            <a:r>
              <a:rPr lang="nl-BE" dirty="0" smtClean="0"/>
              <a:t>ontwikkelen toeneemt</a:t>
            </a:r>
            <a:r>
              <a:rPr lang="nl-BE" dirty="0"/>
              <a:t>, </a:t>
            </a:r>
            <a:r>
              <a:rPr lang="nl-BE" dirty="0" smtClean="0"/>
              <a:t>beslissing tot vervolgtraject met ontwikkelingsperspectief en instrument dat gebruikt moet worden en aanduiden verantwoordelijk bestuur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Voorbije jaren 235 signaalgebieden aangeduid door de </a:t>
            </a:r>
            <a:r>
              <a:rPr lang="nl-BE" dirty="0"/>
              <a:t>Vlaamse </a:t>
            </a:r>
            <a:r>
              <a:rPr lang="nl-BE" dirty="0" smtClean="0"/>
              <a:t>Regering</a:t>
            </a:r>
          </a:p>
        </p:txBody>
      </p:sp>
    </p:spTree>
    <p:extLst>
      <p:ext uri="{BB962C8B-B14F-4D97-AF65-F5344CB8AC3E}">
        <p14:creationId xmlns:p14="http://schemas.microsoft.com/office/powerpoint/2010/main" val="8413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Vlaams Parlement">
      <a:dk1>
        <a:srgbClr val="3E2D39"/>
      </a:dk1>
      <a:lt1>
        <a:srgbClr val="F9F9FA"/>
      </a:lt1>
      <a:dk2>
        <a:srgbClr val="FFCC00"/>
      </a:dk2>
      <a:lt2>
        <a:srgbClr val="DEEBEC"/>
      </a:lt2>
      <a:accent1>
        <a:srgbClr val="70C2B2"/>
      </a:accent1>
      <a:accent2>
        <a:srgbClr val="EBEADC"/>
      </a:accent2>
      <a:accent3>
        <a:srgbClr val="243442"/>
      </a:accent3>
      <a:accent4>
        <a:srgbClr val="E84619"/>
      </a:accent4>
      <a:accent5>
        <a:srgbClr val="74489D"/>
      </a:accent5>
      <a:accent6>
        <a:srgbClr val="B2D6D3"/>
      </a:accent6>
      <a:hlink>
        <a:srgbClr val="1486C8"/>
      </a:hlink>
      <a:folHlink>
        <a:srgbClr val="D9B2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P_Presentatie_2021.pptx" id="{4EA626BE-477E-429A-9D9B-1C170A16ED77}" vid="{EEFCA388-2A39-4687-BCD6-A445545075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E80A6F710354AA9346239E95C8EB0" ma:contentTypeVersion="9" ma:contentTypeDescription="Een nieuw document maken." ma:contentTypeScope="" ma:versionID="9243a8bef21620fa4d16703169c1aa07">
  <xsd:schema xmlns:xsd="http://www.w3.org/2001/XMLSchema" xmlns:xs="http://www.w3.org/2001/XMLSchema" xmlns:p="http://schemas.microsoft.com/office/2006/metadata/properties" xmlns:ns2="715ccb19-fd4f-410d-a01e-bfd506fcb8f7" targetNamespace="http://schemas.microsoft.com/office/2006/metadata/properties" ma:root="true" ma:fieldsID="a9039a0af262591208f38ae9c5b115c0" ns2:_="">
    <xsd:import namespace="715ccb19-fd4f-410d-a01e-bfd506fcb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ccb19-fd4f-410d-a01e-bfd506fcb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0C2015-B1F5-4A4A-BDA1-BB008C153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5FE3B8-C9AC-4A36-B5DE-EA3EEB88B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5ccb19-fd4f-410d-a01e-bfd506fcb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E0C84-B4D5-4B4D-B26C-1795273D871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715ccb19-fd4f-410d-a01e-bfd506fcb8f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VLP_Presentatie_2021</Template>
  <TotalTime>628</TotalTime>
  <Words>616</Words>
  <Application>Microsoft Office PowerPoint</Application>
  <PresentationFormat>Breedbeeld</PresentationFormat>
  <Paragraphs>47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Times New Roman</vt:lpstr>
      <vt:lpstr>Kantoorthema</vt:lpstr>
      <vt:lpstr>Voorstel van resolutie over de onmiddellijke aanduiding van watergevoelige openruimtegebieden</vt:lpstr>
      <vt:lpstr>Voorstel van resolutie over de onmiddellijke aanduiding van watergevoelige openruimtegebieden</vt:lpstr>
      <vt:lpstr>PowerPoint-presentatie</vt:lpstr>
      <vt:lpstr>PowerPoint-presentatie</vt:lpstr>
      <vt:lpstr>PowerPoint-presentatie</vt:lpstr>
      <vt:lpstr>PowerPoint-presentatie</vt:lpstr>
      <vt:lpstr>Toelichting van voorstel</vt:lpstr>
      <vt:lpstr>Signaalgebieden</vt:lpstr>
      <vt:lpstr>235 signaalgebieden</vt:lpstr>
      <vt:lpstr>235 signaalgebieden</vt:lpstr>
      <vt:lpstr>235 signaalgebieden</vt:lpstr>
      <vt:lpstr>235 signaalgebieden</vt:lpstr>
      <vt:lpstr>Procedure om over te gaan tot aanduiding watergevoelig openruimtegebied</vt:lpstr>
      <vt:lpstr>Procedure om over te gaan tot aanduiding watergevoelig openruimtegebied</vt:lpstr>
      <vt:lpstr>Procedure om over te gaan tot aanduiding watergevoelig openruimtegebied</vt:lpstr>
      <vt:lpstr>PowerPoint-presentatie</vt:lpstr>
      <vt:lpstr>Procedure om over te gaan tot aanduiding watergevoelig openruimtegebied</vt:lpstr>
      <vt:lpstr>Voorstel van resolutie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Dirk Nuyts</dc:creator>
  <cp:lastModifiedBy>Mieke Schauvliege</cp:lastModifiedBy>
  <cp:revision>21</cp:revision>
  <dcterms:created xsi:type="dcterms:W3CDTF">2021-10-21T14:49:17Z</dcterms:created>
  <dcterms:modified xsi:type="dcterms:W3CDTF">2021-11-30T11:18:57Z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0x0101003A2E80A6F710354AA9346239E95C8EB0</vt:lpwstr>
  </property>
</Properties>
</file>